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119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3" r:id="rId28"/>
    <p:sldId id="285" r:id="rId29"/>
    <p:sldId id="286" r:id="rId30"/>
    <p:sldId id="288" r:id="rId31"/>
    <p:sldId id="290" r:id="rId32"/>
    <p:sldId id="291" r:id="rId33"/>
    <p:sldId id="293" r:id="rId34"/>
    <p:sldId id="294" r:id="rId35"/>
    <p:sldId id="295" r:id="rId36"/>
    <p:sldId id="296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81" r:id="rId47"/>
    <p:sldId id="307" r:id="rId48"/>
    <p:sldId id="308" r:id="rId49"/>
    <p:sldId id="310" r:id="rId50"/>
    <p:sldId id="311" r:id="rId51"/>
    <p:sldId id="312" r:id="rId52"/>
    <p:sldId id="316" r:id="rId53"/>
    <p:sldId id="31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83" r:id="rId64"/>
    <p:sldId id="327" r:id="rId65"/>
    <p:sldId id="328" r:id="rId66"/>
    <p:sldId id="329" r:id="rId67"/>
    <p:sldId id="391" r:id="rId68"/>
    <p:sldId id="330" r:id="rId69"/>
    <p:sldId id="331" r:id="rId70"/>
    <p:sldId id="333" r:id="rId71"/>
    <p:sldId id="336" r:id="rId72"/>
    <p:sldId id="337" r:id="rId73"/>
    <p:sldId id="340" r:id="rId74"/>
    <p:sldId id="341" r:id="rId75"/>
    <p:sldId id="334" r:id="rId76"/>
    <p:sldId id="388" r:id="rId77"/>
    <p:sldId id="343" r:id="rId78"/>
    <p:sldId id="344" r:id="rId79"/>
    <p:sldId id="347" r:id="rId80"/>
    <p:sldId id="348" r:id="rId81"/>
    <p:sldId id="384" r:id="rId82"/>
    <p:sldId id="349" r:id="rId83"/>
    <p:sldId id="350" r:id="rId84"/>
    <p:sldId id="351" r:id="rId85"/>
    <p:sldId id="352" r:id="rId86"/>
    <p:sldId id="353" r:id="rId87"/>
    <p:sldId id="389" r:id="rId88"/>
    <p:sldId id="379" r:id="rId89"/>
    <p:sldId id="354" r:id="rId90"/>
    <p:sldId id="355" r:id="rId91"/>
    <p:sldId id="356" r:id="rId92"/>
    <p:sldId id="370" r:id="rId93"/>
    <p:sldId id="371" r:id="rId94"/>
    <p:sldId id="386" r:id="rId95"/>
    <p:sldId id="385" r:id="rId96"/>
    <p:sldId id="372" r:id="rId97"/>
    <p:sldId id="390" r:id="rId98"/>
    <p:sldId id="373" r:id="rId99"/>
    <p:sldId id="374" r:id="rId100"/>
    <p:sldId id="380" r:id="rId101"/>
    <p:sldId id="375" r:id="rId102"/>
    <p:sldId id="394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87" r:id="rId112"/>
    <p:sldId id="365" r:id="rId113"/>
    <p:sldId id="366" r:id="rId114"/>
    <p:sldId id="367" r:id="rId115"/>
    <p:sldId id="368" r:id="rId116"/>
    <p:sldId id="392" r:id="rId117"/>
    <p:sldId id="393" r:id="rId11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4361" autoAdjust="0"/>
    <p:restoredTop sz="94600" autoAdjust="0"/>
  </p:normalViewPr>
  <p:slideViewPr>
    <p:cSldViewPr>
      <p:cViewPr>
        <p:scale>
          <a:sx n="60" d="100"/>
          <a:sy n="60" d="100"/>
        </p:scale>
        <p:origin x="-372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48"/>
    </p:cViewPr>
  </p:sorterViewPr>
  <p:notesViewPr>
    <p:cSldViewPr>
      <p:cViewPr varScale="1">
        <p:scale>
          <a:sx n="53" d="100"/>
          <a:sy n="53" d="100"/>
        </p:scale>
        <p:origin x="-192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9B438-876E-483A-8193-A544C3B51F22}" type="datetimeFigureOut">
              <a:rPr lang="pt-PT" smtClean="0"/>
              <a:pPr/>
              <a:t>07-07-2009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172CA-07F2-4946-A6A8-EDFF2435B46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74DB-83DD-49BD-A3CE-EB4F825B2D10}" type="datetimeFigureOut">
              <a:rPr lang="pt-PT" smtClean="0"/>
              <a:pPr/>
              <a:t>07-07-2009</a:t>
            </a:fld>
            <a:endParaRPr lang="pt-PT" dirty="0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9740-C0C3-4784-9809-853CD43ABE5A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74DB-83DD-49BD-A3CE-EB4F825B2D10}" type="datetimeFigureOut">
              <a:rPr lang="pt-PT" smtClean="0"/>
              <a:pPr/>
              <a:t>07-07-2009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9740-C0C3-4784-9809-853CD43ABE5A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74DB-83DD-49BD-A3CE-EB4F825B2D10}" type="datetimeFigureOut">
              <a:rPr lang="pt-PT" smtClean="0"/>
              <a:pPr/>
              <a:t>07-07-2009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9740-C0C3-4784-9809-853CD43ABE5A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74DB-83DD-49BD-A3CE-EB4F825B2D10}" type="datetimeFigureOut">
              <a:rPr lang="pt-PT" smtClean="0"/>
              <a:pPr/>
              <a:t>07-07-2009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9740-C0C3-4784-9809-853CD43ABE5A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74DB-83DD-49BD-A3CE-EB4F825B2D10}" type="datetimeFigureOut">
              <a:rPr lang="pt-PT" smtClean="0"/>
              <a:pPr/>
              <a:t>07-07-2009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9740-C0C3-4784-9809-853CD43ABE5A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74DB-83DD-49BD-A3CE-EB4F825B2D10}" type="datetimeFigureOut">
              <a:rPr lang="pt-PT" smtClean="0"/>
              <a:pPr/>
              <a:t>07-07-2009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9740-C0C3-4784-9809-853CD43ABE5A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74DB-83DD-49BD-A3CE-EB4F825B2D10}" type="datetimeFigureOut">
              <a:rPr lang="pt-PT" smtClean="0"/>
              <a:pPr/>
              <a:t>07-07-2009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9740-C0C3-4784-9809-853CD43ABE5A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74DB-83DD-49BD-A3CE-EB4F825B2D10}" type="datetimeFigureOut">
              <a:rPr lang="pt-PT" smtClean="0"/>
              <a:pPr/>
              <a:t>07-07-2009</a:t>
            </a:fld>
            <a:endParaRPr lang="pt-PT" dirty="0"/>
          </a:p>
        </p:txBody>
      </p:sp>
      <p:sp>
        <p:nvSpPr>
          <p:cNvPr id="8" name="Marcador de Posição do Número do Diapositivo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A19740-C0C3-4784-9809-853CD43ABE5A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9" name="Marcador de Posição do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74DB-83DD-49BD-A3CE-EB4F825B2D10}" type="datetimeFigureOut">
              <a:rPr lang="pt-PT" smtClean="0"/>
              <a:pPr/>
              <a:t>07-07-2009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9740-C0C3-4784-9809-853CD43ABE5A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074DB-83DD-49BD-A3CE-EB4F825B2D10}" type="datetimeFigureOut">
              <a:rPr lang="pt-PT" smtClean="0"/>
              <a:pPr/>
              <a:t>07-07-2009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4A19740-C0C3-4784-9809-853CD43ABE5A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dirty="0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08074DB-83DD-49BD-A3CE-EB4F825B2D10}" type="datetimeFigureOut">
              <a:rPr lang="pt-PT" smtClean="0"/>
              <a:pPr/>
              <a:t>07-07-2009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19740-C0C3-4784-9809-853CD43ABE5A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8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08074DB-83DD-49BD-A3CE-EB4F825B2D10}" type="datetimeFigureOut">
              <a:rPr lang="pt-PT" smtClean="0"/>
              <a:pPr/>
              <a:t>07-07-2009</a:t>
            </a:fld>
            <a:endParaRPr lang="pt-PT" dirty="0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4A19740-C0C3-4784-9809-853CD43ABE5A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08.jpe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6.jpe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7" Type="http://schemas.openxmlformats.org/officeDocument/2006/relationships/image" Target="../media/image60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gif"/><Relationship Id="rId5" Type="http://schemas.openxmlformats.org/officeDocument/2006/relationships/image" Target="../media/image58.gif"/><Relationship Id="rId4" Type="http://schemas.openxmlformats.org/officeDocument/2006/relationships/image" Target="../media/image5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91.jpe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7.jpe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01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57290" y="1785926"/>
            <a:ext cx="63579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SEGURANÇA EM LABORATÓRIO</a:t>
            </a:r>
            <a:endParaRPr lang="pt-PT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000100" y="4929198"/>
            <a:ext cx="7138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Regras básicas e boas práticas laboratoriais</a:t>
            </a:r>
            <a:endParaRPr lang="pt-PT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57224" y="1071546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latin typeface="Arial" pitchFamily="34" charset="0"/>
                <a:cs typeface="Arial" pitchFamily="34" charset="0"/>
              </a:rPr>
              <a:t>LABORATÓRIO DE </a:t>
            </a:r>
          </a:p>
          <a:p>
            <a:r>
              <a:rPr lang="pt-PT" sz="3200" b="1" dirty="0" smtClean="0">
                <a:latin typeface="Arial" pitchFamily="34" charset="0"/>
                <a:cs typeface="Arial" pitchFamily="34" charset="0"/>
              </a:rPr>
              <a:t>BROMATOLOGIA E FARMACOLOGIA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428992" y="3105622"/>
            <a:ext cx="52864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Ensaios de toxicidade, analise de alimentos e de produtos farmacêuticos são realizados neste laboratório.</a:t>
            </a:r>
          </a:p>
        </p:txBody>
      </p:sp>
      <p:pic>
        <p:nvPicPr>
          <p:cNvPr id="22530" name="Picture 2" descr="http://cerlab.ufp.pt/CD/Img/labs/b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57430"/>
            <a:ext cx="2857500" cy="1905000"/>
          </a:xfrm>
          <a:prstGeom prst="rect">
            <a:avLst/>
          </a:prstGeom>
          <a:noFill/>
        </p:spPr>
      </p:pic>
      <p:pic>
        <p:nvPicPr>
          <p:cNvPr id="22532" name="Picture 4" descr="http://cerlab.ufp.pt/CD/Img/labs/bf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429132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Documents and Settings\cetlab\LABORATORIOS\TÉCNICOS\Mike\Fotos\curso\Imagem 038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89" y="1571612"/>
            <a:ext cx="3235955" cy="2160000"/>
          </a:xfrm>
          <a:prstGeom prst="rect">
            <a:avLst/>
          </a:prstGeom>
          <a:noFill/>
        </p:spPr>
      </p:pic>
      <p:pic>
        <p:nvPicPr>
          <p:cNvPr id="17413" name="Picture 5" descr="C:\Documents and Settings\cetlab\LABORATORIOS\TÉCNICOS\Mike\Fotos\curso\Imagem 039aa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780" y="1554752"/>
            <a:ext cx="3248120" cy="216000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857224" y="1142985"/>
            <a:ext cx="721523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Na utilização de equipamentos</a:t>
            </a: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500" dirty="0" smtClean="0">
                <a:latin typeface="Arial" pitchFamily="34" charset="0"/>
                <a:cs typeface="Arial" pitchFamily="34" charset="0"/>
              </a:rPr>
              <a:t>- No uso de tubos de vidro, verificar sempre o seu estado.</a:t>
            </a:r>
          </a:p>
        </p:txBody>
      </p:sp>
      <p:pic>
        <p:nvPicPr>
          <p:cNvPr id="2051" name="Picture 3" descr="C:\Documents and Settings\cetlab\LABORATORIOS\TÉCNICOS\Mike\Fotos\curso 3\Imagem 017aaaa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429132"/>
            <a:ext cx="2897190" cy="2158407"/>
          </a:xfrm>
          <a:prstGeom prst="rect">
            <a:avLst/>
          </a:prstGeom>
          <a:noFill/>
        </p:spPr>
      </p:pic>
      <p:pic>
        <p:nvPicPr>
          <p:cNvPr id="9" name="Picture 3" descr="h:\Desktop\vist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1428736"/>
            <a:ext cx="852465" cy="1254722"/>
          </a:xfrm>
          <a:prstGeom prst="rect">
            <a:avLst/>
          </a:prstGeom>
          <a:noFill/>
        </p:spPr>
      </p:pic>
      <p:sp>
        <p:nvSpPr>
          <p:cNvPr id="10" name="Multiplicar 9"/>
          <p:cNvSpPr/>
          <p:nvPr/>
        </p:nvSpPr>
        <p:spPr>
          <a:xfrm>
            <a:off x="7358082" y="1000108"/>
            <a:ext cx="1500198" cy="1571636"/>
          </a:xfrm>
          <a:prstGeom prst="mathMultiply">
            <a:avLst>
              <a:gd name="adj1" fmla="val 12486"/>
            </a:avLst>
          </a:prstGeom>
          <a:solidFill>
            <a:srgbClr val="FF0000"/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4214842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Na utilização de equipamentos</a:t>
            </a: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500" b="1" dirty="0" err="1" smtClean="0">
                <a:latin typeface="Arial" pitchFamily="34" charset="0"/>
                <a:cs typeface="Arial" pitchFamily="34" charset="0"/>
              </a:rPr>
              <a:t>Hotte</a:t>
            </a: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- Câmara de exaustão de fumos tóxicos ou corrosivos.</a:t>
            </a:r>
          </a:p>
          <a:p>
            <a:pPr algn="just"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- Mantenha a janela com o mínimo de abertura possível.</a:t>
            </a: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Documents and Settings\cetlab\LABORATORIOS\TÉCNICOS\Mike\Fotos\curso2\Imagem 013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357298"/>
            <a:ext cx="3299969" cy="5258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Documents and Settings\cetlab\LABORATORIOS\TÉCNICOS\Mike\Fotos\Fotos asneiras\balanças\P001951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714752"/>
            <a:ext cx="2318400" cy="2880000"/>
          </a:xfrm>
          <a:prstGeom prst="rect">
            <a:avLst/>
          </a:prstGeom>
          <a:noFill/>
        </p:spPr>
      </p:pic>
      <p:sp>
        <p:nvSpPr>
          <p:cNvPr id="2" name="CaixaDeTexto 1"/>
          <p:cNvSpPr txBox="1"/>
          <p:nvPr/>
        </p:nvSpPr>
        <p:spPr>
          <a:xfrm>
            <a:off x="857224" y="1071546"/>
            <a:ext cx="728667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Na utilização de equipamentos</a:t>
            </a: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500" b="1" dirty="0" smtClean="0">
                <a:latin typeface="Arial" pitchFamily="34" charset="0"/>
                <a:cs typeface="Arial" pitchFamily="34" charset="0"/>
              </a:rPr>
              <a:t>Balanças</a:t>
            </a: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Instrumento usado para pesagens com um elevado grau de precisão. Deve ser limpa sempre que ocorra algum derrame de reagente.</a:t>
            </a:r>
          </a:p>
        </p:txBody>
      </p:sp>
      <p:pic>
        <p:nvPicPr>
          <p:cNvPr id="11266" name="Picture 2" descr="C:\Documents and Settings\cetlab\LABORATORIOS\FOTOGRAFIAS\FOTOGRAFIAS DIGITAIS\Equipamento\Equipamento 13072006\balança analiticaaaa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664415"/>
            <a:ext cx="2023200" cy="2880000"/>
          </a:xfrm>
          <a:prstGeom prst="rect">
            <a:avLst/>
          </a:prstGeom>
          <a:noFill/>
        </p:spPr>
      </p:pic>
      <p:pic>
        <p:nvPicPr>
          <p:cNvPr id="6" name="Picture 3" descr="h:\Desktop\vist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500438"/>
            <a:ext cx="852465" cy="1254722"/>
          </a:xfrm>
          <a:prstGeom prst="rect">
            <a:avLst/>
          </a:prstGeom>
          <a:noFill/>
        </p:spPr>
      </p:pic>
      <p:sp>
        <p:nvSpPr>
          <p:cNvPr id="7" name="Multiplicar 6"/>
          <p:cNvSpPr/>
          <p:nvPr/>
        </p:nvSpPr>
        <p:spPr>
          <a:xfrm>
            <a:off x="642910" y="3429000"/>
            <a:ext cx="1500198" cy="1571636"/>
          </a:xfrm>
          <a:prstGeom prst="mathMultiply">
            <a:avLst>
              <a:gd name="adj1" fmla="val 12486"/>
            </a:avLst>
          </a:prstGeom>
          <a:solidFill>
            <a:srgbClr val="FF0000"/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572428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pt-PT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em actividades com agentes biológicos</a:t>
            </a:r>
          </a:p>
          <a:p>
            <a:endParaRPr lang="pt-PT" sz="32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O respeito pelas regras de segurança nos laboratórios em que existe manipulação de agentes biológicos (bactérias, sangue, etc.) é de vital importância no sentido de prevenir contaminações via feridas, cortes ou por simples má conduta.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215238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em actividades com agentes biológicos</a:t>
            </a: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Lavar as muito bem as mãos no início e no final de cada sessão de trabalho experimental.</a:t>
            </a:r>
          </a:p>
        </p:txBody>
      </p:sp>
      <p:pic>
        <p:nvPicPr>
          <p:cNvPr id="2051" name="Picture 3" descr="C:\Documents and Settings\cetlab\LABORATORIOS\TÉCNICOS\Mike\Curso\fotos\wash-hands[1]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426859"/>
            <a:ext cx="2423688" cy="2431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800105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em actividades com agentes biológicos</a:t>
            </a: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Tenha redobrada atenção quando transportar placas, tubos ou outro material que se encontre contaminado. </a:t>
            </a:r>
          </a:p>
          <a:p>
            <a:pPr algn="just"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Quando o tiver que fazer, certifique-se que o caminho a efectuar se encontra desimpedido.</a:t>
            </a:r>
          </a:p>
        </p:txBody>
      </p:sp>
      <p:pic>
        <p:nvPicPr>
          <p:cNvPr id="3" name="Picture 4" descr="C:\Documents and Settings\cetlab\LABORATORIOS\TÉCNICOS\Mike\TRABALHOS VARIOS\SINALETICA\aviso final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357694"/>
            <a:ext cx="2605977" cy="2284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4500594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em actividades com agentes biológicos</a:t>
            </a: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- Nunca pousar placas ou </a:t>
            </a: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tubos com culturas na </a:t>
            </a: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beira das bancadas. </a:t>
            </a:r>
          </a:p>
          <a:p>
            <a:pPr algn="just"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- Um simples descuido pode </a:t>
            </a: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provocar a sua queda e levar </a:t>
            </a: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a uma contaminação do local.</a:t>
            </a:r>
          </a:p>
        </p:txBody>
      </p:sp>
      <p:pic>
        <p:nvPicPr>
          <p:cNvPr id="13315" name="Picture 3" descr="C:\Documents and Settings\cetlab\LABORATORIOS\TÉCNICOS\Mike\Fotos\curso\Imagem 052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214422"/>
            <a:ext cx="3277068" cy="4920523"/>
          </a:xfrm>
          <a:prstGeom prst="rect">
            <a:avLst/>
          </a:prstGeom>
          <a:noFill/>
        </p:spPr>
      </p:pic>
      <p:sp>
        <p:nvSpPr>
          <p:cNvPr id="7" name="Multiplicar 6"/>
          <p:cNvSpPr/>
          <p:nvPr/>
        </p:nvSpPr>
        <p:spPr>
          <a:xfrm>
            <a:off x="7643802" y="4929198"/>
            <a:ext cx="1500198" cy="1571636"/>
          </a:xfrm>
          <a:prstGeom prst="mathMultiply">
            <a:avLst>
              <a:gd name="adj1" fmla="val 12486"/>
            </a:avLst>
          </a:prstGeom>
          <a:solidFill>
            <a:srgbClr val="FF0000"/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47863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em actividades com agentes biológicos</a:t>
            </a: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O risco de incêndio também é elevado nos laboratórios de microbiologia.</a:t>
            </a:r>
          </a:p>
          <a:p>
            <a:pPr algn="just"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 Utilização de líquidos inflamáveis perto de chamas.</a:t>
            </a:r>
          </a:p>
          <a:p>
            <a:pPr algn="just"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- Cabelos soltos, roupas largas.</a:t>
            </a:r>
          </a:p>
        </p:txBody>
      </p:sp>
      <p:pic>
        <p:nvPicPr>
          <p:cNvPr id="14338" name="Picture 2" descr="C:\Documents and Settings\cetlab\LABORATORIOS\TÉCNICOS\Mike\Fotos\curso\Imagem 082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357298"/>
            <a:ext cx="3143272" cy="4719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8001056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em actividades com agentes biológicos</a:t>
            </a: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Manter os bicos de </a:t>
            </a:r>
            <a:r>
              <a:rPr lang="pt-PT" sz="2500" dirty="0" err="1" smtClean="0">
                <a:latin typeface="Arial" pitchFamily="34" charset="0"/>
                <a:cs typeface="Arial" pitchFamily="34" charset="0"/>
              </a:rPr>
              <a:t>Bunsen</a:t>
            </a:r>
            <a:r>
              <a:rPr lang="pt-PT" sz="2500" dirty="0" smtClean="0">
                <a:latin typeface="Arial" pitchFamily="34" charset="0"/>
                <a:cs typeface="Arial" pitchFamily="34" charset="0"/>
              </a:rPr>
              <a:t> e as lamparinas acesas apenas enquanto são necessários.</a:t>
            </a:r>
          </a:p>
        </p:txBody>
      </p:sp>
      <p:pic>
        <p:nvPicPr>
          <p:cNvPr id="4098" name="Picture 2" descr="C:\Documents and Settings\cetlab\LABORATORIOS\TÉCNICOS\Mike\Fotos\Mais fotos curso\Imagem 001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00438"/>
            <a:ext cx="4314607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52149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em actividades com agentes biológicos</a:t>
            </a: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Usando ansas metálicas deve-se assegurar que os restos de culturas nela contida sejam destruídos. </a:t>
            </a:r>
          </a:p>
          <a:p>
            <a:pPr algn="just"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Para isso devem ser aquecidas em bico de </a:t>
            </a:r>
            <a:r>
              <a:rPr lang="pt-PT" sz="2500" dirty="0" err="1" smtClean="0">
                <a:latin typeface="Arial" pitchFamily="34" charset="0"/>
                <a:cs typeface="Arial" pitchFamily="34" charset="0"/>
              </a:rPr>
              <a:t>Bunsen</a:t>
            </a:r>
            <a:r>
              <a:rPr lang="pt-PT" sz="2500" dirty="0" smtClean="0">
                <a:latin typeface="Arial" pitchFamily="34" charset="0"/>
                <a:cs typeface="Arial" pitchFamily="34" charset="0"/>
              </a:rPr>
              <a:t> até ficarem ao rubro.</a:t>
            </a:r>
          </a:p>
        </p:txBody>
      </p:sp>
      <p:pic>
        <p:nvPicPr>
          <p:cNvPr id="15362" name="Picture 2" descr="C:\Documents and Settings\cetlab\LABORATORIOS\TÉCNICOS\Mike\Fotos\curso\Imagem 083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0183" y="1125630"/>
            <a:ext cx="2493783" cy="5048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57224" y="1071546"/>
            <a:ext cx="8001056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LABORATÓRIO DE QUÍMICA - FÍSICA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428992" y="3105622"/>
            <a:ext cx="5286412" cy="175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Aqui são leccionadas disciplinas das áreas da química analítica, orgânica e farmacêutica.</a:t>
            </a:r>
          </a:p>
        </p:txBody>
      </p:sp>
      <p:pic>
        <p:nvPicPr>
          <p:cNvPr id="23554" name="Picture 2" descr="http://cerlab.ufp.pt/CD/Img/labs/q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2857500" cy="1905000"/>
          </a:xfrm>
          <a:prstGeom prst="rect">
            <a:avLst/>
          </a:prstGeom>
          <a:noFill/>
        </p:spPr>
      </p:pic>
      <p:pic>
        <p:nvPicPr>
          <p:cNvPr id="23556" name="Picture 4" descr="http://cerlab.ufp.pt/CD/Img/labs/qf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14338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8001056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em actividades com agentes biológicos</a:t>
            </a: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Nunca encostar uma ansa aquecida às mãos ou a outra parte do corpo.</a:t>
            </a:r>
          </a:p>
        </p:txBody>
      </p:sp>
      <p:pic>
        <p:nvPicPr>
          <p:cNvPr id="6146" name="Picture 2" descr="C:\Documents and Settings\cetlab\LABORATORIOS\TÉCNICOS\Mike\Fotos\curso\Imagem 085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8082" y="3229414"/>
            <a:ext cx="4579934" cy="3057106"/>
          </a:xfrm>
          <a:prstGeom prst="rect">
            <a:avLst/>
          </a:prstGeom>
          <a:noFill/>
        </p:spPr>
      </p:pic>
      <p:sp>
        <p:nvSpPr>
          <p:cNvPr id="5" name="Multiplicar 4"/>
          <p:cNvSpPr/>
          <p:nvPr/>
        </p:nvSpPr>
        <p:spPr>
          <a:xfrm>
            <a:off x="6072198" y="5286364"/>
            <a:ext cx="1500198" cy="1571636"/>
          </a:xfrm>
          <a:prstGeom prst="mathMultiply">
            <a:avLst>
              <a:gd name="adj1" fmla="val 12486"/>
            </a:avLst>
          </a:prstGeom>
          <a:solidFill>
            <a:srgbClr val="FF0000"/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4500594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em actividades com agentes biológicos</a:t>
            </a:r>
          </a:p>
          <a:p>
            <a:pPr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Todo o material contaminado microbiologicamente deve ser manuseado com o máximo cuidado e colocado, posteriormente, nos contentores respectivos.</a:t>
            </a:r>
          </a:p>
        </p:txBody>
      </p:sp>
      <p:pic>
        <p:nvPicPr>
          <p:cNvPr id="7170" name="Picture 2" descr="C:\Documents and Settings\cetlab\LABORATORIOS\TÉCNICOS\Mike\Fotos\Fotos produção cd 2007\Imagem 075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214422"/>
            <a:ext cx="3214710" cy="5080000"/>
          </a:xfrm>
          <a:prstGeom prst="rect">
            <a:avLst/>
          </a:prstGeom>
          <a:noFill/>
        </p:spPr>
      </p:pic>
      <p:pic>
        <p:nvPicPr>
          <p:cNvPr id="4" name="Picture 3" descr="h:\Desktop\vist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000108"/>
            <a:ext cx="852465" cy="1254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4857784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em actividades com agentes biológicos</a:t>
            </a: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No fim de cada aula que envolva a manipulação de sangue ou de </a:t>
            </a:r>
            <a:r>
              <a:rPr lang="pt-PT" sz="2500" dirty="0" err="1" smtClean="0">
                <a:latin typeface="Arial" pitchFamily="34" charset="0"/>
                <a:cs typeface="Arial" pitchFamily="34" charset="0"/>
              </a:rPr>
              <a:t>microorganismos</a:t>
            </a:r>
            <a:r>
              <a:rPr lang="pt-PT" sz="2500" dirty="0" smtClean="0">
                <a:latin typeface="Arial" pitchFamily="34" charset="0"/>
                <a:cs typeface="Arial" pitchFamily="34" charset="0"/>
              </a:rPr>
              <a:t>, as mãos devem ser cuidadosamente lavadas e desinfectadas, bem como a respectiva bancada de trabalho.</a:t>
            </a:r>
          </a:p>
        </p:txBody>
      </p:sp>
      <p:pic>
        <p:nvPicPr>
          <p:cNvPr id="5122" name="Picture 2" descr="C:\Documents and Settings\cetlab\LABORATORIOS\TÉCNICOS\Mike\Fotos\curso\Imagem 096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9494" y="1500174"/>
            <a:ext cx="2927348" cy="4628218"/>
          </a:xfrm>
          <a:prstGeom prst="rect">
            <a:avLst/>
          </a:prstGeom>
          <a:noFill/>
        </p:spPr>
      </p:pic>
      <p:pic>
        <p:nvPicPr>
          <p:cNvPr id="4" name="Picture 3" descr="h:\Desktop\vist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000108"/>
            <a:ext cx="852465" cy="1254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2152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em actividades com agentes biológicos</a:t>
            </a:r>
          </a:p>
          <a:p>
            <a:pPr>
              <a:lnSpc>
                <a:spcPct val="150000"/>
              </a:lnSpc>
            </a:pPr>
            <a:endParaRPr lang="pt-PT" sz="1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Em caso de duvida, pergunte ao docente qual o recipiente indicado para cada tipo de material contaminado.</a:t>
            </a:r>
          </a:p>
        </p:txBody>
      </p:sp>
      <p:pic>
        <p:nvPicPr>
          <p:cNvPr id="1026" name="Picture 2" descr="C:\Documents and Settings\cetlab\LABORATORIOS\TÉCNICOS\Mike\Fotos\curso\Imagem 053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972272"/>
            <a:ext cx="2403000" cy="3600000"/>
          </a:xfrm>
          <a:prstGeom prst="rect">
            <a:avLst/>
          </a:prstGeom>
          <a:noFill/>
        </p:spPr>
      </p:pic>
      <p:pic>
        <p:nvPicPr>
          <p:cNvPr id="1027" name="Picture 3" descr="C:\Documents and Settings\cetlab\LABORATORIOS\TÉCNICOS\Mike\Fotos\curso\Imagem 054aa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643314"/>
            <a:ext cx="3600000" cy="240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28667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f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em actividades com agentes biológicos</a:t>
            </a:r>
            <a:endParaRPr lang="pt-PT" sz="1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Todo o material usado em análises com sangue (laminas, agulhas, luvas etc.) deverá ser rejeitado nos recipientes apropriados e </a:t>
            </a:r>
            <a:r>
              <a:rPr lang="pt-PT" sz="2500" b="1" dirty="0" smtClean="0">
                <a:latin typeface="Arial" pitchFamily="34" charset="0"/>
                <a:cs typeface="Arial" pitchFamily="34" charset="0"/>
              </a:rPr>
              <a:t>nunca </a:t>
            </a:r>
            <a:r>
              <a:rPr lang="pt-PT" sz="2500" dirty="0" smtClean="0">
                <a:latin typeface="Arial" pitchFamily="34" charset="0"/>
                <a:cs typeface="Arial" pitchFamily="34" charset="0"/>
              </a:rPr>
              <a:t>espalhado pelas bancadas.</a:t>
            </a:r>
          </a:p>
        </p:txBody>
      </p:sp>
      <p:pic>
        <p:nvPicPr>
          <p:cNvPr id="3074" name="Picture 2" descr="C:\Documents and Settings\cetlab\LABORATORIOS\TÉCNICOS\Mike\Fotos\curso\Imagem 091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115148"/>
            <a:ext cx="2403000" cy="3600000"/>
          </a:xfrm>
          <a:prstGeom prst="rect">
            <a:avLst/>
          </a:prstGeom>
          <a:noFill/>
        </p:spPr>
      </p:pic>
      <p:pic>
        <p:nvPicPr>
          <p:cNvPr id="3075" name="Picture 3" descr="C:\Documents and Settings\cetlab\LABORATORIOS\TÉCNICOS\Mike\Fotos\Fotos produção cd 2007\Imagem 049aa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3438" y="3857628"/>
            <a:ext cx="3600000" cy="2403000"/>
          </a:xfrm>
          <a:prstGeom prst="rect">
            <a:avLst/>
          </a:prstGeom>
          <a:noFill/>
        </p:spPr>
      </p:pic>
      <p:pic>
        <p:nvPicPr>
          <p:cNvPr id="5" name="Picture 3" descr="h:\Desktop\vist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5072074"/>
            <a:ext cx="852465" cy="1254722"/>
          </a:xfrm>
          <a:prstGeom prst="rect">
            <a:avLst/>
          </a:prstGeom>
          <a:noFill/>
        </p:spPr>
      </p:pic>
      <p:pic>
        <p:nvPicPr>
          <p:cNvPr id="6" name="Picture 3" descr="h:\Desktop\vist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5603278"/>
            <a:ext cx="852465" cy="1254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1438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Antes de se abandonar o laboratório, verificar se todos os aparelhos (placas de aquecimento, bicos de </a:t>
            </a:r>
            <a:r>
              <a:rPr lang="pt-PT" sz="2500" dirty="0" err="1" smtClean="0">
                <a:latin typeface="Arial" pitchFamily="34" charset="0"/>
                <a:cs typeface="Arial" pitchFamily="34" charset="0"/>
              </a:rPr>
              <a:t>Bunsen</a:t>
            </a:r>
            <a:r>
              <a:rPr lang="pt-PT" sz="2500" dirty="0" smtClean="0">
                <a:latin typeface="Arial" pitchFamily="34" charset="0"/>
                <a:cs typeface="Arial" pitchFamily="34" charset="0"/>
              </a:rPr>
              <a:t>, lamparinas, microscópios) se encontram desligados</a:t>
            </a:r>
            <a:r>
              <a:rPr lang="pt-PT" sz="2500" dirty="0" smtClean="0">
                <a:latin typeface="Arial" pitchFamily="34" charset="0"/>
                <a:cs typeface="Arial" pitchFamily="34" charset="0"/>
              </a:rPr>
              <a:t>.</a:t>
            </a:r>
            <a:endParaRPr lang="pt-PT" sz="25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cetlab\LABORATORIOS\TÉCNICOS\Mike\Fotos\curso 3\Imagem 006a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357562"/>
            <a:ext cx="2880000" cy="1922400"/>
          </a:xfrm>
          <a:prstGeom prst="rect">
            <a:avLst/>
          </a:prstGeom>
          <a:noFill/>
        </p:spPr>
      </p:pic>
      <p:pic>
        <p:nvPicPr>
          <p:cNvPr id="2052" name="Picture 4" descr="C:\Documents and Settings\cetlab\LABORATORIOS\TÉCNICOS\Mike\Fotos\Micros\Imagem 006aa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572008"/>
            <a:ext cx="2880000" cy="1922400"/>
          </a:xfrm>
          <a:prstGeom prst="rect">
            <a:avLst/>
          </a:prstGeom>
          <a:noFill/>
        </p:spPr>
      </p:pic>
      <p:pic>
        <p:nvPicPr>
          <p:cNvPr id="2051" name="Picture 3" descr="C:\Documents and Settings\cetlab\LABORATORIOS\TÉCNICOS\Mike\Fotos\curso 3\Imagem 004aaaaa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357562"/>
            <a:ext cx="2880000" cy="192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42976" y="3148612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PT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3581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500" dirty="0" smtClean="0">
                <a:latin typeface="Arial" pitchFamily="34" charset="0"/>
                <a:cs typeface="Arial" pitchFamily="34" charset="0"/>
              </a:rPr>
              <a:t>A segurança é uma responsabilidade de todos os indivíduos que trabalham no laboratório.</a:t>
            </a:r>
          </a:p>
          <a:p>
            <a:pPr algn="just"/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500" dirty="0" smtClean="0">
                <a:latin typeface="Arial" pitchFamily="34" charset="0"/>
                <a:cs typeface="Arial" pitchFamily="34" charset="0"/>
              </a:rPr>
              <a:t>A falha no cumprimento das regras de segurança e o desleixo nas boas práticas laboratoriais podem resultar em graves acidentes.</a:t>
            </a:r>
          </a:p>
          <a:p>
            <a:pPr algn="just"/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500" dirty="0" smtClean="0">
                <a:latin typeface="Arial" pitchFamily="34" charset="0"/>
                <a:cs typeface="Arial" pitchFamily="34" charset="0"/>
              </a:rPr>
              <a:t>Conhecer os riscos, bem como as precauções de segurança são essenciais para minimizar a ocorrência de acidentes, preservar o local de trabalho e o bem estar dos utilizadores.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57224" y="1071546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latin typeface="Arial" pitchFamily="34" charset="0"/>
                <a:cs typeface="Arial" pitchFamily="34" charset="0"/>
              </a:rPr>
              <a:t>LABORATÓRIO DE </a:t>
            </a:r>
          </a:p>
          <a:p>
            <a:r>
              <a:rPr lang="pt-PT" sz="3200" b="1" dirty="0" smtClean="0">
                <a:latin typeface="Arial" pitchFamily="34" charset="0"/>
                <a:cs typeface="Arial" pitchFamily="34" charset="0"/>
              </a:rPr>
              <a:t>BIOLOGIA CELULAR E GENÉTICA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428992" y="3105622"/>
            <a:ext cx="5286412" cy="175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Dedicado ao estudo de células e tecidos biológicos, genética médica e molecular.</a:t>
            </a:r>
          </a:p>
        </p:txBody>
      </p:sp>
      <p:pic>
        <p:nvPicPr>
          <p:cNvPr id="24578" name="Picture 2" descr="http://cerlab.ufp.pt/CD/Img/labs/c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57430"/>
            <a:ext cx="2857500" cy="1905000"/>
          </a:xfrm>
          <a:prstGeom prst="rect">
            <a:avLst/>
          </a:prstGeom>
          <a:noFill/>
        </p:spPr>
      </p:pic>
      <p:pic>
        <p:nvPicPr>
          <p:cNvPr id="24580" name="Picture 4" descr="http://cerlab.ufp.pt/CD/Img/labs/c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429132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57224" y="1071546"/>
            <a:ext cx="8001056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LABORATÓRIO DE QUÍMICA - CLÍNICA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428992" y="2786058"/>
            <a:ext cx="52864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São leccionadas neste laboratório a maioria das disciplinas ligadas ao estudo do sangue e seus constituintes.</a:t>
            </a:r>
          </a:p>
        </p:txBody>
      </p:sp>
      <p:pic>
        <p:nvPicPr>
          <p:cNvPr id="25602" name="Picture 2" descr="http://cerlab.ufp.pt/CD/Img/labs/q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2857500" cy="1905000"/>
          </a:xfrm>
          <a:prstGeom prst="rect">
            <a:avLst/>
          </a:prstGeom>
          <a:noFill/>
        </p:spPr>
      </p:pic>
      <p:pic>
        <p:nvPicPr>
          <p:cNvPr id="25604" name="Picture 4" descr="http://cerlab.ufp.pt/CD/Img/labs/qc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14338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57224" y="1071546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latin typeface="Arial" pitchFamily="34" charset="0"/>
                <a:cs typeface="Arial" pitchFamily="34" charset="0"/>
              </a:rPr>
              <a:t>LABORATÓRIO DE </a:t>
            </a:r>
          </a:p>
          <a:p>
            <a:r>
              <a:rPr lang="pt-PT" sz="3200" b="1" dirty="0" smtClean="0">
                <a:latin typeface="Arial" pitchFamily="34" charset="0"/>
                <a:cs typeface="Arial" pitchFamily="34" charset="0"/>
              </a:rPr>
              <a:t>MICROBIOLOGIA GERAL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428992" y="2500306"/>
            <a:ext cx="5286412" cy="348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O laboratório de Microbiologia Geral está equipado de modo a que os alunos possam estudar aspectos morfológicos, estruturais, fisiológicos e bioquímicos dos microrganismos.</a:t>
            </a:r>
          </a:p>
        </p:txBody>
      </p:sp>
      <p:pic>
        <p:nvPicPr>
          <p:cNvPr id="28674" name="Picture 2" descr="http://cerlab.ufp.pt/CD/Img/labs/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2857500" cy="1905000"/>
          </a:xfrm>
          <a:prstGeom prst="rect">
            <a:avLst/>
          </a:prstGeom>
          <a:noFill/>
        </p:spPr>
      </p:pic>
      <p:pic>
        <p:nvPicPr>
          <p:cNvPr id="28676" name="Picture 4" descr="http://cerlab.ufp.pt/CD/Img/labs/mg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429132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57224" y="1071546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latin typeface="Arial" pitchFamily="34" charset="0"/>
                <a:cs typeface="Arial" pitchFamily="34" charset="0"/>
              </a:rPr>
              <a:t>LABORATÓRIO DE </a:t>
            </a:r>
          </a:p>
          <a:p>
            <a:r>
              <a:rPr lang="pt-PT" sz="3200" b="1" dirty="0" smtClean="0">
                <a:latin typeface="Arial" pitchFamily="34" charset="0"/>
                <a:cs typeface="Arial" pitchFamily="34" charset="0"/>
              </a:rPr>
              <a:t>MICROBIOLOGIA CLÍNICA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428992" y="2857496"/>
            <a:ext cx="5286412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No laboratório de Microbiologia Clínica é possível realizar o diagnóstico clínico de doenças causadas por bactérias, fungos, parasitas ou vírus.</a:t>
            </a:r>
          </a:p>
        </p:txBody>
      </p:sp>
      <p:pic>
        <p:nvPicPr>
          <p:cNvPr id="27650" name="Picture 2" descr="http://cerlab.ufp.pt/CD/Img/labs/m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09818"/>
            <a:ext cx="2857500" cy="1905000"/>
          </a:xfrm>
          <a:prstGeom prst="rect">
            <a:avLst/>
          </a:prstGeom>
          <a:noFill/>
        </p:spPr>
      </p:pic>
      <p:pic>
        <p:nvPicPr>
          <p:cNvPr id="27652" name="Picture 4" descr="http://cerlab.ufp.pt/CD/Img/labs/m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452958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57224" y="1071546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dirty="0" smtClean="0">
                <a:latin typeface="Arial" pitchFamily="34" charset="0"/>
                <a:cs typeface="Arial" pitchFamily="34" charset="0"/>
              </a:rPr>
              <a:t>LABORATÓRIO DE </a:t>
            </a:r>
          </a:p>
          <a:p>
            <a:r>
              <a:rPr lang="pt-PT" sz="3200" b="1" dirty="0" smtClean="0">
                <a:latin typeface="Arial" pitchFamily="34" charset="0"/>
                <a:cs typeface="Arial" pitchFamily="34" charset="0"/>
              </a:rPr>
              <a:t>TÉCNOLOGIA FARMACÊUTICA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428992" y="3000372"/>
            <a:ext cx="52864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Espaço onde se desenvolve e produz, em pequena escala, preparações farmacêuticas e ensaios de controlo de qualidade.</a:t>
            </a:r>
          </a:p>
        </p:txBody>
      </p:sp>
      <p:pic>
        <p:nvPicPr>
          <p:cNvPr id="26628" name="Picture 4" descr="http://cerlab.ufp.pt/CD/Img/labs/t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2857500" cy="1905000"/>
          </a:xfrm>
          <a:prstGeom prst="rect">
            <a:avLst/>
          </a:prstGeom>
          <a:noFill/>
        </p:spPr>
      </p:pic>
      <p:pic>
        <p:nvPicPr>
          <p:cNvPr id="26630" name="Picture 6" descr="http://cerlab.ufp.pt/CD/Img/labs/tf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429132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28667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pt-PT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Perigos no laboratório</a:t>
            </a:r>
          </a:p>
          <a:p>
            <a:endParaRPr lang="pt-PT" sz="32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Os laboratórios são locais seguros para trabalhar desde que os seus utilizadores sejam responsáveis e conscientes dos perigos envolvidos. </a:t>
            </a:r>
            <a:endParaRPr lang="pt-PT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35811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Perigos no laboratório</a:t>
            </a:r>
          </a:p>
          <a:p>
            <a:endParaRPr lang="pt-PT" sz="32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Uma vez que a variedade de produtos tóxicos, inflamáveis e corrosivos é bastante grande torna-se essencial e emergente o conhecimento de boas práticas de trabalho para minimizar, assim, a probabilidade de possíveis acidentes.</a:t>
            </a:r>
            <a:endParaRPr lang="pt-PT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21523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Perigos no laboratório</a:t>
            </a:r>
            <a:endParaRPr lang="pt-PT" sz="1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pt-PT" sz="32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Alguns trabalhos laboratoriais envolvem a manipulação de organismos patogénicos e um pequeno descuido pode colocar em causa a saúde da pessoa envolvida.</a:t>
            </a:r>
            <a:endParaRPr lang="pt-PT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7"/>
            <a:ext cx="814393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Objectivos:</a:t>
            </a:r>
          </a:p>
          <a:p>
            <a:endParaRPr lang="pt-PT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2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1- Introdução aos laboratórios:</a:t>
            </a:r>
          </a:p>
          <a:p>
            <a:r>
              <a:rPr lang="pt-PT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pt-PT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1a) Infra-estruturas da U.F.P;</a:t>
            </a:r>
          </a:p>
          <a:p>
            <a:endParaRPr lang="pt-PT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1b) Perigos no laboratório;</a:t>
            </a:r>
          </a:p>
          <a:p>
            <a:endParaRPr lang="pt-PT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2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2- Equipamentos de segurança/emergência:</a:t>
            </a:r>
            <a:endParaRPr lang="pt-PT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endParaRPr lang="pt-PT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2a) Equipamentos de protecção individual;</a:t>
            </a:r>
          </a:p>
          <a:p>
            <a:r>
              <a:rPr lang="pt-PT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pt-PT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2b) Equipamentos de emergência;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8001056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Perigos no laboratório</a:t>
            </a: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3200" dirty="0" smtClean="0">
                <a:latin typeface="Arial" pitchFamily="34" charset="0"/>
                <a:cs typeface="Arial" pitchFamily="34" charset="0"/>
              </a:rPr>
              <a:t>Acidentes mais comuns em laboratório:</a:t>
            </a: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Intoxicação</a:t>
            </a:r>
            <a:r>
              <a:rPr lang="pt-PT" sz="3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	- Por inalação </a:t>
            </a:r>
          </a:p>
          <a:p>
            <a:pPr lvl="2">
              <a:lnSpc>
                <a:spcPct val="150000"/>
              </a:lnSpc>
              <a:buFontTx/>
              <a:buChar char="-"/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 Por ingestão</a:t>
            </a: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Envenenamento</a:t>
            </a:r>
            <a:r>
              <a:rPr lang="pt-PT" sz="3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	- Por ingestão</a:t>
            </a:r>
          </a:p>
          <a:p>
            <a:pPr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	- Por absorção cutânea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400052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Perigos no laboratório</a:t>
            </a: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32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Queimaduras</a:t>
            </a:r>
            <a:r>
              <a:rPr lang="pt-PT" sz="3200" dirty="0" smtClean="0">
                <a:latin typeface="Arial" pitchFamily="34" charset="0"/>
                <a:cs typeface="Arial" pitchFamily="34" charset="0"/>
              </a:rPr>
              <a:t>:</a:t>
            </a:r>
            <a:endParaRPr lang="pt-PT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	- Térmicas</a:t>
            </a:r>
          </a:p>
          <a:p>
            <a:pPr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	- Eléctricas</a:t>
            </a:r>
          </a:p>
          <a:p>
            <a:pPr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	- Químicas</a:t>
            </a:r>
            <a:endParaRPr lang="pt-P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cetlab\LABORATORIOS\TÉCNICOS\Mike\Curso\fotos\queimadura nao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285860"/>
            <a:ext cx="3435000" cy="43200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4857752" y="5643578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Queimadura por hidróxido de sódio concentrado</a:t>
            </a:r>
            <a:endParaRPr lang="pt-PT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8001056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Perigos no laboratório</a:t>
            </a: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Acidentes oculares:</a:t>
            </a:r>
          </a:p>
          <a:p>
            <a:pPr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	- Salpicos de substancias agressivas</a:t>
            </a:r>
          </a:p>
          <a:p>
            <a:pPr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	- Vapores</a:t>
            </a:r>
          </a:p>
          <a:p>
            <a:pPr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	- Manuseamento negligente de material de   	  vidro</a:t>
            </a:r>
          </a:p>
          <a:p>
            <a:pPr>
              <a:lnSpc>
                <a:spcPct val="150000"/>
              </a:lnSpc>
            </a:pPr>
            <a:endParaRPr lang="pt-PT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8001056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Perigos no laboratório</a:t>
            </a: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Cortes, perfurações e feridas</a:t>
            </a:r>
            <a:r>
              <a:rPr lang="pt-PT" sz="3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	- Agulhas</a:t>
            </a:r>
          </a:p>
          <a:p>
            <a:pPr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	- Laminas e lamelas de microscopia</a:t>
            </a:r>
          </a:p>
          <a:p>
            <a:pPr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	- Material de vidro diverso	</a:t>
            </a:r>
          </a:p>
          <a:p>
            <a:pPr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	- Bisturis e outros objectos cortantes</a:t>
            </a:r>
          </a:p>
          <a:p>
            <a:pPr>
              <a:lnSpc>
                <a:spcPct val="150000"/>
              </a:lnSpc>
            </a:pPr>
            <a:endParaRPr lang="pt-PT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800105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Perigos no laboratório</a:t>
            </a: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- Explosão de produtos inflamáveis</a:t>
            </a:r>
            <a:r>
              <a:rPr lang="pt-PT" sz="32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- Incêndios</a:t>
            </a:r>
            <a:r>
              <a:rPr lang="pt-PT" sz="3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- Derrames de líquidos ou sólidos</a:t>
            </a:r>
            <a:r>
              <a:rPr lang="pt-PT" sz="32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Exposição e contaminação por</a:t>
            </a:r>
          </a:p>
          <a:p>
            <a:pPr>
              <a:lnSpc>
                <a:spcPct val="150000"/>
              </a:lnSpc>
            </a:pP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  agentes infecciosos</a:t>
            </a:r>
            <a:r>
              <a:rPr lang="pt-PT" sz="3200" dirty="0" smtClean="0">
                <a:latin typeface="Arial" pitchFamily="34" charset="0"/>
                <a:cs typeface="Arial" pitchFamily="34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50099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Perigos no laboratório</a:t>
            </a:r>
          </a:p>
          <a:p>
            <a:pPr>
              <a:lnSpc>
                <a:spcPct val="150000"/>
              </a:lnSpc>
            </a:pP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Como minimizar o risco de acidente?</a:t>
            </a: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- Utilizar sempre os equipamentos de protecção individual.</a:t>
            </a: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- Cumprir rigorosamente das regras de segurança.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42976" y="1785926"/>
            <a:ext cx="685804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 </a:t>
            </a:r>
          </a:p>
          <a:p>
            <a:pPr algn="ctr"/>
            <a:endParaRPr lang="pt-PT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PT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Equipamentos de segurança / emergência</a:t>
            </a:r>
            <a:endParaRPr lang="pt-PT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80010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PT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pt-PT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equipamentos de protecção individual (</a:t>
            </a:r>
            <a:r>
              <a:rPr lang="pt-PT" sz="3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e.p.i</a:t>
            </a:r>
            <a:r>
              <a:rPr lang="pt-PT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.)</a:t>
            </a:r>
          </a:p>
          <a:p>
            <a:endParaRPr lang="pt-PT" sz="32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Os EPI são dispositivos destinados a proteger contra riscos que ponham em causa a saúde e a integridade física de quem trabalha em laboratório.</a:t>
            </a:r>
            <a:endParaRPr lang="pt-P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C:\Documents and Settings\cetlab\LABORATORIOS\TÉCNICOS\Mike\Fotos\FOTOS CD 2008\Imagem 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4500570"/>
            <a:ext cx="3107553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507209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equipamentos de protecção individual (</a:t>
            </a:r>
            <a:r>
              <a:rPr lang="pt-PT" sz="1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e.p.i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.)</a:t>
            </a: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Óculos de protecção</a:t>
            </a: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Protege os olhos de:</a:t>
            </a:r>
          </a:p>
          <a:p>
            <a:pPr lvl="0"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-Salpicos reagente/partículas </a:t>
            </a:r>
          </a:p>
          <a:p>
            <a:pPr lvl="0"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-Exposição a lâmpadas U.V.</a:t>
            </a:r>
          </a:p>
          <a:p>
            <a:pPr lvl="0"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-Explosões</a:t>
            </a:r>
            <a:endParaRPr lang="pt-PT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cetlab\LABORATORIOS\TÉCNICOS\Mike\Fotos\curso\Imagem 044aa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670874"/>
            <a:ext cx="3600000" cy="240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07236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equipamentos de protecção individual (</a:t>
            </a:r>
            <a:r>
              <a:rPr lang="pt-PT" sz="1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e.p.i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.)</a:t>
            </a: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Docentes e alunos deverão ter sempre consigo óculos de protecção, mesmo que o trabalho a realizar não apresente grande risco.</a:t>
            </a:r>
          </a:p>
          <a:p>
            <a:pPr algn="just"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Em aulas da área das Químicas, o seu uso é obrigatório.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17202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Objectivos:</a:t>
            </a:r>
          </a:p>
          <a:p>
            <a:endParaRPr lang="pt-PT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sz="28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3- Regras básicas de segurança e boas práticas laboratoriais:</a:t>
            </a:r>
          </a:p>
          <a:p>
            <a:endParaRPr lang="pt-PT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3a) No corredor;</a:t>
            </a:r>
          </a:p>
          <a:p>
            <a:r>
              <a:rPr lang="pt-PT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pt-PT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3b) No laboratório;</a:t>
            </a:r>
          </a:p>
          <a:p>
            <a:r>
              <a:rPr lang="pt-PT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pt-PT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3c) No uso de material;</a:t>
            </a:r>
          </a:p>
          <a:p>
            <a:r>
              <a:rPr lang="pt-PT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pt-PT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3d) Na manipulação de reagentes;</a:t>
            </a:r>
          </a:p>
          <a:p>
            <a:r>
              <a:rPr lang="pt-PT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r>
              <a:rPr lang="pt-PT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3e) Na utilização de equipamentos;	</a:t>
            </a:r>
          </a:p>
          <a:p>
            <a:endParaRPr lang="pt-PT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PT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	3f) Em actividades com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 agentes biológicos</a:t>
            </a:r>
            <a:r>
              <a:rPr lang="pt-PT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786742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PT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pt-PT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equipamentos de protecção individual (</a:t>
            </a:r>
            <a:r>
              <a:rPr lang="pt-PT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e.p.i</a:t>
            </a:r>
            <a:r>
              <a:rPr lang="pt-PT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.)</a:t>
            </a: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Óculos graduados não são substitutos e não devem ser usados como desculpa para a não utilização dos óculos de protecção.</a:t>
            </a:r>
          </a:p>
          <a:p>
            <a:pPr lvl="0"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Documents and Settings\cetlab\LABORATORIOS\TÉCNICOS\Mike\Curso\fotos\agitado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00438"/>
            <a:ext cx="3600000" cy="3079267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500298" y="5556609"/>
            <a:ext cx="20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Face ferida e olhos protegidos</a:t>
            </a:r>
            <a:endParaRPr lang="pt-PT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143800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PT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pt-PT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equipamentos de protecção individual (</a:t>
            </a:r>
            <a:r>
              <a:rPr lang="pt-PT" sz="20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e.p.i</a:t>
            </a:r>
            <a:r>
              <a:rPr lang="pt-PT" sz="2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.)</a:t>
            </a: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Portadores de lentes de contacto devem ter uma atenção redobrada quanto ao uso de óculos de protecção.</a:t>
            </a: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O aluno é responsável pela sua aquisição e o seu uso deve ser obrigatório em todas as aulas laboratoriais.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572428" cy="542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equipamentos de protecção individual (</a:t>
            </a:r>
            <a:r>
              <a:rPr lang="pt-PT" sz="1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e.p.i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.)</a:t>
            </a: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Bata de laboratório</a:t>
            </a:r>
          </a:p>
          <a:p>
            <a:pPr lvl="0"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Tem como objectivo proteger contra salpicos ou derrames de produtos químicos, sangue, corantes etc.</a:t>
            </a:r>
          </a:p>
          <a:p>
            <a:pPr algn="just"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O seu uso é </a:t>
            </a: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obrigatório.</a:t>
            </a:r>
          </a:p>
          <a:p>
            <a:pPr lvl="0"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cetlab\LABORATORIOS\TÉCNICOS\Mike\Fotos\curso2\Imagem 002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3571876"/>
            <a:ext cx="4372303" cy="2831066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3857620" y="6000768"/>
            <a:ext cx="3071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Derrame de corante</a:t>
            </a:r>
            <a:endParaRPr lang="pt-PT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572428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equipamentos de protecção individual (</a:t>
            </a:r>
            <a:r>
              <a:rPr lang="pt-PT" sz="1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e.p.i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.)</a:t>
            </a: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Máscaras</a:t>
            </a: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Protege as vias respiratórias em trabalhos onde se libertem gases, vapores ou poeiras prejudiciais à saúde.</a:t>
            </a:r>
          </a:p>
        </p:txBody>
      </p:sp>
      <p:pic>
        <p:nvPicPr>
          <p:cNvPr id="6146" name="Picture 2" descr="C:\Documents and Settings\cetlab\LABORATORIOS\TÉCNICOS\Mike\Fotos\curso2\Imagem 046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714752"/>
            <a:ext cx="3600000" cy="276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143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equipamentos de protecção individual (</a:t>
            </a:r>
            <a:r>
              <a:rPr lang="pt-PT" sz="1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e.p.i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.)</a:t>
            </a: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Luvas</a:t>
            </a: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Tem como finalidade proteger as mãos contra a acção de agentes tóxicos, irritantes ou corrosivos, bem como de agentes biológicos potencialmente patogénicos. </a:t>
            </a:r>
          </a:p>
        </p:txBody>
      </p:sp>
      <p:pic>
        <p:nvPicPr>
          <p:cNvPr id="7170" name="Picture 2" descr="C:\Documents and Settings\cetlab\LABORATORIOS\TÉCNICOS\Mike\Fotos\FOTOS CD 2008\Imagem 018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643446"/>
            <a:ext cx="4532632" cy="2119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143800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equipamentos de protecção individual (</a:t>
            </a:r>
            <a:r>
              <a:rPr lang="pt-PT" sz="1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e.p.i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.)</a:t>
            </a: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Alguns tipos de luvas são permeáveis a certos tipos de agentes químicos, pelo que devem ser substituídas periodicamente dependendo essa substituição do tempo de uso e da permeabilidade da substancia manuseada.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143800" cy="5193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equipamentos de protecção individual (</a:t>
            </a:r>
            <a:r>
              <a:rPr lang="pt-PT" sz="1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e.p.i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.)</a:t>
            </a: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Antes de cada utilização, as luvas devem ser inspeccionadas para o caso de terem fissuras ou outro tipo de defeito.</a:t>
            </a: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No uso de reagentes químicos, as luvas devem ser convenientemente lavadas antes de rejeitadas.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215238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equipamentos de protecção individual (</a:t>
            </a:r>
            <a:r>
              <a:rPr lang="pt-PT" sz="1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e.p.i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.)</a:t>
            </a: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Manipulando sangue ou agentes biológicos, as luvas devem ser rejeitadas no recipiente apropriado.</a:t>
            </a:r>
          </a:p>
        </p:txBody>
      </p:sp>
      <p:pic>
        <p:nvPicPr>
          <p:cNvPr id="4098" name="Picture 2" descr="C:\Documents and Settings\cetlab\LABORATORIOS\TÉCNICOS\Mike\Fotos\curso2\Imagem 009a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460162"/>
            <a:ext cx="1922400" cy="2880000"/>
          </a:xfrm>
          <a:prstGeom prst="rect">
            <a:avLst/>
          </a:prstGeom>
          <a:noFill/>
        </p:spPr>
      </p:pic>
      <p:pic>
        <p:nvPicPr>
          <p:cNvPr id="4099" name="Picture 3" descr="C:\Documents and Settings\cetlab\LABORATORIOS\TÉCNICOS\Mike\Fotos\curso2\Imagem 008aa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429000"/>
            <a:ext cx="1922400" cy="2880000"/>
          </a:xfrm>
          <a:prstGeom prst="rect">
            <a:avLst/>
          </a:prstGeom>
          <a:noFill/>
        </p:spPr>
      </p:pic>
      <p:sp>
        <p:nvSpPr>
          <p:cNvPr id="8" name="Multiplicar 7"/>
          <p:cNvSpPr/>
          <p:nvPr/>
        </p:nvSpPr>
        <p:spPr>
          <a:xfrm>
            <a:off x="6286512" y="5286364"/>
            <a:ext cx="1500198" cy="1571636"/>
          </a:xfrm>
          <a:prstGeom prst="mathMultiply">
            <a:avLst>
              <a:gd name="adj1" fmla="val 12486"/>
            </a:avLst>
          </a:prstGeom>
          <a:solidFill>
            <a:srgbClr val="FF0000"/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Picture 3" descr="h:\Desktop\vist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5246112"/>
            <a:ext cx="852465" cy="1254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4214842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equipamentos de protecção individual (</a:t>
            </a:r>
            <a:r>
              <a:rPr lang="pt-PT" sz="1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e.p.i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.)</a:t>
            </a: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pt-PT" sz="3200" dirty="0" smtClean="0">
                <a:latin typeface="Arial" pitchFamily="34" charset="0"/>
                <a:cs typeface="Arial" pitchFamily="34" charset="0"/>
              </a:rPr>
              <a:t>Luvas: Riscos</a:t>
            </a:r>
          </a:p>
          <a:p>
            <a:pPr lvl="0"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Trabalhar à chama com luvas pode ter graves consequências.</a:t>
            </a:r>
          </a:p>
          <a:p>
            <a:pPr algn="just"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Se a luva derreter, pode agarrar á pele provocando assim graves queimaduras.</a:t>
            </a:r>
            <a:endParaRPr lang="pt-PT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cetlab\LABORATORIOS\TÉCNICOS\Mike\Fotos\curso 3\Imagem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142984"/>
            <a:ext cx="3390900" cy="5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4286280" cy="574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equipamentos de protecção individual (</a:t>
            </a:r>
            <a:r>
              <a:rPr lang="pt-PT" sz="1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e.p.i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.)</a:t>
            </a: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pt-PT" sz="3200" dirty="0" smtClean="0">
                <a:latin typeface="Arial" pitchFamily="34" charset="0"/>
                <a:cs typeface="Arial" pitchFamily="34" charset="0"/>
              </a:rPr>
              <a:t>Luvas: Riscos</a:t>
            </a: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Passar a mão pela face, olhos, etc., usando luvas pode ser igualmente perigoso. Caso elas tenham algum resíduo, o seu efeito na pele é semelhante a um derrame ou salpico directo.</a:t>
            </a:r>
          </a:p>
        </p:txBody>
      </p:sp>
      <p:pic>
        <p:nvPicPr>
          <p:cNvPr id="2051" name="Picture 3" descr="C:\Documents and Settings\cetlab\LABORATORIOS\TÉCNICOS\Mike\Curso\fotos\274265839_8ada396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9895" y="1285860"/>
            <a:ext cx="326306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42976" y="1785926"/>
            <a:ext cx="685804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 </a:t>
            </a:r>
          </a:p>
          <a:p>
            <a:pPr algn="ctr"/>
            <a:endParaRPr lang="pt-PT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PT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Introdução aos LABORATÓRIOS</a:t>
            </a:r>
            <a:endParaRPr lang="pt-PT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71530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PT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equipamentos de emergência</a:t>
            </a:r>
          </a:p>
          <a:p>
            <a:endParaRPr lang="pt-PT" sz="32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Deve ser do conhecimento de todos, quais os equipamentos de emergência disponíveis nos laboratórios, bem como a sua localização.</a:t>
            </a:r>
            <a:endParaRPr lang="pt-PT" sz="2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52864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equipamentos de emergência</a:t>
            </a:r>
          </a:p>
          <a:p>
            <a:pPr lvl="0">
              <a:lnSpc>
                <a:spcPct val="150000"/>
              </a:lnSpc>
            </a:pP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Extintores</a:t>
            </a: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Para extinguir pequenos fogo</a:t>
            </a:r>
          </a:p>
          <a:p>
            <a:pPr algn="just">
              <a:lnSpc>
                <a:spcPct val="150000"/>
              </a:lnSpc>
            </a:pPr>
            <a:r>
              <a:rPr lang="pt-PT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Nunca deve ser usado em pessoas</a:t>
            </a: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Um por laboratório e dois no corredor</a:t>
            </a:r>
          </a:p>
        </p:txBody>
      </p:sp>
      <p:pic>
        <p:nvPicPr>
          <p:cNvPr id="3076" name="Picture 4" descr="C:\Documents and Settings\cetlab\LABORATORIOS\TÉCNICOS\Mike\Fotos\Imagem 031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5" y="1571611"/>
            <a:ext cx="2125440" cy="43200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6000760" y="5929330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EXTINTOR DE CO</a:t>
            </a:r>
            <a:r>
              <a:rPr lang="pt-PT" sz="2000" b="1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pt-PT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5072098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equipamentos de emergência</a:t>
            </a:r>
          </a:p>
          <a:p>
            <a:pPr lvl="0">
              <a:lnSpc>
                <a:spcPct val="150000"/>
              </a:lnSpc>
            </a:pP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Manta anti-fogo</a:t>
            </a: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Ideal para pequenos fogos e roupas incendiadas.</a:t>
            </a: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Uma por laboratório</a:t>
            </a:r>
          </a:p>
        </p:txBody>
      </p:sp>
      <p:pic>
        <p:nvPicPr>
          <p:cNvPr id="4098" name="Picture 2" descr="C:\Documents and Settings\cetlab\LABORATORIOS\TÉCNICOS\Mike\Fotos\Fotos produção cd 2007\Imagem 002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1571612"/>
            <a:ext cx="2143140" cy="43200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5786446" y="592933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MANTA ANTI-FOGO</a:t>
            </a:r>
            <a:endParaRPr lang="pt-PT" sz="2000" b="1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143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equipamentos de emergência</a:t>
            </a:r>
          </a:p>
          <a:p>
            <a:pPr lvl="0">
              <a:lnSpc>
                <a:spcPct val="150000"/>
              </a:lnSpc>
            </a:pP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Lava - olhos</a:t>
            </a: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pt-PT" sz="2800" dirty="0" smtClean="0">
                <a:latin typeface="Arial" pitchFamily="34" charset="0"/>
                <a:cs typeface="Arial" pitchFamily="34" charset="0"/>
              </a:rPr>
              <a:t>m caso de lesão ocular </a:t>
            </a:r>
          </a:p>
          <a:p>
            <a:pPr algn="just"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provocada por salpico </a:t>
            </a:r>
          </a:p>
          <a:p>
            <a:pPr algn="just"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de reagentes</a:t>
            </a: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Um por laboratório</a:t>
            </a:r>
          </a:p>
        </p:txBody>
      </p:sp>
      <p:pic>
        <p:nvPicPr>
          <p:cNvPr id="5122" name="Picture 2" descr="C:\Documents and Settings\cetlab\LABORATORIOS\TÉCNICOS\Mike\Fotos\Fotos produção cd 2007\Imagem 253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643050"/>
            <a:ext cx="2479680" cy="4320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143636" y="6000768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LAVA-OLHOS</a:t>
            </a:r>
            <a:endParaRPr lang="pt-PT" sz="2000" dirty="0"/>
          </a:p>
        </p:txBody>
      </p:sp>
      <p:pic>
        <p:nvPicPr>
          <p:cNvPr id="8194" name="Picture 2" descr="C:\Documents and Settings\cetlab\LABORATORIOS\TÉCNICOS\Mike\Curso\fotos\lavaolhosaa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905204"/>
            <a:ext cx="2591599" cy="2024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14380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equipamentos de emergência</a:t>
            </a: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Chuveiro de emergência</a:t>
            </a: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2500" dirty="0" smtClean="0">
                <a:latin typeface="Arial" pitchFamily="34" charset="0"/>
                <a:cs typeface="Arial" pitchFamily="34" charset="0"/>
              </a:rPr>
              <a:t>Ideal para roupas incendiadas. </a:t>
            </a:r>
          </a:p>
          <a:p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2500" dirty="0" smtClean="0">
                <a:latin typeface="Arial" pitchFamily="34" charset="0"/>
                <a:cs typeface="Arial" pitchFamily="34" charset="0"/>
              </a:rPr>
              <a:t>Neste caso nunca se deve usar</a:t>
            </a:r>
          </a:p>
          <a:p>
            <a:r>
              <a:rPr lang="pt-PT" sz="2500" dirty="0" smtClean="0">
                <a:latin typeface="Arial" pitchFamily="34" charset="0"/>
                <a:cs typeface="Arial" pitchFamily="34" charset="0"/>
              </a:rPr>
              <a:t>extintor.</a:t>
            </a:r>
          </a:p>
          <a:p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Dois no corredor e um no LTF</a:t>
            </a:r>
          </a:p>
        </p:txBody>
      </p:sp>
      <p:pic>
        <p:nvPicPr>
          <p:cNvPr id="6146" name="Picture 2" descr="C:\Documents and Settings\cetlab\LABORATORIOS\TÉCNICOS\Mike\Fotos\Fotos produção cd 2007\Imagem 019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8284" y="1643050"/>
            <a:ext cx="2877120" cy="43200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5357818" y="6000768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CHUVEIRO DE EMERGÊNCIA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500990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equipamentos de emergência</a:t>
            </a: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Kit de primeiros socorros</a:t>
            </a: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Destinado apenas no caso de primeiros socorros. </a:t>
            </a:r>
          </a:p>
        </p:txBody>
      </p:sp>
      <p:pic>
        <p:nvPicPr>
          <p:cNvPr id="8194" name="Picture 2" descr="C:\Documents and Settings\cetlab\LABORATORIOS\TÉCNICOS\Mike\Fotos\Fotos produção cd 2007\Imagem 023a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286124"/>
            <a:ext cx="3600000" cy="26280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4643438" y="6000768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KIT DE PRIMEIROS SOCORROS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4572032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equipamentos de emergência</a:t>
            </a: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endParaRPr lang="pt-PT" sz="1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A sua localização está devidamente assinalada nas plantas dos laboratórios, e nos respectivos armários.</a:t>
            </a: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Sempre que usado, os responsáveis do piso devem ser notificados.</a:t>
            </a: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Um por laboratório</a:t>
            </a:r>
          </a:p>
        </p:txBody>
      </p:sp>
      <p:pic>
        <p:nvPicPr>
          <p:cNvPr id="9218" name="Picture 2" descr="C:\Documents and Settings\cetlab\LABORATORIOS\TÉCNICOS\Mike\TRABALHOS VARIOS\SINALETICA\KITS 1 SOCORRO\1os socorr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000240"/>
            <a:ext cx="2592564" cy="3600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6286512" y="5643578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IDENTIFICAÇÃO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364333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equipamentos de emergência</a:t>
            </a: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Balde de areia</a:t>
            </a:r>
          </a:p>
          <a:p>
            <a:pPr lvl="0">
              <a:lnSpc>
                <a:spcPct val="150000"/>
              </a:lnSpc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Para apagar pequenos incêndios</a:t>
            </a: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Um por laboratório</a:t>
            </a:r>
          </a:p>
        </p:txBody>
      </p:sp>
      <p:pic>
        <p:nvPicPr>
          <p:cNvPr id="7170" name="Picture 2" descr="C:\Documents and Settings\cetlab\LABORATORIOS\TÉCNICOS\Mike\Fotos\Fotos produção cd 2007\Imagem 005V2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057390"/>
            <a:ext cx="3547236" cy="3369875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5500694" y="5457782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BALDE DE AREIA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143800" cy="496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equipamentos de emergência</a:t>
            </a: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Telefone para emergências</a:t>
            </a: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Ligação directa aos vários</a:t>
            </a:r>
          </a:p>
          <a:p>
            <a:pPr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serviços de emergência</a:t>
            </a: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000" dirty="0" smtClean="0">
                <a:latin typeface="Arial" pitchFamily="34" charset="0"/>
                <a:cs typeface="Arial" pitchFamily="34" charset="0"/>
              </a:rPr>
              <a:t>Dois no corredor e um no LTF</a:t>
            </a:r>
          </a:p>
        </p:txBody>
      </p:sp>
      <p:pic>
        <p:nvPicPr>
          <p:cNvPr id="8194" name="Picture 2" descr="C:\Documents and Settings\cetlab\LABORATORIOS\TÉCNICOS\Mike\Fotos\Fotos produção cd 2007\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428868"/>
            <a:ext cx="3175000" cy="25400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5000628" y="5000636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TELEFONE DE EMERGÊNCIA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143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equipamentos de emergência</a:t>
            </a: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pt-PT" sz="3200" b="1" dirty="0" err="1" smtClean="0">
                <a:latin typeface="Arial" pitchFamily="34" charset="0"/>
                <a:cs typeface="Arial" pitchFamily="34" charset="0"/>
              </a:rPr>
              <a:t>Botoneira</a:t>
            </a: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 de alarme</a:t>
            </a: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Acciona o alarme de</a:t>
            </a:r>
          </a:p>
          <a:p>
            <a:pPr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emergência</a:t>
            </a:r>
          </a:p>
        </p:txBody>
      </p:sp>
      <p:pic>
        <p:nvPicPr>
          <p:cNvPr id="9218" name="Picture 2" descr="C:\Documents and Settings\cetlab\LABORATORIOS\TÉCNICOS\Mike\Fotos\Fotos produção cd 2007\Imagem 280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357430"/>
            <a:ext cx="3166105" cy="2938146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5286380" y="5286388"/>
            <a:ext cx="2571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BOTONEIRA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50099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pt-PT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pt-PT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Infra-estruturas da U.F.P.</a:t>
            </a:r>
          </a:p>
          <a:p>
            <a:endParaRPr lang="pt-PT" sz="32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Um laboratório é um espaço físico normalmente equipado com diversos instrumentos de medição e que oferece condições para se realizar experiências de investigação, análises químicas ou biológicas e medições físicas.</a:t>
            </a:r>
            <a:endParaRPr lang="pt-PT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1438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equipamentos de emergência</a:t>
            </a: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pt-PT" sz="3200" dirty="0" smtClean="0">
                <a:latin typeface="Arial" pitchFamily="34" charset="0"/>
                <a:cs typeface="Arial" pitchFamily="34" charset="0"/>
              </a:rPr>
              <a:t>Saídas de emergência:</a:t>
            </a:r>
          </a:p>
        </p:txBody>
      </p:sp>
      <p:pic>
        <p:nvPicPr>
          <p:cNvPr id="74466" name="Picture 738" descr="h:\Desktop\plan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71678"/>
            <a:ext cx="6867525" cy="453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500990" cy="427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equipamentos de emergência</a:t>
            </a: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Sinalética</a:t>
            </a: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Garante a visibilidade de todos os equipamentos de segurança distribuídos pelos laboratórios e corredores de acesso.</a:t>
            </a: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O seu reconhecimento é fundamental em caso de emergência.</a:t>
            </a:r>
          </a:p>
        </p:txBody>
      </p:sp>
      <p:pic>
        <p:nvPicPr>
          <p:cNvPr id="9218" name="Picture 2" descr="h:\Desktop\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643446"/>
            <a:ext cx="3429001" cy="1943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42976" y="1785926"/>
            <a:ext cx="685804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 </a:t>
            </a:r>
          </a:p>
          <a:p>
            <a:pPr algn="ctr"/>
            <a:endParaRPr lang="pt-PT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PT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Regras básicas de segurança e boas práticas laboratoriais</a:t>
            </a:r>
            <a:endParaRPr lang="pt-PT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143800" cy="369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3200" dirty="0" smtClean="0">
                <a:latin typeface="Arial" pitchFamily="34" charset="0"/>
                <a:cs typeface="Arial" pitchFamily="34" charset="0"/>
              </a:rPr>
              <a:t>A consciencialização por parte de todos os utentes dos perigos inerentes ao uso dos laboratórios é fundamental.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143800" cy="5171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3200" dirty="0" smtClean="0">
                <a:latin typeface="Arial" pitchFamily="34" charset="0"/>
                <a:cs typeface="Arial" pitchFamily="34" charset="0"/>
              </a:rPr>
              <a:t>Em qualquer um dos laboratórios, o cumprimento das medidas de segurança, regras de funcionamento e o correcto manuseamento do material, dos reagentes químicos e do equipamento laboratorial deve ser uma prática contínua. </a:t>
            </a:r>
            <a:endParaRPr lang="pt-PT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143800" cy="443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3200" dirty="0" smtClean="0">
                <a:latin typeface="Arial" pitchFamily="34" charset="0"/>
                <a:cs typeface="Arial" pitchFamily="34" charset="0"/>
              </a:rPr>
              <a:t>Só assim se poderá prevenir acidentes, reduzir as possibilidades de contágio e outros danos físicos, e preservar o bom estado dos laboratórios e do seu conteúdo.</a:t>
            </a:r>
            <a:endParaRPr lang="pt-PT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6929486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pt-PT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No corredor</a:t>
            </a:r>
          </a:p>
          <a:p>
            <a:endParaRPr lang="pt-PT" sz="15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Compareça no laboratório no horário da aula e permaneça no corredor apenas o tempo indispensável. </a:t>
            </a:r>
          </a:p>
          <a:p>
            <a:pPr>
              <a:lnSpc>
                <a:spcPct val="150000"/>
              </a:lnSpc>
            </a:pPr>
            <a:endParaRPr lang="pt-PT" sz="1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Durante esse período, não se sente nem impeça a circulação das restantes pessoas.</a:t>
            </a:r>
            <a:endParaRPr lang="pt-PT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Documents and Settings\cetlab\LABORATORIOS\TÉCNICOS\Mike\Fotos\curso2\Imagem 037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143512"/>
            <a:ext cx="38100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678661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No corredor</a:t>
            </a:r>
          </a:p>
          <a:p>
            <a:endParaRPr lang="pt-PT" sz="32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Evite deixar bens pessoais, tais como peças de vestuário, espalhados pelo corredor.</a:t>
            </a:r>
            <a:endParaRPr lang="pt-PT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Documents and Settings\cetlab\LABORATORIOS\TÉCNICOS\Mike\Fotos\Fotos produção cd 2007\Imagem 259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4270" y="3857628"/>
            <a:ext cx="4618904" cy="22078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215238" cy="410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No laboratório</a:t>
            </a:r>
          </a:p>
          <a:p>
            <a:endParaRPr lang="pt-PT" sz="32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Conheça as regras e normas de funcionamento e segurança do laboratório.</a:t>
            </a: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Não é permitida a entrada de alunos no laboratório sem a presença do docente.</a:t>
            </a:r>
            <a:endParaRPr lang="pt-PT" sz="2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cetlab\LABORATORIOS\TÉCNICOS\Mike\TRABALHOS VARIOS\SINALETICA\aviso final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552550"/>
            <a:ext cx="2325670" cy="2038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358114" cy="537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No laboratório</a:t>
            </a:r>
          </a:p>
          <a:p>
            <a:pPr>
              <a:lnSpc>
                <a:spcPct val="150000"/>
              </a:lnSpc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O docente responsável deverá acompanhar sempre os alunos durante o decorrer da aula, e é a quem deverão ser expostas todas as dúvidas, bem como, relatadas todas a ocorrências.</a:t>
            </a:r>
          </a:p>
          <a:p>
            <a:pPr>
              <a:lnSpc>
                <a:spcPct val="150000"/>
              </a:lnSpc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Entre no laboratório com o material estritamente necessário e com os equipamentos de protecção individual obrigatórios (bata e óculos).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35811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Infra-estruturas da U.F.P.</a:t>
            </a:r>
          </a:p>
          <a:p>
            <a:pPr>
              <a:lnSpc>
                <a:spcPct val="150000"/>
              </a:lnSpc>
            </a:pP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800" dirty="0" smtClean="0">
                <a:latin typeface="Arial" pitchFamily="34" charset="0"/>
                <a:cs typeface="Arial" pitchFamily="34" charset="0"/>
              </a:rPr>
              <a:t>A U.F.P. dispõe para apoio à actividade lectiva de vários laboratórios de entre os quais daremos destaque aos 8 situados no 2º piso do Edifício Pedagógico 1 da Faculdade de Ciências da Saúde.</a:t>
            </a:r>
          </a:p>
          <a:p>
            <a:endParaRPr lang="pt-PT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358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No laboratório</a:t>
            </a:r>
          </a:p>
          <a:p>
            <a:pPr>
              <a:lnSpc>
                <a:spcPct val="150000"/>
              </a:lnSpc>
            </a:pPr>
            <a:endParaRPr lang="pt-PT" sz="25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Identifique a localização dos equipamentos de segurança e emergência (manta anti-fogo, kit de primeiros socorros, alarmes de incêndio </a:t>
            </a:r>
            <a:r>
              <a:rPr lang="pt-PT" sz="2500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pt-PT" sz="25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lnSpc>
                <a:spcPct val="150000"/>
              </a:lnSpc>
            </a:pPr>
            <a:endParaRPr lang="pt-PT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Obedeça as regras de segurança e à sinalética presentes no laboratório.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4500594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No laboratório</a:t>
            </a:r>
          </a:p>
          <a:p>
            <a:pPr>
              <a:lnSpc>
                <a:spcPct val="150000"/>
              </a:lnSpc>
            </a:pP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Brincadeiras e outras condutas menos apropriadas podem ser potencialmente perigosas pondo a segurança de todos em risco.</a:t>
            </a:r>
          </a:p>
        </p:txBody>
      </p:sp>
      <p:pic>
        <p:nvPicPr>
          <p:cNvPr id="10242" name="Picture 2" descr="C:\Documents and Settings\cetlab\LABORATORIOS\TÉCNICOS\Mike\Fotos\curso2\Imagem 022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643050"/>
            <a:ext cx="3000396" cy="449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215238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No laboratório</a:t>
            </a:r>
          </a:p>
          <a:p>
            <a:pPr>
              <a:lnSpc>
                <a:spcPct val="150000"/>
              </a:lnSpc>
            </a:pP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É absolutamente proibido fumar, comer ou beber nos laboratórios.</a:t>
            </a: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cetlab\LABORATORIOS\TÉCNICOS\Mike\TRABALHOS VARIOS\SINALETICA\proibidocom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357562"/>
            <a:ext cx="2201231" cy="2160000"/>
          </a:xfrm>
          <a:prstGeom prst="rect">
            <a:avLst/>
          </a:prstGeom>
          <a:noFill/>
        </p:spPr>
      </p:pic>
      <p:pic>
        <p:nvPicPr>
          <p:cNvPr id="4099" name="Picture 3" descr="C:\Documents and Settings\cetlab\LABORATORIOS\TÉCNICOS\Mike\TRABALHOS VARIOS\SINALETICA\proibidofuma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357562"/>
            <a:ext cx="2226863" cy="21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4500594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No laboratório</a:t>
            </a: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Deve-se evitar: Cabelos soltos</a:t>
            </a:r>
          </a:p>
          <a:p>
            <a:pPr algn="just">
              <a:lnSpc>
                <a:spcPct val="150000"/>
              </a:lnSpc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 Podem facilmente pegar fogo.</a:t>
            </a:r>
          </a:p>
          <a:p>
            <a:pPr algn="just"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- Entrar em contacto com material químico ou biológico.</a:t>
            </a: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Documents and Settings\cetlab\LABORATORIOS\TÉCNICOS\Mike\Fotos\curso2\Imagem 042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5404" y="1361149"/>
            <a:ext cx="3240000" cy="4853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8001056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No laboratório</a:t>
            </a: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Deve-se evitar: Roupa larga</a:t>
            </a:r>
          </a:p>
          <a:p>
            <a:pPr>
              <a:lnSpc>
                <a:spcPct val="150000"/>
              </a:lnSpc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Derrubar material ou frascos de reagentes.</a:t>
            </a: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Podem facilmente pegar fogo.</a:t>
            </a:r>
          </a:p>
        </p:txBody>
      </p:sp>
      <p:pic>
        <p:nvPicPr>
          <p:cNvPr id="12290" name="Picture 2" descr="C:\Documents and Settings\cetlab\LABORATORIOS\TÉCNICOS\Mike\Curso\fotos\acidente com t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929066"/>
            <a:ext cx="3559155" cy="2669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8001056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No laboratório</a:t>
            </a: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Deve-se evitar: Calçado aberto</a:t>
            </a:r>
          </a:p>
          <a:p>
            <a:pPr>
              <a:lnSpc>
                <a:spcPct val="150000"/>
              </a:lnSpc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Queimaduras em caso de queda de ácidos.</a:t>
            </a: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- Ferimentos com estilhaços de vidro.</a:t>
            </a:r>
          </a:p>
        </p:txBody>
      </p:sp>
      <p:pic>
        <p:nvPicPr>
          <p:cNvPr id="11266" name="Picture 2" descr="C:\Documents and Settings\cetlab\LABORATORIOS\TÉCNICOS\Mike\Curso\fotos\queimadura p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22" y="3990742"/>
            <a:ext cx="2924174" cy="2243078"/>
          </a:xfrm>
          <a:prstGeom prst="rect">
            <a:avLst/>
          </a:prstGeom>
          <a:noFill/>
        </p:spPr>
      </p:pic>
      <p:pic>
        <p:nvPicPr>
          <p:cNvPr id="11267" name="Picture 3" descr="C:\Documents and Settings\cetlab\LABORATORIOS\TÉCNICOS\Mike\Curso\fotos\queimadura pes ant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2338" y="4000504"/>
            <a:ext cx="2849596" cy="2225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4143404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No laboratório</a:t>
            </a: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O uso de anéis, relógios, pulseiras, </a:t>
            </a:r>
            <a:r>
              <a:rPr lang="pt-PT" sz="2500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pt-PT" sz="2500" dirty="0" smtClean="0">
                <a:latin typeface="Arial" pitchFamily="34" charset="0"/>
                <a:cs typeface="Arial" pitchFamily="34" charset="0"/>
              </a:rPr>
              <a:t> deve ser igualmente evitado. Podem perfurar as luvas e reagir com produtos químicos. </a:t>
            </a:r>
          </a:p>
        </p:txBody>
      </p:sp>
      <p:pic>
        <p:nvPicPr>
          <p:cNvPr id="5123" name="Picture 3" descr="C:\Documents and Settings\cetlab\LABORATORIOS\TÉCNICOS\Mike\Fotos\curso2\Imagem 007aa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643050"/>
            <a:ext cx="3646514" cy="424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1438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No laboratório</a:t>
            </a: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Estes podem ficar retidos entre o anel e os dedos, provocando irritação da pele ou mesmo queimaduras químicas.</a:t>
            </a:r>
          </a:p>
        </p:txBody>
      </p:sp>
      <p:pic>
        <p:nvPicPr>
          <p:cNvPr id="13314" name="Picture 2" descr="C:\Documents and Settings\cetlab\LABORATORIOS\TÉCNICOS\Mike\Curso\fotos\finger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5423" y="3692272"/>
            <a:ext cx="3073635" cy="2880000"/>
          </a:xfrm>
          <a:prstGeom prst="rect">
            <a:avLst/>
          </a:prstGeom>
          <a:noFill/>
        </p:spPr>
      </p:pic>
      <p:pic>
        <p:nvPicPr>
          <p:cNvPr id="13315" name="Picture 3" descr="C:\Documents and Settings\cetlab\LABORATORIOS\TÉCNICOS\Mike\Curso\fotos\finger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692272"/>
            <a:ext cx="3482728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1438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No laboratório</a:t>
            </a: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Informe-se sobre os riscos do seu trabalho. Leia o protocolo antecipadamente e exponha as suas dúvidas ao docente responsável.</a:t>
            </a: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Nunca manusear produtos químicos ou biológicos, equipamentos ou materiais sem que para isso receba instruções do docente.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50099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No laboratório</a:t>
            </a: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Todos os produtos no laboratório devem ser considerados perigosos. Nunca devem ser manipulados com as mãos, ingeridos ou inalados.</a:t>
            </a:r>
          </a:p>
        </p:txBody>
      </p:sp>
      <p:pic>
        <p:nvPicPr>
          <p:cNvPr id="52225" name="Picture 1" descr="C:\Documents and Settings\cetlab\LABORATORIOS\TÉCNICOS\Mike\DOCUMENTAÇÃO SEGURANÇA\SIMBOLOS QUIMICOS DE RISCO\CORROSIV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232" y="4487863"/>
            <a:ext cx="1080000" cy="1080000"/>
          </a:xfrm>
          <a:prstGeom prst="rect">
            <a:avLst/>
          </a:prstGeom>
          <a:noFill/>
        </p:spPr>
      </p:pic>
      <p:pic>
        <p:nvPicPr>
          <p:cNvPr id="52226" name="Picture 2" descr="C:\Documents and Settings\cetlab\LABORATORIOS\TÉCNICOS\Mike\DOCUMENTAÇÃO SEGURANÇA\SIMBOLOS QUIMICOS DE RISCO\EXPLOSIV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500570"/>
            <a:ext cx="1080000" cy="1080000"/>
          </a:xfrm>
          <a:prstGeom prst="rect">
            <a:avLst/>
          </a:prstGeom>
          <a:noFill/>
        </p:spPr>
      </p:pic>
      <p:pic>
        <p:nvPicPr>
          <p:cNvPr id="52227" name="Picture 3" descr="C:\Documents and Settings\cetlab\LABORATORIOS\TÉCNICOS\Mike\DOCUMENTAÇÃO SEGURANÇA\SIMBOLOS QUIMICOS DE RISCO\INFLAMAVE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500570"/>
            <a:ext cx="1080000" cy="1080000"/>
          </a:xfrm>
          <a:prstGeom prst="rect">
            <a:avLst/>
          </a:prstGeom>
          <a:noFill/>
        </p:spPr>
      </p:pic>
      <p:pic>
        <p:nvPicPr>
          <p:cNvPr id="52228" name="Picture 4" descr="C:\Documents and Settings\cetlab\LABORATORIOS\TÉCNICOS\Mike\DOCUMENTAÇÃO SEGURANÇA\SIMBOLOS QUIMICOS DE RISCO\MUITO TOXICO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4500570"/>
            <a:ext cx="1080000" cy="1080000"/>
          </a:xfrm>
          <a:prstGeom prst="rect">
            <a:avLst/>
          </a:prstGeom>
          <a:noFill/>
        </p:spPr>
      </p:pic>
      <p:pic>
        <p:nvPicPr>
          <p:cNvPr id="52229" name="Picture 5" descr="C:\Documents and Settings\cetlab\LABORATORIOS\TÉCNICOS\Mike\DOCUMENTAÇÃO SEGURANÇA\SIMBOLOS QUIMICOS DE RISCO\PERIGOSO PARA O MEIO AMBIENT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500570"/>
            <a:ext cx="1080000" cy="1080000"/>
          </a:xfrm>
          <a:prstGeom prst="rect">
            <a:avLst/>
          </a:prstGeom>
          <a:noFill/>
        </p:spPr>
      </p:pic>
      <p:pic>
        <p:nvPicPr>
          <p:cNvPr id="52230" name="Picture 6" descr="C:\Documents and Settings\cetlab\LABORATORIOS\TÉCNICOS\Mike\DOCUMENTAÇÃO SEGURANÇA\SIMBOLOS QUIMICOS DE RISCO\OXIDANTE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00892" y="4500570"/>
            <a:ext cx="1080000" cy="10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286676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Infra-estruturas da U.F.P.</a:t>
            </a:r>
          </a:p>
          <a:p>
            <a:pPr>
              <a:lnSpc>
                <a:spcPct val="150000"/>
              </a:lnSpc>
            </a:pPr>
            <a:endParaRPr lang="pt-PT" sz="32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800" dirty="0" smtClean="0"/>
              <a:t>Cada laboratório está destinado ao ensino de diferentes disciplinas e, como tal, apresentam características específicas a cada área leccionada. </a:t>
            </a:r>
            <a:endParaRPr lang="pt-PT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358114" cy="330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No laboratório</a:t>
            </a: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Não corra, por mais pressa que tenha. Correr representa um risco para si e para as outras pessoas que podem transportar consigo materiais perigosos.</a:t>
            </a:r>
          </a:p>
        </p:txBody>
      </p:sp>
      <p:pic>
        <p:nvPicPr>
          <p:cNvPr id="51201" name="Picture 1" descr="h:\Desktop\qued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572008"/>
            <a:ext cx="4214842" cy="1601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42955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No laboratório</a:t>
            </a: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A área de trabalho deve ser limpa de imediato, de modo a que uma nova aula possa começar em condições de segurança.</a:t>
            </a:r>
          </a:p>
        </p:txBody>
      </p:sp>
      <p:pic>
        <p:nvPicPr>
          <p:cNvPr id="48129" name="Picture 1" descr="h:\Desktop\local limp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48" y="3714752"/>
            <a:ext cx="3765562" cy="2532340"/>
          </a:xfrm>
          <a:prstGeom prst="rect">
            <a:avLst/>
          </a:prstGeom>
          <a:noFill/>
        </p:spPr>
      </p:pic>
      <p:pic>
        <p:nvPicPr>
          <p:cNvPr id="48130" name="Picture 2" descr="C:\Documents and Settings\cetlab\LABORATORIOS\TÉCNICOS\Mike\Fotos\Fotos asneiras\bancada\16012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357562"/>
            <a:ext cx="4000528" cy="2999582"/>
          </a:xfrm>
          <a:prstGeom prst="rect">
            <a:avLst/>
          </a:prstGeom>
          <a:noFill/>
        </p:spPr>
      </p:pic>
      <p:sp>
        <p:nvSpPr>
          <p:cNvPr id="6" name="Multiplicar 5"/>
          <p:cNvSpPr/>
          <p:nvPr/>
        </p:nvSpPr>
        <p:spPr>
          <a:xfrm>
            <a:off x="4643438" y="4929198"/>
            <a:ext cx="1500198" cy="1571636"/>
          </a:xfrm>
          <a:prstGeom prst="mathMultiply">
            <a:avLst>
              <a:gd name="adj1" fmla="val 12486"/>
            </a:avLst>
          </a:prstGeom>
          <a:solidFill>
            <a:srgbClr val="FF0000"/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35811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No laboratório</a:t>
            </a: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Antes de sair, desligue os equipamentos e certifique-se que não deixa torneiras de água e de gás ligadas.</a:t>
            </a:r>
          </a:p>
        </p:txBody>
      </p:sp>
      <p:pic>
        <p:nvPicPr>
          <p:cNvPr id="47105" name="Picture 1" descr="C:\Documents and Settings\cetlab\LABORATORIOS\TÉCNICOS\Mike\Fotos\curso 3\Imagem 007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526" y="3549396"/>
            <a:ext cx="1922400" cy="2880000"/>
          </a:xfrm>
          <a:prstGeom prst="rect">
            <a:avLst/>
          </a:prstGeom>
          <a:noFill/>
        </p:spPr>
      </p:pic>
      <p:pic>
        <p:nvPicPr>
          <p:cNvPr id="47106" name="Picture 2" descr="C:\Documents and Settings\cetlab\LABORATORIOS\TÉCNICOS\Mike\Fotos\Fotos produção cd 2007\Imagem 211aa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857628"/>
            <a:ext cx="2880000" cy="1922400"/>
          </a:xfrm>
          <a:prstGeom prst="rect">
            <a:avLst/>
          </a:prstGeom>
          <a:noFill/>
        </p:spPr>
      </p:pic>
      <p:pic>
        <p:nvPicPr>
          <p:cNvPr id="47107" name="Picture 3" descr="C:\Documents and Settings\cetlab\LABORATORIOS\TÉCNICOS\Mike\Fotos\Fotos produção cd 2007\Imagem 058aaaa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549396"/>
            <a:ext cx="1922400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5786478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pt-PT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No uso de material</a:t>
            </a:r>
          </a:p>
          <a:p>
            <a:endParaRPr lang="pt-PT" sz="32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Bruscas variações de temperatura podem provocar um choque térmico em material de vidro/cerâmica. Tenha cuidado ao pegar em recipientes que tenham estado em contacto com fontes de calor. </a:t>
            </a:r>
          </a:p>
          <a:p>
            <a:pPr algn="just">
              <a:lnSpc>
                <a:spcPct val="150000"/>
              </a:lnSpc>
            </a:pPr>
            <a:endParaRPr lang="pt-PT" sz="1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Nunca aqueça um recipiente fechado.</a:t>
            </a:r>
          </a:p>
        </p:txBody>
      </p:sp>
      <p:pic>
        <p:nvPicPr>
          <p:cNvPr id="44033" name="Picture 1" descr="C:\Documents and Settings\cetlab\LABORATORIOS\TÉCNICOS\Mike\Fotos\curso 3\Imagem 018a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285992"/>
            <a:ext cx="2141905" cy="3208847"/>
          </a:xfrm>
          <a:prstGeom prst="rect">
            <a:avLst/>
          </a:prstGeom>
          <a:noFill/>
        </p:spPr>
      </p:pic>
      <p:sp>
        <p:nvSpPr>
          <p:cNvPr id="4" name="Anel 3"/>
          <p:cNvSpPr/>
          <p:nvPr/>
        </p:nvSpPr>
        <p:spPr>
          <a:xfrm>
            <a:off x="7215206" y="2428868"/>
            <a:ext cx="1500198" cy="1143008"/>
          </a:xfrm>
          <a:prstGeom prst="donut">
            <a:avLst>
              <a:gd name="adj" fmla="val 75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5" name="Multiplicar 4"/>
          <p:cNvSpPr/>
          <p:nvPr/>
        </p:nvSpPr>
        <p:spPr>
          <a:xfrm>
            <a:off x="7643802" y="4714884"/>
            <a:ext cx="1500198" cy="1571636"/>
          </a:xfrm>
          <a:prstGeom prst="mathMultiply">
            <a:avLst>
              <a:gd name="adj1" fmla="val 12486"/>
            </a:avLst>
          </a:prstGeom>
          <a:solidFill>
            <a:srgbClr val="FF0000"/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286676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No uso de material</a:t>
            </a: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Coloque o vidro partido no caixote disponibilizado para o efeito e nunca no lixo doméstico (o vidro de laboratório não é reciclável).</a:t>
            </a:r>
          </a:p>
        </p:txBody>
      </p:sp>
      <p:pic>
        <p:nvPicPr>
          <p:cNvPr id="2050" name="Picture 2" descr="C:\Documents and Settings\cetlab\LABORATORIOS\TÉCNICOS\Mike\Fotos\curso2\Imagem 044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115148"/>
            <a:ext cx="2403000" cy="3600000"/>
          </a:xfrm>
          <a:prstGeom prst="rect">
            <a:avLst/>
          </a:prstGeom>
          <a:noFill/>
        </p:spPr>
      </p:pic>
      <p:pic>
        <p:nvPicPr>
          <p:cNvPr id="2051" name="Picture 3" descr="C:\Documents and Settings\cetlab\LABORATORIOS\TÉCNICOS\Mike\Fotos\curso2\Imagem 045aa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115148"/>
            <a:ext cx="2403000" cy="3600000"/>
          </a:xfrm>
          <a:prstGeom prst="rect">
            <a:avLst/>
          </a:prstGeom>
          <a:noFill/>
        </p:spPr>
      </p:pic>
      <p:sp>
        <p:nvSpPr>
          <p:cNvPr id="7" name="Multiplicar 6"/>
          <p:cNvSpPr/>
          <p:nvPr/>
        </p:nvSpPr>
        <p:spPr>
          <a:xfrm>
            <a:off x="7000892" y="2786058"/>
            <a:ext cx="1500198" cy="1571636"/>
          </a:xfrm>
          <a:prstGeom prst="mathMultiply">
            <a:avLst>
              <a:gd name="adj1" fmla="val 12486"/>
            </a:avLst>
          </a:prstGeom>
          <a:solidFill>
            <a:srgbClr val="FF0000"/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Picture 3" descr="h:\Desktop\vist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928934"/>
            <a:ext cx="852465" cy="1254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8001056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No uso de material</a:t>
            </a: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No final da aula, as vidrarias utilizadas durante o trabalho devem ser enxaguadas com água antes de serem colocadas nas bacias apropriadas.</a:t>
            </a:r>
          </a:p>
        </p:txBody>
      </p:sp>
      <p:pic>
        <p:nvPicPr>
          <p:cNvPr id="1026" name="Picture 2" descr="C:\Documents and Settings\cetlab\LABORATORIOS\TÉCNICOS\Mike\Fotos\Fotos asneiras\esgoto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115148"/>
            <a:ext cx="2279544" cy="3600000"/>
          </a:xfrm>
          <a:prstGeom prst="rect">
            <a:avLst/>
          </a:prstGeom>
          <a:noFill/>
        </p:spPr>
      </p:pic>
      <p:pic>
        <p:nvPicPr>
          <p:cNvPr id="1027" name="Picture 3" descr="C:\Documents and Settings\cetlab\LABORATORIOS\TÉCNICOS\Mike\Fotos\Fotos asneiras\esgoto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143248"/>
            <a:ext cx="2625284" cy="3600000"/>
          </a:xfrm>
          <a:prstGeom prst="rect">
            <a:avLst/>
          </a:prstGeom>
          <a:noFill/>
        </p:spPr>
      </p:pic>
      <p:sp>
        <p:nvSpPr>
          <p:cNvPr id="7" name="Multiplicar 6"/>
          <p:cNvSpPr/>
          <p:nvPr/>
        </p:nvSpPr>
        <p:spPr>
          <a:xfrm>
            <a:off x="7643802" y="3143248"/>
            <a:ext cx="1500198" cy="1571636"/>
          </a:xfrm>
          <a:prstGeom prst="mathMultiply">
            <a:avLst>
              <a:gd name="adj1" fmla="val 12486"/>
            </a:avLst>
          </a:prstGeom>
          <a:solidFill>
            <a:srgbClr val="FF0000"/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Picture 3" descr="h:\Desktop\vist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214686"/>
            <a:ext cx="852465" cy="1254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072362" cy="330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No uso de material</a:t>
            </a:r>
          </a:p>
          <a:p>
            <a:pPr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 </a:t>
            </a:r>
            <a:endParaRPr lang="pt-PT" sz="32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Nunca deixe material sujo na área de trabalho. Este pode ser utilizado por outros e provocar contaminações de reagentes.</a:t>
            </a: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C:\Documents and Settings\cetlab\LABORATORIOS\TÉCNICOS\Mike\TRABALHOS VARIOS\SINALETICA\aviso final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071942"/>
            <a:ext cx="2605977" cy="2284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800105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No uso de material</a:t>
            </a: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Quando utilizar pipetas de vidro tenha cuidado na forma como as introduz nos </a:t>
            </a:r>
            <a:r>
              <a:rPr lang="pt-PT" sz="2500" dirty="0" err="1" smtClean="0">
                <a:latin typeface="Arial" pitchFamily="34" charset="0"/>
                <a:cs typeface="Arial" pitchFamily="34" charset="0"/>
              </a:rPr>
              <a:t>pipetadores</a:t>
            </a:r>
            <a:r>
              <a:rPr lang="pt-PT" sz="2500" dirty="0" smtClean="0">
                <a:latin typeface="Arial" pitchFamily="34" charset="0"/>
                <a:cs typeface="Arial" pitchFamily="34" charset="0"/>
              </a:rPr>
              <a:t>. O uso de força excessiva pode partir a pipeta e provocar cortes. São dos acidentes mais comuns nos laboratórios.</a:t>
            </a:r>
          </a:p>
        </p:txBody>
      </p:sp>
      <p:pic>
        <p:nvPicPr>
          <p:cNvPr id="40961" name="Picture 1" descr="C:\Documents and Settings\cetlab\LABORATORIOS\TÉCNICOS\Mike\Fotos\curso2\Imagem 025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714752"/>
            <a:ext cx="1922400" cy="2880000"/>
          </a:xfrm>
          <a:prstGeom prst="rect">
            <a:avLst/>
          </a:prstGeom>
          <a:noFill/>
        </p:spPr>
      </p:pic>
      <p:pic>
        <p:nvPicPr>
          <p:cNvPr id="40962" name="Picture 2" descr="C:\Documents and Settings\cetlab\LABORATORIOS\TÉCNICOS\Mike\Fotos\curso2\Imagem 024aaa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786190"/>
            <a:ext cx="2880000" cy="1922400"/>
          </a:xfrm>
          <a:prstGeom prst="rect">
            <a:avLst/>
          </a:prstGeom>
          <a:noFill/>
        </p:spPr>
      </p:pic>
      <p:sp>
        <p:nvSpPr>
          <p:cNvPr id="5" name="Seta curvada à direita 4"/>
          <p:cNvSpPr/>
          <p:nvPr/>
        </p:nvSpPr>
        <p:spPr>
          <a:xfrm>
            <a:off x="1571604" y="5214950"/>
            <a:ext cx="142876" cy="142876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6" name="Seta curvada à esquerda 5"/>
          <p:cNvSpPr/>
          <p:nvPr/>
        </p:nvSpPr>
        <p:spPr>
          <a:xfrm>
            <a:off x="1857356" y="5214950"/>
            <a:ext cx="144000" cy="1440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714612" y="4429132"/>
            <a:ext cx="14287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RODAR PARA INSERIR OU RETIRAR</a:t>
            </a:r>
            <a:endParaRPr lang="pt-PT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572132" y="5786454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NUNCA FORÇAR</a:t>
            </a:r>
            <a:endParaRPr lang="pt-PT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4000528" cy="330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No uso de material</a:t>
            </a: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Não trabalhe com material de vidro na beira das bancadas.</a:t>
            </a: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C:\Documents and Settings\cetlab\LABORATORIOS\TÉCNICOS\Mike\Fotos\curso\Imagem 050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142984"/>
            <a:ext cx="3486159" cy="5234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800105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pt-PT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Na manipulação de reagentes</a:t>
            </a:r>
          </a:p>
          <a:p>
            <a:endParaRPr lang="pt-PT" sz="15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Deve estar familiarizado com as propriedades e perigos dos reagentes com que vai trabalhar.</a:t>
            </a:r>
          </a:p>
          <a:p>
            <a:pPr algn="just">
              <a:lnSpc>
                <a:spcPct val="150000"/>
              </a:lnSpc>
            </a:pPr>
            <a:r>
              <a:rPr lang="pt-PT" sz="15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Antes de iniciar uma experiência, consulte as </a:t>
            </a:r>
            <a:r>
              <a:rPr lang="pt-PT" sz="2500" b="1" dirty="0" smtClean="0">
                <a:latin typeface="Arial" pitchFamily="34" charset="0"/>
                <a:cs typeface="Arial" pitchFamily="34" charset="0"/>
              </a:rPr>
              <a:t>fichas de segurança</a:t>
            </a:r>
            <a:r>
              <a:rPr lang="pt-PT" sz="2500" dirty="0" smtClean="0">
                <a:latin typeface="Arial" pitchFamily="34" charset="0"/>
                <a:cs typeface="Arial" pitchFamily="34" charset="0"/>
              </a:rPr>
              <a:t> dos reagentes anexas aos protocolos laboratoriais. </a:t>
            </a:r>
          </a:p>
          <a:p>
            <a:pPr algn="just">
              <a:lnSpc>
                <a:spcPct val="150000"/>
              </a:lnSpc>
            </a:pPr>
            <a:endParaRPr lang="pt-PT" sz="1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Para informação adicional, consulte o site do </a:t>
            </a:r>
            <a:r>
              <a:rPr lang="pt-PT" sz="2500" dirty="0" err="1" smtClean="0">
                <a:latin typeface="Arial" pitchFamily="34" charset="0"/>
                <a:cs typeface="Arial" pitchFamily="34" charset="0"/>
              </a:rPr>
              <a:t>Cerlab</a:t>
            </a:r>
            <a:r>
              <a:rPr lang="pt-PT" sz="25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PT" sz="2500" b="1" u="sng" dirty="0" smtClean="0">
                <a:latin typeface="Arial" pitchFamily="34" charset="0"/>
                <a:cs typeface="Arial" pitchFamily="34" charset="0"/>
              </a:rPr>
              <a:t>http://cerlab.ufp.pt</a:t>
            </a:r>
            <a:endParaRPr lang="pt-PT" sz="25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8001056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Infra-estruturas da U.F.P.</a:t>
            </a:r>
          </a:p>
          <a:p>
            <a:pPr>
              <a:lnSpc>
                <a:spcPct val="150000"/>
              </a:lnSpc>
            </a:pPr>
            <a:endParaRPr lang="pt-PT" sz="32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800" dirty="0" smtClean="0"/>
              <a:t>Assim, os riscos associados á sua utilização variam de acordo com a orientação cientifica. Torna-se então essencial conhecer os laboratórios em que irão trabalhar, para adquirirem as noções de alguns perigos que advêm no seu uso.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428628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Na manipulação de reagentes</a:t>
            </a: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Nunca </a:t>
            </a:r>
            <a:r>
              <a:rPr lang="pt-PT" sz="2500" dirty="0" err="1" smtClean="0">
                <a:latin typeface="Arial" pitchFamily="34" charset="0"/>
                <a:cs typeface="Arial" pitchFamily="34" charset="0"/>
              </a:rPr>
              <a:t>pipete</a:t>
            </a:r>
            <a:r>
              <a:rPr lang="pt-PT" sz="2500" dirty="0" smtClean="0">
                <a:latin typeface="Arial" pitchFamily="34" charset="0"/>
                <a:cs typeface="Arial" pitchFamily="34" charset="0"/>
              </a:rPr>
              <a:t> com a boca. Use </a:t>
            </a:r>
            <a:r>
              <a:rPr lang="pt-PT" sz="2500" dirty="0" err="1" smtClean="0">
                <a:latin typeface="Arial" pitchFamily="34" charset="0"/>
                <a:cs typeface="Arial" pitchFamily="34" charset="0"/>
              </a:rPr>
              <a:t>pipetadores</a:t>
            </a:r>
            <a:r>
              <a:rPr lang="pt-PT" sz="2500" dirty="0" smtClean="0">
                <a:latin typeface="Arial" pitchFamily="34" charset="0"/>
                <a:cs typeface="Arial" pitchFamily="34" charset="0"/>
              </a:rPr>
              <a:t> sempre que utiliza pipetas de vidro.</a:t>
            </a:r>
          </a:p>
        </p:txBody>
      </p:sp>
      <p:pic>
        <p:nvPicPr>
          <p:cNvPr id="3074" name="Picture 2" descr="C:\Documents and Settings\cetlab\LABORATORIOS\TÉCNICOS\Mike\Fotos\curso2\Imagem 020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926935"/>
            <a:ext cx="3071834" cy="4601999"/>
          </a:xfrm>
          <a:prstGeom prst="rect">
            <a:avLst/>
          </a:prstGeom>
          <a:noFill/>
        </p:spPr>
      </p:pic>
      <p:sp>
        <p:nvSpPr>
          <p:cNvPr id="4" name="Multiplicar 3"/>
          <p:cNvSpPr/>
          <p:nvPr/>
        </p:nvSpPr>
        <p:spPr>
          <a:xfrm>
            <a:off x="4929190" y="5286364"/>
            <a:ext cx="1500198" cy="1571636"/>
          </a:xfrm>
          <a:prstGeom prst="mathMultiply">
            <a:avLst>
              <a:gd name="adj1" fmla="val 12486"/>
            </a:avLst>
          </a:prstGeom>
          <a:solidFill>
            <a:srgbClr val="FF0000"/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8001056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Na manipulação de reagentes</a:t>
            </a:r>
          </a:p>
          <a:p>
            <a:pPr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Na preparação de ácidos diluídos, junte sempre o ácido sobre a água. Nunca o contrário.</a:t>
            </a:r>
          </a:p>
        </p:txBody>
      </p:sp>
      <p:pic>
        <p:nvPicPr>
          <p:cNvPr id="34817" name="Picture 1" descr="C:\Documents and Settings\cetlab\LABORATORIOS\TÉCNICOS\Mike\TRABALHOS VARIOS\SINALETICA\SIMBOLOS PARA 1ª FASE PLANTAS\CORROSIV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279705"/>
            <a:ext cx="947736" cy="792369"/>
          </a:xfrm>
          <a:prstGeom prst="rect">
            <a:avLst/>
          </a:prstGeom>
          <a:noFill/>
        </p:spPr>
      </p:pic>
      <p:pic>
        <p:nvPicPr>
          <p:cNvPr id="34818" name="Picture 2" descr="C:\Documents and Settings\cetlab\LABORATORIOS\TÉCNICOS\Mike\TRABALHOS VARIOS\SINALETICA\SIMBOLOS PARA 1ª FASE PLANTAS\maq lav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4160" y="4071942"/>
            <a:ext cx="774700" cy="10414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2428860" y="4286256"/>
            <a:ext cx="571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000" b="1" dirty="0" smtClean="0">
                <a:latin typeface="Arial" pitchFamily="34" charset="0"/>
                <a:cs typeface="Arial" pitchFamily="34" charset="0"/>
              </a:rPr>
              <a:t>+</a:t>
            </a:r>
            <a:endParaRPr lang="pt-PT" sz="5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 descr="C:\Documents and Settings\cetlab\LABORATORIOS\TÉCNICOS\Mike\TRABALHOS VARIOS\SINALETICA\SIMBOLOS PARA 1ª FASE PLANTAS\CORROSIV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14818"/>
            <a:ext cx="947736" cy="792369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5500694" y="4214818"/>
            <a:ext cx="5715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5000" b="1" dirty="0" smtClean="0">
                <a:latin typeface="Arial" pitchFamily="34" charset="0"/>
                <a:cs typeface="Arial" pitchFamily="34" charset="0"/>
              </a:rPr>
              <a:t>+</a:t>
            </a:r>
            <a:endParaRPr lang="pt-PT" sz="5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Documents and Settings\cetlab\LABORATORIOS\TÉCNICOS\Mike\TRABALHOS VARIOS\SINALETICA\SIMBOLOS PARA 1ª FASE PLANTAS\maq lav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000504"/>
            <a:ext cx="774700" cy="1041400"/>
          </a:xfrm>
          <a:prstGeom prst="rect">
            <a:avLst/>
          </a:prstGeom>
          <a:noFill/>
        </p:spPr>
      </p:pic>
      <p:sp>
        <p:nvSpPr>
          <p:cNvPr id="9" name="Multiplicar 8"/>
          <p:cNvSpPr/>
          <p:nvPr/>
        </p:nvSpPr>
        <p:spPr>
          <a:xfrm>
            <a:off x="5000628" y="4429132"/>
            <a:ext cx="1500198" cy="1571636"/>
          </a:xfrm>
          <a:prstGeom prst="mathMultiply">
            <a:avLst>
              <a:gd name="adj1" fmla="val 12486"/>
            </a:avLst>
          </a:prstGeom>
          <a:solidFill>
            <a:srgbClr val="FF0000"/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4819" name="Picture 3" descr="h:\Desktop\vist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4572008"/>
            <a:ext cx="852465" cy="1254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8001056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Na manipulação de reagentes</a:t>
            </a: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Nunca deixe frascos de reagentes abertos. Estes podem libertar vapores nocivos à saúde. </a:t>
            </a:r>
          </a:p>
          <a:p>
            <a:pPr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Em caso de derrube do frasco, o derrame do seu conteúdo pode provocar um acidente grave (Queimaduras químicas, intoxicações, </a:t>
            </a:r>
            <a:r>
              <a:rPr lang="pt-PT" sz="2500" dirty="0" err="1" smtClean="0">
                <a:latin typeface="Arial" pitchFamily="34" charset="0"/>
                <a:cs typeface="Arial" pitchFamily="34" charset="0"/>
              </a:rPr>
              <a:t>etc</a:t>
            </a:r>
            <a:r>
              <a:rPr lang="pt-PT" sz="2500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Na manipulação de reagentes</a:t>
            </a: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Use sempre a </a:t>
            </a:r>
            <a:r>
              <a:rPr lang="pt-PT" sz="2500" dirty="0" err="1" smtClean="0">
                <a:latin typeface="Arial" pitchFamily="34" charset="0"/>
                <a:cs typeface="Arial" pitchFamily="34" charset="0"/>
              </a:rPr>
              <a:t>hotte</a:t>
            </a:r>
            <a:r>
              <a:rPr lang="pt-PT" sz="2500" dirty="0" smtClean="0">
                <a:latin typeface="Arial" pitchFamily="34" charset="0"/>
                <a:cs typeface="Arial" pitchFamily="34" charset="0"/>
              </a:rPr>
              <a:t> na manipulação de substancias tóxicas ou que envolvam a libertação de vapores.</a:t>
            </a:r>
          </a:p>
        </p:txBody>
      </p:sp>
      <p:pic>
        <p:nvPicPr>
          <p:cNvPr id="32769" name="Picture 1" descr="C:\Documents and Settings\cetlab\LABORATORIOS\TÉCNICOS\Mike\Fotos\curso2\Imagem 018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714620"/>
            <a:ext cx="2403000" cy="3600000"/>
          </a:xfrm>
          <a:prstGeom prst="rect">
            <a:avLst/>
          </a:prstGeom>
          <a:noFill/>
        </p:spPr>
      </p:pic>
      <p:pic>
        <p:nvPicPr>
          <p:cNvPr id="32770" name="Picture 2" descr="C:\Documents and Settings\cetlab\LABORATORIOS\TÉCNICOS\Mike\Fotos\curso2\Imagem 012aa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714620"/>
            <a:ext cx="2403000" cy="3600000"/>
          </a:xfrm>
          <a:prstGeom prst="rect">
            <a:avLst/>
          </a:prstGeom>
          <a:noFill/>
        </p:spPr>
      </p:pic>
      <p:sp>
        <p:nvSpPr>
          <p:cNvPr id="7" name="Multiplicar 6"/>
          <p:cNvSpPr/>
          <p:nvPr/>
        </p:nvSpPr>
        <p:spPr>
          <a:xfrm>
            <a:off x="7286644" y="2143116"/>
            <a:ext cx="1500198" cy="1571636"/>
          </a:xfrm>
          <a:prstGeom prst="mathMultiply">
            <a:avLst>
              <a:gd name="adj1" fmla="val 12486"/>
            </a:avLst>
          </a:prstGeom>
          <a:solidFill>
            <a:srgbClr val="FF0000"/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Picture 3" descr="h:\Desktop\vist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357430"/>
            <a:ext cx="852465" cy="1254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42955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Na manipulação de reagentes</a:t>
            </a: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Os frascos de reagentes devem ser limpos caso o seu conteúdo tenha escorrido por fora do frasco. Pode danificar o rótulo, dificultando a sua identificação tornando-se assim um factor de risco.</a:t>
            </a:r>
          </a:p>
        </p:txBody>
      </p:sp>
      <p:pic>
        <p:nvPicPr>
          <p:cNvPr id="31745" name="Picture 1" descr="C:\Documents and Settings\cetlab\LABORATORIOS\TÉCNICOS\Mike\Fotos\Fotos asneiras\fotosjoão\2303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929066"/>
            <a:ext cx="2880000" cy="2159415"/>
          </a:xfrm>
          <a:prstGeom prst="rect">
            <a:avLst/>
          </a:prstGeom>
          <a:noFill/>
        </p:spPr>
      </p:pic>
      <p:pic>
        <p:nvPicPr>
          <p:cNvPr id="31747" name="Picture 3" descr="C:\Documents and Settings\cetlab\LABORATORIOS\TÉCNICOS\Mike\Fotos\curso 3\Imagem 020aaaa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714752"/>
            <a:ext cx="1922400" cy="2880000"/>
          </a:xfrm>
          <a:prstGeom prst="rect">
            <a:avLst/>
          </a:prstGeom>
          <a:noFill/>
        </p:spPr>
      </p:pic>
      <p:pic>
        <p:nvPicPr>
          <p:cNvPr id="31748" name="Picture 4" descr="C:\Documents and Settings\cetlab\LABORATORIOS\TÉCNICOS\Mike\Fotos\curso 3\Imagem 019aaaa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714752"/>
            <a:ext cx="1922400" cy="2880000"/>
          </a:xfrm>
          <a:prstGeom prst="rect">
            <a:avLst/>
          </a:prstGeom>
          <a:noFill/>
        </p:spPr>
      </p:pic>
      <p:sp>
        <p:nvSpPr>
          <p:cNvPr id="6" name="Multiplicar 5"/>
          <p:cNvSpPr/>
          <p:nvPr/>
        </p:nvSpPr>
        <p:spPr>
          <a:xfrm>
            <a:off x="2214546" y="5286364"/>
            <a:ext cx="1500198" cy="1571636"/>
          </a:xfrm>
          <a:prstGeom prst="mathMultiply">
            <a:avLst>
              <a:gd name="adj1" fmla="val 12486"/>
            </a:avLst>
          </a:prstGeom>
          <a:solidFill>
            <a:srgbClr val="FF0000"/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Multiplicar 7"/>
          <p:cNvSpPr/>
          <p:nvPr/>
        </p:nvSpPr>
        <p:spPr>
          <a:xfrm>
            <a:off x="4714876" y="5286364"/>
            <a:ext cx="1500198" cy="1571636"/>
          </a:xfrm>
          <a:prstGeom prst="mathMultiply">
            <a:avLst>
              <a:gd name="adj1" fmla="val 12486"/>
            </a:avLst>
          </a:prstGeom>
          <a:solidFill>
            <a:srgbClr val="FF0000"/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Multiplicar 8"/>
          <p:cNvSpPr/>
          <p:nvPr/>
        </p:nvSpPr>
        <p:spPr>
          <a:xfrm>
            <a:off x="7429520" y="5286364"/>
            <a:ext cx="1500198" cy="1571636"/>
          </a:xfrm>
          <a:prstGeom prst="mathMultiply">
            <a:avLst>
              <a:gd name="adj1" fmla="val 12486"/>
            </a:avLst>
          </a:prstGeom>
          <a:solidFill>
            <a:srgbClr val="FF0000"/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358114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Na manipulação de reagentes</a:t>
            </a: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Todos os recipientes com produtos químicos devem ser identificados. O não cumprimento deste item pode acarretar consequências muito graves.</a:t>
            </a:r>
          </a:p>
          <a:p>
            <a:pPr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Nunca deixar frascos de solventes inflamáveis junto a fontes de calor.</a:t>
            </a: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429552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Na manipulação de reagentes</a:t>
            </a: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Os resíduos das experiencias devem ser correctamente separados em frascos específicos para esse efeito e devidamente rotulados. </a:t>
            </a:r>
          </a:p>
        </p:txBody>
      </p:sp>
      <p:pic>
        <p:nvPicPr>
          <p:cNvPr id="29697" name="Picture 1" descr="C:\Documents and Settings\cetlab\LABORATORIOS\TÉCNICOS\Mike\Fotos\Fotos produção cd 2007\Imagem 083a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214686"/>
            <a:ext cx="2162700" cy="3240000"/>
          </a:xfrm>
          <a:prstGeom prst="rect">
            <a:avLst/>
          </a:prstGeom>
          <a:noFill/>
        </p:spPr>
      </p:pic>
      <p:pic>
        <p:nvPicPr>
          <p:cNvPr id="29698" name="Picture 2" descr="C:\Documents and Settings\cetlab\LABORATORIOS\TÉCNICOS\Mike\Fotos\Fotos produção cd 2007\Imagem 042aa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714752"/>
            <a:ext cx="3240000" cy="2162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8001056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Na manipulação de reagentes</a:t>
            </a: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Em caso de dúvida, consulte sempre o docente.</a:t>
            </a:r>
          </a:p>
          <a:p>
            <a:pPr algn="just">
              <a:lnSpc>
                <a:spcPct val="150000"/>
              </a:lnSpc>
            </a:pPr>
            <a:endParaRPr lang="pt-PT" sz="1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Resíduos separados nos recipientes errados podem provocar graves acidentes.</a:t>
            </a:r>
          </a:p>
        </p:txBody>
      </p:sp>
      <p:pic>
        <p:nvPicPr>
          <p:cNvPr id="137220" name="Picture 4" descr="C:\Documents and Settings\cetlab\LABORATORIOS\TÉCNICOS\Mike\Curso\fotos\misturaresiduo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857628"/>
            <a:ext cx="3240000" cy="2431567"/>
          </a:xfrm>
          <a:prstGeom prst="rect">
            <a:avLst/>
          </a:prstGeom>
          <a:noFill/>
        </p:spPr>
      </p:pic>
      <p:pic>
        <p:nvPicPr>
          <p:cNvPr id="137221" name="Picture 5" descr="C:\Documents and Settings\cetlab\LABORATORIOS\TÉCNICOS\Mike\Curso\fotos\acnitricoesolventeorganicojun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071942"/>
            <a:ext cx="3240000" cy="202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8001056" cy="396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3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pt-PT" sz="3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Na utilização de equipamentos</a:t>
            </a:r>
          </a:p>
          <a:p>
            <a:endParaRPr lang="pt-PT" sz="32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Os equipamentos de laboratório são na sua grande maioria caros e utilizados por um grande número de alunos. É da responsabilidade de todos utiliza-los de forma correcta.</a:t>
            </a:r>
          </a:p>
          <a:p>
            <a:pPr>
              <a:lnSpc>
                <a:spcPct val="150000"/>
              </a:lnSpc>
            </a:pPr>
            <a:endParaRPr lang="pt-PT" sz="2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215238" cy="330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Na utilização de equipamentos</a:t>
            </a: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Utilize os aparelhos só com a indicação do docente e depois de compreender as respectivas instruções de manuseamento e segurança.</a:t>
            </a: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 descr="C:\Documents and Settings\cetlab\LABORATORIOS\TÉCNICOS\Mike\TRABALHOS VARIOS\SINALETICA\aviso final cop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000504"/>
            <a:ext cx="2605977" cy="2284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57224" y="1071546"/>
            <a:ext cx="8001056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3200" b="1" dirty="0" smtClean="0">
                <a:latin typeface="Arial" pitchFamily="34" charset="0"/>
                <a:cs typeface="Arial" pitchFamily="34" charset="0"/>
              </a:rPr>
              <a:t>LABORATÓRIO DE BIOQUÍMICA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428992" y="3105622"/>
            <a:ext cx="5286412" cy="1752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Neste laboratório é leccionada a disciplina de Bioquímica Fisiológica, comum a todos os cursos.</a:t>
            </a:r>
          </a:p>
        </p:txBody>
      </p:sp>
      <p:pic>
        <p:nvPicPr>
          <p:cNvPr id="2053" name="Picture 5" descr="http://cerlab.ufp.pt/CD/Img/labs/bq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143380"/>
            <a:ext cx="2857500" cy="1905000"/>
          </a:xfrm>
          <a:prstGeom prst="rect">
            <a:avLst/>
          </a:prstGeom>
          <a:noFill/>
        </p:spPr>
      </p:pic>
      <p:pic>
        <p:nvPicPr>
          <p:cNvPr id="2055" name="Picture 7" descr="http://cerlab.ufp.pt/CD/Img/labs/bq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0024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21523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Na utilização de equipamentos</a:t>
            </a: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Qualquer avaria deve ser reportada de imediato ao docente.</a:t>
            </a: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Não se exponha a radiação UV, IV a protecção adequada (óculos com lentes filtrantes).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358114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Na utilização de equipamentos</a:t>
            </a: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Placas de aquecimento, sistemas de evaporação, bicos de </a:t>
            </a:r>
            <a:r>
              <a:rPr lang="pt-PT" sz="2500" dirty="0" err="1" smtClean="0">
                <a:latin typeface="Arial" pitchFamily="34" charset="0"/>
                <a:cs typeface="Arial" pitchFamily="34" charset="0"/>
              </a:rPr>
              <a:t>bunsen</a:t>
            </a:r>
            <a:r>
              <a:rPr lang="pt-PT" sz="2500" dirty="0" smtClean="0">
                <a:latin typeface="Arial" pitchFamily="34" charset="0"/>
                <a:cs typeface="Arial" pitchFamily="34" charset="0"/>
              </a:rPr>
              <a:t> ou outros equipamentos </a:t>
            </a:r>
            <a:r>
              <a:rPr lang="pt-PT" sz="2500" dirty="0" smtClean="0">
                <a:latin typeface="Arial" pitchFamily="34" charset="0"/>
                <a:cs typeface="Arial" pitchFamily="34" charset="0"/>
              </a:rPr>
              <a:t>nunca devem funcionar  sem </a:t>
            </a:r>
            <a:r>
              <a:rPr lang="pt-PT" sz="2500" dirty="0" smtClean="0">
                <a:latin typeface="Arial" pitchFamily="34" charset="0"/>
                <a:cs typeface="Arial" pitchFamily="34" charset="0"/>
              </a:rPr>
              <a:t>vigilância.</a:t>
            </a:r>
            <a:endParaRPr lang="pt-PT" sz="25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Documents and Settings\cetlab\LABORATORIOS\TÉCNICOS\Mike\Curso\fotos\542001_bfc3605c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14752"/>
            <a:ext cx="3840001" cy="2880000"/>
          </a:xfrm>
          <a:prstGeom prst="rect">
            <a:avLst/>
          </a:prstGeom>
          <a:noFill/>
        </p:spPr>
      </p:pic>
      <p:pic>
        <p:nvPicPr>
          <p:cNvPr id="1028" name="Picture 4" descr="C:\Documents and Settings\cetlab\LABORATORIOS\TÉCNICOS\Mike\Fotos\Mais fotos curso\09102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692272"/>
            <a:ext cx="3841041" cy="28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800105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Na utilização de equipamentos</a:t>
            </a: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500" b="1" dirty="0" smtClean="0">
                <a:latin typeface="Arial" pitchFamily="34" charset="0"/>
                <a:cs typeface="Arial" pitchFamily="34" charset="0"/>
              </a:rPr>
              <a:t>Potenciómetros</a:t>
            </a: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- Lavagem da sonda sempre entre medições.</a:t>
            </a:r>
          </a:p>
          <a:p>
            <a:pPr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- Colocação de protecção no final das leituras.</a:t>
            </a: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 descr="C:\Documents and Settings\cetlab\LABORATORIOS\TÉCNICOS\Mike\Fotos\curso\Imagem 046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171766"/>
            <a:ext cx="3600000" cy="2403000"/>
          </a:xfrm>
          <a:prstGeom prst="rect">
            <a:avLst/>
          </a:prstGeom>
          <a:noFill/>
        </p:spPr>
      </p:pic>
      <p:pic>
        <p:nvPicPr>
          <p:cNvPr id="18435" name="Picture 3" descr="C:\Documents and Settings\cetlab\LABORATORIOS\TÉCNICOS\Mike\Fotos\curso\Imagem 048aa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171766"/>
            <a:ext cx="2214578" cy="3317720"/>
          </a:xfrm>
          <a:prstGeom prst="rect">
            <a:avLst/>
          </a:prstGeom>
          <a:noFill/>
        </p:spPr>
      </p:pic>
      <p:pic>
        <p:nvPicPr>
          <p:cNvPr id="18436" name="Picture 4" descr="C:\Documents and Settings\cetlab\LABORATORIOS\TÉCNICOS\Mike\Fotos\curso\Imagem 047aaaa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171766"/>
            <a:ext cx="2193504" cy="3286148"/>
          </a:xfrm>
          <a:prstGeom prst="rect">
            <a:avLst/>
          </a:prstGeom>
          <a:noFill/>
        </p:spPr>
      </p:pic>
      <p:sp>
        <p:nvSpPr>
          <p:cNvPr id="9" name="Multiplicar 8"/>
          <p:cNvSpPr/>
          <p:nvPr/>
        </p:nvSpPr>
        <p:spPr>
          <a:xfrm>
            <a:off x="2714612" y="4857760"/>
            <a:ext cx="1500198" cy="1571636"/>
          </a:xfrm>
          <a:prstGeom prst="mathMultiply">
            <a:avLst>
              <a:gd name="adj1" fmla="val 12486"/>
            </a:avLst>
          </a:prstGeom>
          <a:solidFill>
            <a:srgbClr val="FF0000"/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Picture 3" descr="h:\Desktop\vist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5357826"/>
            <a:ext cx="852465" cy="1254722"/>
          </a:xfrm>
          <a:prstGeom prst="rect">
            <a:avLst/>
          </a:prstGeom>
          <a:noFill/>
        </p:spPr>
      </p:pic>
      <p:pic>
        <p:nvPicPr>
          <p:cNvPr id="11" name="Picture 3" descr="h:\Desktop\vist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15338" y="5357826"/>
            <a:ext cx="852465" cy="1254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28667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Na utilização de equipamentos</a:t>
            </a: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r>
              <a:rPr lang="pt-PT" sz="2500" b="1" dirty="0" err="1" smtClean="0">
                <a:latin typeface="Arial" pitchFamily="34" charset="0"/>
                <a:cs typeface="Arial" pitchFamily="34" charset="0"/>
              </a:rPr>
              <a:t>Micropipetas</a:t>
            </a: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500" dirty="0" smtClean="0">
                <a:latin typeface="Arial" pitchFamily="34" charset="0"/>
                <a:cs typeface="Arial" pitchFamily="34" charset="0"/>
              </a:rPr>
              <a:t>Permitem medir pequenos volumes, da ordem de microlitros.</a:t>
            </a:r>
          </a:p>
          <a:p>
            <a:pPr algn="just"/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500" dirty="0" smtClean="0">
                <a:latin typeface="Arial" pitchFamily="34" charset="0"/>
                <a:cs typeface="Arial" pitchFamily="34" charset="0"/>
              </a:rPr>
              <a:t>O líquido aspirado por elas não entra ou não deve entrar no corpo principal da </a:t>
            </a:r>
            <a:r>
              <a:rPr lang="pt-PT" sz="2500" dirty="0" err="1" smtClean="0">
                <a:latin typeface="Arial" pitchFamily="34" charset="0"/>
                <a:cs typeface="Arial" pitchFamily="34" charset="0"/>
              </a:rPr>
              <a:t>micropipeta</a:t>
            </a:r>
            <a:r>
              <a:rPr lang="pt-PT" sz="2500" dirty="0" smtClean="0">
                <a:latin typeface="Arial" pitchFamily="34" charset="0"/>
                <a:cs typeface="Arial" pitchFamily="34" charset="0"/>
              </a:rPr>
              <a:t>, sob risco de adulterá-la e </a:t>
            </a:r>
            <a:r>
              <a:rPr lang="pt-PT" sz="2500" dirty="0" err="1" smtClean="0">
                <a:latin typeface="Arial" pitchFamily="34" charset="0"/>
                <a:cs typeface="Arial" pitchFamily="34" charset="0"/>
              </a:rPr>
              <a:t>descalibrá-la</a:t>
            </a:r>
            <a:r>
              <a:rPr lang="pt-PT" sz="25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3553" name="Picture 1" descr="C:\Documents and Settings\cetlab\LABORATORIOS\TÉCNICOS\Mike\Fotos\curso 3\Imagem 011a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357694"/>
            <a:ext cx="3500462" cy="2336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8001056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Na utilização de equipamentos</a:t>
            </a: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- Nunca </a:t>
            </a:r>
            <a:r>
              <a:rPr lang="pt-PT" sz="2500" dirty="0" err="1" smtClean="0">
                <a:latin typeface="Arial" pitchFamily="34" charset="0"/>
                <a:cs typeface="Arial" pitchFamily="34" charset="0"/>
              </a:rPr>
              <a:t>pipetar</a:t>
            </a:r>
            <a:r>
              <a:rPr lang="pt-PT" sz="2500" dirty="0" smtClean="0">
                <a:latin typeface="Arial" pitchFamily="34" charset="0"/>
                <a:cs typeface="Arial" pitchFamily="34" charset="0"/>
              </a:rPr>
              <a:t> líquidos sem ponta.</a:t>
            </a:r>
          </a:p>
        </p:txBody>
      </p:sp>
      <p:pic>
        <p:nvPicPr>
          <p:cNvPr id="5122" name="Picture 2" descr="C:\Documents and Settings\cetlab\LABORATORIOS\TÉCNICOS\Mike\Fotos\curso2\Imagem 029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248491"/>
            <a:ext cx="2428892" cy="3780377"/>
          </a:xfrm>
          <a:prstGeom prst="rect">
            <a:avLst/>
          </a:prstGeom>
          <a:noFill/>
        </p:spPr>
      </p:pic>
      <p:pic>
        <p:nvPicPr>
          <p:cNvPr id="5124" name="Picture 4" descr="C:\Documents and Settings\cetlab\LABORATORIOS\TÉCNICOS\Mike\Fotos\curso2\Imagem 027aa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099" y="2285992"/>
            <a:ext cx="2460941" cy="3742876"/>
          </a:xfrm>
          <a:prstGeom prst="rect">
            <a:avLst/>
          </a:prstGeom>
          <a:noFill/>
        </p:spPr>
      </p:pic>
      <p:sp>
        <p:nvSpPr>
          <p:cNvPr id="8" name="Multiplicar 7"/>
          <p:cNvSpPr/>
          <p:nvPr/>
        </p:nvSpPr>
        <p:spPr>
          <a:xfrm>
            <a:off x="2571736" y="2285992"/>
            <a:ext cx="1500198" cy="1571636"/>
          </a:xfrm>
          <a:prstGeom prst="mathMultiply">
            <a:avLst>
              <a:gd name="adj1" fmla="val 12486"/>
            </a:avLst>
          </a:prstGeom>
          <a:solidFill>
            <a:srgbClr val="FF0000"/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9" name="Picture 3" descr="h:\Desktop\vist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071678"/>
            <a:ext cx="852465" cy="1254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80010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Na utilização de equipamentos</a:t>
            </a: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- Respeitar os volumes limite da pipeta. Nunca forçar.</a:t>
            </a: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- Não deve ser desmontada. Compromete a calibração.</a:t>
            </a:r>
          </a:p>
        </p:txBody>
      </p:sp>
      <p:pic>
        <p:nvPicPr>
          <p:cNvPr id="21505" name="Picture 1" descr="C:\Documents and Settings\cetlab\LABORATORIOS\TÉCNICOS\Mike\Fotos\curso 3\Imagem 013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420438"/>
            <a:ext cx="3348839" cy="1080000"/>
          </a:xfrm>
          <a:prstGeom prst="rect">
            <a:avLst/>
          </a:prstGeom>
          <a:noFill/>
        </p:spPr>
      </p:pic>
      <p:pic>
        <p:nvPicPr>
          <p:cNvPr id="21507" name="Picture 3" descr="C:\Documents and Settings\cetlab\LABORATORIOS\TÉCNICOS\Mike\Fotos\curso 3\Imagem 012aa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420438"/>
            <a:ext cx="3348838" cy="1080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785786" y="3500438"/>
            <a:ext cx="35719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LIMITE SUPERIOR ULTRAPASSADO</a:t>
            </a:r>
            <a:endParaRPr lang="pt-PT" sz="1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929190" y="3500438"/>
            <a:ext cx="35004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LIMITE INFERIOR ULTRAPASSADO</a:t>
            </a:r>
            <a:endParaRPr lang="pt-PT" sz="1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8" name="Picture 4" descr="C:\Documents and Settings\cetlab\LABORATORIOS\TÉCNICOS\Mike\Fotos\curso 3\Imagem 014aaaaa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643446"/>
            <a:ext cx="3587758" cy="1775940"/>
          </a:xfrm>
          <a:prstGeom prst="rect">
            <a:avLst/>
          </a:prstGeom>
          <a:noFill/>
        </p:spPr>
      </p:pic>
      <p:sp>
        <p:nvSpPr>
          <p:cNvPr id="9" name="Multiplicar 8"/>
          <p:cNvSpPr/>
          <p:nvPr/>
        </p:nvSpPr>
        <p:spPr>
          <a:xfrm>
            <a:off x="5715008" y="5572140"/>
            <a:ext cx="1500198" cy="1571636"/>
          </a:xfrm>
          <a:prstGeom prst="mathMultiply">
            <a:avLst>
              <a:gd name="adj1" fmla="val 12486"/>
            </a:avLst>
          </a:prstGeom>
          <a:solidFill>
            <a:srgbClr val="FF0000"/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Multiplicar 9"/>
          <p:cNvSpPr>
            <a:spLocks noChangeAspect="1"/>
          </p:cNvSpPr>
          <p:nvPr/>
        </p:nvSpPr>
        <p:spPr>
          <a:xfrm>
            <a:off x="3857620" y="2143116"/>
            <a:ext cx="687273" cy="720000"/>
          </a:xfrm>
          <a:prstGeom prst="mathMultiply">
            <a:avLst>
              <a:gd name="adj1" fmla="val 12486"/>
            </a:avLst>
          </a:prstGeom>
          <a:solidFill>
            <a:srgbClr val="FF0000"/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Multiplicar 10"/>
          <p:cNvSpPr>
            <a:spLocks noChangeAspect="1"/>
          </p:cNvSpPr>
          <p:nvPr/>
        </p:nvSpPr>
        <p:spPr>
          <a:xfrm>
            <a:off x="8001024" y="2143116"/>
            <a:ext cx="687273" cy="720000"/>
          </a:xfrm>
          <a:prstGeom prst="mathMultiply">
            <a:avLst>
              <a:gd name="adj1" fmla="val 12486"/>
            </a:avLst>
          </a:prstGeom>
          <a:solidFill>
            <a:srgbClr val="FF0000"/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715304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Na utilização de equipamentos</a:t>
            </a: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500" b="1" dirty="0" smtClean="0">
                <a:latin typeface="Arial" pitchFamily="34" charset="0"/>
                <a:cs typeface="Arial" pitchFamily="34" charset="0"/>
              </a:rPr>
              <a:t>Microscópios</a:t>
            </a: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pt-PT" sz="1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- No fim do trabalho devem ser limpas as objectivas e a platina com álcool e um pano não abrasivo.</a:t>
            </a:r>
            <a:endParaRPr lang="pt-PT" sz="1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5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- Os parafusos macrométricos e micrométricos nunca devem ser forçados.</a:t>
            </a:r>
          </a:p>
        </p:txBody>
      </p:sp>
      <p:pic>
        <p:nvPicPr>
          <p:cNvPr id="3074" name="Picture 2" descr="C:\Documents and Settings\cetlab\LABORATORIOS\TÉCNICOS\Mike\Fotos\Fotos asneiras\04062009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500570"/>
            <a:ext cx="2786082" cy="2089562"/>
          </a:xfrm>
          <a:prstGeom prst="rect">
            <a:avLst/>
          </a:prstGeom>
          <a:noFill/>
        </p:spPr>
      </p:pic>
      <p:sp>
        <p:nvSpPr>
          <p:cNvPr id="4" name="Multiplicar 3"/>
          <p:cNvSpPr/>
          <p:nvPr/>
        </p:nvSpPr>
        <p:spPr>
          <a:xfrm>
            <a:off x="7143768" y="5500702"/>
            <a:ext cx="1500198" cy="1571636"/>
          </a:xfrm>
          <a:prstGeom prst="mathMultiply">
            <a:avLst>
              <a:gd name="adj1" fmla="val 12486"/>
            </a:avLst>
          </a:prstGeom>
          <a:solidFill>
            <a:srgbClr val="FF0000"/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7715304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Na utilização de equipamentos</a:t>
            </a:r>
            <a:endParaRPr lang="pt-PT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8242" name="Picture 2" descr="C:\Documents and Settings\cetlab\LABORATORIOS\TÉCNICOS\Mike\Fotos\curso\Imagem 035a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286256"/>
            <a:ext cx="3240000" cy="2162700"/>
          </a:xfrm>
          <a:prstGeom prst="rect">
            <a:avLst/>
          </a:prstGeom>
          <a:noFill/>
        </p:spPr>
      </p:pic>
      <p:pic>
        <p:nvPicPr>
          <p:cNvPr id="138243" name="Picture 3" descr="C:\Documents and Settings\cetlab\LABORATORIOS\TÉCNICOS\Mike\Fotos\curso\Imagem 036aa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3240000" cy="2162700"/>
          </a:xfrm>
          <a:prstGeom prst="rect">
            <a:avLst/>
          </a:prstGeom>
          <a:noFill/>
        </p:spPr>
      </p:pic>
      <p:pic>
        <p:nvPicPr>
          <p:cNvPr id="138244" name="Picture 4" descr="C:\Documents and Settings\cetlab\LABORATORIOS\TÉCNICOS\Mike\Fotos\curso\Imagem 037aaaa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643050"/>
            <a:ext cx="3240000" cy="216270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714348" y="4825711"/>
            <a:ext cx="34290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500" dirty="0" smtClean="0">
                <a:latin typeface="Arial" pitchFamily="34" charset="0"/>
                <a:cs typeface="Arial" pitchFamily="34" charset="0"/>
              </a:rPr>
              <a:t>No final da utilização, o microscópio deverá ficar como na figura </a:t>
            </a:r>
            <a:r>
              <a:rPr lang="pt-PT" sz="2500" b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pt-PT" sz="2500" dirty="0" smtClean="0">
                <a:latin typeface="Arial" pitchFamily="34" charset="0"/>
                <a:cs typeface="Arial" pitchFamily="34" charset="0"/>
              </a:rPr>
              <a:t>.</a:t>
            </a:r>
            <a:endParaRPr lang="pt-PT" sz="25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571868" y="3357562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latin typeface="Arial" pitchFamily="34" charset="0"/>
                <a:cs typeface="Arial" pitchFamily="34" charset="0"/>
              </a:rPr>
              <a:t>A</a:t>
            </a:r>
            <a:endParaRPr lang="pt-PT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715272" y="3429000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latin typeface="Arial" pitchFamily="34" charset="0"/>
                <a:cs typeface="Arial" pitchFamily="34" charset="0"/>
              </a:rPr>
              <a:t>B</a:t>
            </a:r>
            <a:endParaRPr lang="pt-PT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643834" y="5929330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latin typeface="Arial" pitchFamily="34" charset="0"/>
                <a:cs typeface="Arial" pitchFamily="34" charset="0"/>
              </a:rPr>
              <a:t>C</a:t>
            </a:r>
            <a:endParaRPr lang="pt-PT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Multiplicar 10"/>
          <p:cNvSpPr/>
          <p:nvPr/>
        </p:nvSpPr>
        <p:spPr>
          <a:xfrm>
            <a:off x="3000364" y="1142984"/>
            <a:ext cx="1500198" cy="1571636"/>
          </a:xfrm>
          <a:prstGeom prst="mathMultiply">
            <a:avLst>
              <a:gd name="adj1" fmla="val 12486"/>
            </a:avLst>
          </a:prstGeom>
          <a:solidFill>
            <a:srgbClr val="FF0000"/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Picture 3" descr="h:\Desktop\vist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4071942"/>
            <a:ext cx="852465" cy="1254722"/>
          </a:xfrm>
          <a:prstGeom prst="rect">
            <a:avLst/>
          </a:prstGeom>
          <a:noFill/>
        </p:spPr>
      </p:pic>
      <p:sp>
        <p:nvSpPr>
          <p:cNvPr id="13" name="Multiplicar 12"/>
          <p:cNvSpPr/>
          <p:nvPr/>
        </p:nvSpPr>
        <p:spPr>
          <a:xfrm>
            <a:off x="7143768" y="1142984"/>
            <a:ext cx="1500198" cy="1571636"/>
          </a:xfrm>
          <a:prstGeom prst="mathMultiply">
            <a:avLst>
              <a:gd name="adj1" fmla="val 12486"/>
            </a:avLst>
          </a:prstGeom>
          <a:solidFill>
            <a:srgbClr val="FF0000"/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5786" y="1500174"/>
            <a:ext cx="80010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500" b="1" dirty="0" smtClean="0">
                <a:latin typeface="Arial" pitchFamily="34" charset="0"/>
                <a:cs typeface="Arial" pitchFamily="34" charset="0"/>
              </a:rPr>
              <a:t>Placas de aquecimento</a:t>
            </a:r>
            <a:endParaRPr lang="pt-PT" sz="1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- À temperatura ambiente ou em altas temperaturas, as placas tem sempre o mesmo aspecto. Mesmo desligadas da corrente, podem provocar queimaduras.</a:t>
            </a:r>
          </a:p>
        </p:txBody>
      </p:sp>
      <p:pic>
        <p:nvPicPr>
          <p:cNvPr id="6147" name="Picture 3" descr="C:\Documents and Settings\cetlab\LABORATORIOS\TÉCNICOS\Mike\Fotos\curso\Imagem 042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2700" y="4429132"/>
            <a:ext cx="2805913" cy="1872947"/>
          </a:xfrm>
          <a:prstGeom prst="rect">
            <a:avLst/>
          </a:prstGeom>
          <a:noFill/>
        </p:spPr>
      </p:pic>
      <p:sp>
        <p:nvSpPr>
          <p:cNvPr id="7" name="Rectângulo 6"/>
          <p:cNvSpPr/>
          <p:nvPr/>
        </p:nvSpPr>
        <p:spPr>
          <a:xfrm>
            <a:off x="857224" y="1071546"/>
            <a:ext cx="3619068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Na utilização de equipamentos</a:t>
            </a:r>
            <a:endParaRPr lang="pt-PT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7" name="Picture 1" descr="C:\Documents and Settings\cetlab\LABORATORIOS\TÉCNICOS\Mike\Fotos\curso\Imagem 043aaaaaaaaaa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929066"/>
            <a:ext cx="2019671" cy="2737580"/>
          </a:xfrm>
          <a:prstGeom prst="rect">
            <a:avLst/>
          </a:prstGeom>
          <a:noFill/>
        </p:spPr>
      </p:pic>
      <p:pic>
        <p:nvPicPr>
          <p:cNvPr id="6" name="Picture 3" descr="h:\Desktop\vist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3857628"/>
            <a:ext cx="852465" cy="1254722"/>
          </a:xfrm>
          <a:prstGeom prst="rect">
            <a:avLst/>
          </a:prstGeom>
          <a:noFill/>
        </p:spPr>
      </p:pic>
      <p:sp>
        <p:nvSpPr>
          <p:cNvPr id="8" name="Multiplicar 7"/>
          <p:cNvSpPr/>
          <p:nvPr/>
        </p:nvSpPr>
        <p:spPr>
          <a:xfrm>
            <a:off x="2571736" y="3571876"/>
            <a:ext cx="1500198" cy="1571636"/>
          </a:xfrm>
          <a:prstGeom prst="mathMultiply">
            <a:avLst>
              <a:gd name="adj1" fmla="val 12486"/>
            </a:avLst>
          </a:prstGeom>
          <a:solidFill>
            <a:srgbClr val="FF0000"/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1071546"/>
            <a:ext cx="8001056" cy="1915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pt-PT" sz="1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pt-PT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) Na utilização de equipamentos</a:t>
            </a:r>
            <a:endParaRPr lang="pt-PT" sz="2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500" b="1" dirty="0" smtClean="0">
                <a:latin typeface="Arial" pitchFamily="34" charset="0"/>
                <a:cs typeface="Arial" pitchFamily="34" charset="0"/>
              </a:rPr>
              <a:t>Centrifugas</a:t>
            </a:r>
          </a:p>
          <a:p>
            <a:pPr>
              <a:lnSpc>
                <a:spcPct val="150000"/>
              </a:lnSpc>
            </a:pPr>
            <a:endParaRPr lang="pt-PT" sz="15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PT" sz="2500" dirty="0" smtClean="0">
                <a:latin typeface="Arial" pitchFamily="34" charset="0"/>
                <a:cs typeface="Arial" pitchFamily="34" charset="0"/>
              </a:rPr>
              <a:t>- Repartir a carga de forma simétrica.</a:t>
            </a:r>
          </a:p>
        </p:txBody>
      </p:sp>
      <p:pic>
        <p:nvPicPr>
          <p:cNvPr id="16386" name="Picture 2" descr="C:\Documents and Settings\cetlab\LABORATORIOS\TÉCNICOS\Mike\Fotos\curso\Imagem 033aa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6248" y="3454892"/>
            <a:ext cx="3600000" cy="2403000"/>
          </a:xfrm>
          <a:prstGeom prst="rect">
            <a:avLst/>
          </a:prstGeom>
          <a:noFill/>
        </p:spPr>
      </p:pic>
      <p:pic>
        <p:nvPicPr>
          <p:cNvPr id="16387" name="Picture 3" descr="C:\Documents and Settings\cetlab\LABORATORIOS\TÉCNICOS\Mike\Fotos\curso\Imagem 034aa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429000"/>
            <a:ext cx="3600000" cy="2403000"/>
          </a:xfrm>
          <a:prstGeom prst="rect">
            <a:avLst/>
          </a:prstGeom>
          <a:noFill/>
        </p:spPr>
      </p:pic>
      <p:pic>
        <p:nvPicPr>
          <p:cNvPr id="7" name="Picture 3" descr="h:\Desktop\vist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786058"/>
            <a:ext cx="852465" cy="1254722"/>
          </a:xfrm>
          <a:prstGeom prst="rect">
            <a:avLst/>
          </a:prstGeom>
          <a:noFill/>
        </p:spPr>
      </p:pic>
      <p:sp>
        <p:nvSpPr>
          <p:cNvPr id="8" name="Multiplicar 7"/>
          <p:cNvSpPr/>
          <p:nvPr/>
        </p:nvSpPr>
        <p:spPr>
          <a:xfrm>
            <a:off x="7643802" y="2714620"/>
            <a:ext cx="1500198" cy="1571636"/>
          </a:xfrm>
          <a:prstGeom prst="mathMultiply">
            <a:avLst>
              <a:gd name="adj1" fmla="val 12486"/>
            </a:avLst>
          </a:prstGeom>
          <a:solidFill>
            <a:srgbClr val="FF0000"/>
          </a:solidFill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a">
  <a:themeElements>
    <a:clrScheme name="Personalizado 1">
      <a:dk1>
        <a:srgbClr val="09513B"/>
      </a:dk1>
      <a:lt1>
        <a:srgbClr val="464646"/>
      </a:lt1>
      <a:dk2>
        <a:srgbClr val="464646"/>
      </a:dk2>
      <a:lt2>
        <a:srgbClr val="DEF5FA"/>
      </a:lt2>
      <a:accent1>
        <a:srgbClr val="464646"/>
      </a:accent1>
      <a:accent2>
        <a:srgbClr val="464646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ersonalizado 1">
      <a:majorFont>
        <a:latin typeface="Franklin Gothic Book"/>
        <a:ea typeface=""/>
        <a:cs typeface=""/>
      </a:majorFont>
      <a:minorFont>
        <a:latin typeface="Verdana"/>
        <a:ea typeface=""/>
        <a:cs typeface=""/>
      </a:minorFont>
    </a:fontScheme>
    <a:fmtScheme name="Mirant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2343</TotalTime>
  <Words>3151</Words>
  <Application>Microsoft Office PowerPoint</Application>
  <PresentationFormat>Apresentação no Ecrã (4:3)</PresentationFormat>
  <Paragraphs>566</Paragraphs>
  <Slides>117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117</vt:i4>
      </vt:variant>
    </vt:vector>
  </HeadingPairs>
  <TitlesOfParts>
    <vt:vector size="118" baseType="lpstr">
      <vt:lpstr>Técnica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  <vt:lpstr>Diapositivo 17</vt:lpstr>
      <vt:lpstr>Diapositivo 18</vt:lpstr>
      <vt:lpstr>Diapositivo 19</vt:lpstr>
      <vt:lpstr>Diapositivo 20</vt:lpstr>
      <vt:lpstr>Diapositivo 21</vt:lpstr>
      <vt:lpstr>Diapositivo 22</vt:lpstr>
      <vt:lpstr>Diapositivo 23</vt:lpstr>
      <vt:lpstr>Diapositivo 24</vt:lpstr>
      <vt:lpstr>Diapositivo 25</vt:lpstr>
      <vt:lpstr>Diapositivo 26</vt:lpstr>
      <vt:lpstr>Diapositivo 27</vt:lpstr>
      <vt:lpstr>Diapositivo 28</vt:lpstr>
      <vt:lpstr>Diapositivo 29</vt:lpstr>
      <vt:lpstr>Diapositivo 30</vt:lpstr>
      <vt:lpstr>Diapositivo 31</vt:lpstr>
      <vt:lpstr>Diapositivo 32</vt:lpstr>
      <vt:lpstr>Diapositivo 33</vt:lpstr>
      <vt:lpstr>Diapositivo 34</vt:lpstr>
      <vt:lpstr>Diapositivo 35</vt:lpstr>
      <vt:lpstr>Diapositivo 36</vt:lpstr>
      <vt:lpstr>Diapositivo 37</vt:lpstr>
      <vt:lpstr>Diapositivo 38</vt:lpstr>
      <vt:lpstr>Diapositivo 39</vt:lpstr>
      <vt:lpstr>Diapositivo 40</vt:lpstr>
      <vt:lpstr>Diapositivo 41</vt:lpstr>
      <vt:lpstr>Diapositivo 42</vt:lpstr>
      <vt:lpstr>Diapositivo 43</vt:lpstr>
      <vt:lpstr>Diapositivo 44</vt:lpstr>
      <vt:lpstr>Diapositivo 45</vt:lpstr>
      <vt:lpstr>Diapositivo 46</vt:lpstr>
      <vt:lpstr>Diapositivo 47</vt:lpstr>
      <vt:lpstr>Diapositivo 48</vt:lpstr>
      <vt:lpstr>Diapositivo 49</vt:lpstr>
      <vt:lpstr>Diapositivo 50</vt:lpstr>
      <vt:lpstr>Diapositivo 51</vt:lpstr>
      <vt:lpstr>Diapositivo 52</vt:lpstr>
      <vt:lpstr>Diapositivo 53</vt:lpstr>
      <vt:lpstr>Diapositivo 54</vt:lpstr>
      <vt:lpstr>Diapositivo 55</vt:lpstr>
      <vt:lpstr>Diapositivo 56</vt:lpstr>
      <vt:lpstr>Diapositivo 57</vt:lpstr>
      <vt:lpstr>Diapositivo 58</vt:lpstr>
      <vt:lpstr>Diapositivo 59</vt:lpstr>
      <vt:lpstr>Diapositivo 60</vt:lpstr>
      <vt:lpstr>Diapositivo 61</vt:lpstr>
      <vt:lpstr>Diapositivo 62</vt:lpstr>
      <vt:lpstr>Diapositivo 63</vt:lpstr>
      <vt:lpstr>Diapositivo 64</vt:lpstr>
      <vt:lpstr>Diapositivo 65</vt:lpstr>
      <vt:lpstr>Diapositivo 66</vt:lpstr>
      <vt:lpstr>Diapositivo 67</vt:lpstr>
      <vt:lpstr>Diapositivo 68</vt:lpstr>
      <vt:lpstr>Diapositivo 69</vt:lpstr>
      <vt:lpstr>Diapositivo 70</vt:lpstr>
      <vt:lpstr>Diapositivo 71</vt:lpstr>
      <vt:lpstr>Diapositivo 72</vt:lpstr>
      <vt:lpstr>Diapositivo 73</vt:lpstr>
      <vt:lpstr>Diapositivo 74</vt:lpstr>
      <vt:lpstr>Diapositivo 75</vt:lpstr>
      <vt:lpstr>Diapositivo 76</vt:lpstr>
      <vt:lpstr>Diapositivo 77</vt:lpstr>
      <vt:lpstr>Diapositivo 78</vt:lpstr>
      <vt:lpstr>Diapositivo 79</vt:lpstr>
      <vt:lpstr>Diapositivo 80</vt:lpstr>
      <vt:lpstr>Diapositivo 81</vt:lpstr>
      <vt:lpstr>Diapositivo 82</vt:lpstr>
      <vt:lpstr>Diapositivo 83</vt:lpstr>
      <vt:lpstr>Diapositivo 84</vt:lpstr>
      <vt:lpstr>Diapositivo 85</vt:lpstr>
      <vt:lpstr>Diapositivo 86</vt:lpstr>
      <vt:lpstr>Diapositivo 87</vt:lpstr>
      <vt:lpstr>Diapositivo 88</vt:lpstr>
      <vt:lpstr>Diapositivo 89</vt:lpstr>
      <vt:lpstr>Diapositivo 90</vt:lpstr>
      <vt:lpstr>Diapositivo 91</vt:lpstr>
      <vt:lpstr>Diapositivo 92</vt:lpstr>
      <vt:lpstr>Diapositivo 93</vt:lpstr>
      <vt:lpstr>Diapositivo 94</vt:lpstr>
      <vt:lpstr>Diapositivo 95</vt:lpstr>
      <vt:lpstr>Diapositivo 96</vt:lpstr>
      <vt:lpstr>Diapositivo 97</vt:lpstr>
      <vt:lpstr>Diapositivo 98</vt:lpstr>
      <vt:lpstr>Diapositivo 99</vt:lpstr>
      <vt:lpstr>Diapositivo 100</vt:lpstr>
      <vt:lpstr>Diapositivo 101</vt:lpstr>
      <vt:lpstr>Diapositivo 102</vt:lpstr>
      <vt:lpstr>Diapositivo 103</vt:lpstr>
      <vt:lpstr>Diapositivo 104</vt:lpstr>
      <vt:lpstr>Diapositivo 105</vt:lpstr>
      <vt:lpstr>Diapositivo 106</vt:lpstr>
      <vt:lpstr>Diapositivo 107</vt:lpstr>
      <vt:lpstr>Diapositivo 108</vt:lpstr>
      <vt:lpstr>Diapositivo 109</vt:lpstr>
      <vt:lpstr>Diapositivo 110</vt:lpstr>
      <vt:lpstr>Diapositivo 111</vt:lpstr>
      <vt:lpstr>Diapositivo 112</vt:lpstr>
      <vt:lpstr>Diapositivo 113</vt:lpstr>
      <vt:lpstr>Diapositivo 114</vt:lpstr>
      <vt:lpstr>Diapositivo 115</vt:lpstr>
      <vt:lpstr>Diapositivo 116</vt:lpstr>
      <vt:lpstr>Diapositivo 117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cetlab</dc:creator>
  <cp:lastModifiedBy>cetlab</cp:lastModifiedBy>
  <cp:revision>272</cp:revision>
  <dcterms:created xsi:type="dcterms:W3CDTF">2009-06-18T15:00:58Z</dcterms:created>
  <dcterms:modified xsi:type="dcterms:W3CDTF">2009-07-07T14:44:10Z</dcterms:modified>
</cp:coreProperties>
</file>