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75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FF"/>
    <a:srgbClr val="3366CC"/>
    <a:srgbClr val="336699"/>
    <a:srgbClr val="3399FF"/>
    <a:srgbClr val="33CCFF"/>
    <a:srgbClr val="0033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18" autoAdjust="0"/>
    <p:restoredTop sz="90929"/>
  </p:normalViewPr>
  <p:slideViewPr>
    <p:cSldViewPr>
      <p:cViewPr varScale="1">
        <p:scale>
          <a:sx n="50" d="100"/>
          <a:sy n="50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0EE8-2029-4B8D-B769-FC7B4C256E18}" type="datetimeFigureOut">
              <a:rPr lang="pt-PT" smtClean="0"/>
              <a:pPr/>
              <a:t>06-06-2011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195FC-B116-41F6-B43C-7F78C57BAF7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17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0100" y="3071810"/>
            <a:ext cx="7772543" cy="1500412"/>
          </a:xfrm>
        </p:spPr>
        <p:txBody>
          <a:bodyPr/>
          <a:lstStyle/>
          <a:p>
            <a:pPr algn="ctr"/>
            <a:r>
              <a:rPr lang="pt-PT" dirty="0" smtClean="0"/>
              <a:t>Cálculos de Risco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772543" cy="1362706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Genética Médica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Se </a:t>
            </a:r>
          </a:p>
          <a:p>
            <a:pPr lvl="1"/>
            <a:r>
              <a:rPr lang="pt-PT" sz="1600" dirty="0" smtClean="0"/>
              <a:t>a história familiar for  fiável </a:t>
            </a:r>
          </a:p>
          <a:p>
            <a:pPr lvl="2"/>
            <a:r>
              <a:rPr lang="pt-PT" sz="1300" dirty="0" smtClean="0"/>
              <a:t>Exaustiva</a:t>
            </a:r>
          </a:p>
          <a:p>
            <a:pPr lvl="2"/>
            <a:r>
              <a:rPr lang="pt-PT" sz="1300" dirty="0" smtClean="0"/>
              <a:t>Confirmada com múltiplas fontes</a:t>
            </a:r>
            <a:endParaRPr lang="pt-PT" sz="1100" dirty="0" smtClean="0"/>
          </a:p>
          <a:p>
            <a:pPr lvl="1"/>
            <a:r>
              <a:rPr lang="pt-PT" sz="1600" dirty="0" smtClean="0"/>
              <a:t>não houver referência a história familiar</a:t>
            </a:r>
          </a:p>
          <a:p>
            <a:pPr lvl="1"/>
            <a:r>
              <a:rPr lang="pt-PT" sz="1600" dirty="0" smtClean="0"/>
              <a:t>Pode tratar-se de mutação de novo</a:t>
            </a:r>
          </a:p>
          <a:p>
            <a:pPr lvl="1"/>
            <a:r>
              <a:rPr lang="pt-PT" sz="1600" dirty="0" smtClean="0"/>
              <a:t>Se não se tratar de </a:t>
            </a:r>
            <a:r>
              <a:rPr lang="pt-PT" sz="1600" dirty="0" err="1" smtClean="0"/>
              <a:t>mosaicismo</a:t>
            </a:r>
            <a:r>
              <a:rPr lang="pt-PT" sz="1600" dirty="0" smtClean="0"/>
              <a:t> </a:t>
            </a:r>
            <a:r>
              <a:rPr lang="pt-PT" sz="1600" dirty="0" err="1" smtClean="0"/>
              <a:t>gonadal</a:t>
            </a:r>
            <a:endParaRPr lang="pt-PT" sz="1600" dirty="0" smtClean="0"/>
          </a:p>
          <a:p>
            <a:pPr lvl="2"/>
            <a:r>
              <a:rPr lang="pt-PT" sz="1300" dirty="0" smtClean="0"/>
              <a:t>Difícil de avaliar antes de 2º nascimento</a:t>
            </a:r>
          </a:p>
          <a:p>
            <a:pPr lvl="1"/>
            <a:r>
              <a:rPr lang="pt-PT" sz="1600" dirty="0" smtClean="0"/>
              <a:t>Então o risco de recorrência</a:t>
            </a:r>
          </a:p>
          <a:p>
            <a:pPr lvl="2"/>
            <a:r>
              <a:rPr lang="pt-PT" sz="1300" dirty="0" smtClean="0"/>
              <a:t>Igual ao da população em geral</a:t>
            </a:r>
          </a:p>
          <a:p>
            <a:pPr lvl="2"/>
            <a:r>
              <a:rPr lang="pt-PT" sz="1300" dirty="0" smtClean="0"/>
              <a:t>Mas deve ser analisado em função da doença</a:t>
            </a:r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Mutação de novo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357826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Se </a:t>
            </a:r>
          </a:p>
          <a:p>
            <a:pPr lvl="1"/>
            <a:r>
              <a:rPr lang="pt-PT" sz="1600" dirty="0" smtClean="0"/>
              <a:t>a história familiar for  fiável </a:t>
            </a:r>
          </a:p>
          <a:p>
            <a:pPr lvl="2"/>
            <a:r>
              <a:rPr lang="pt-PT" sz="1300" dirty="0" smtClean="0"/>
              <a:t>Exaustiva</a:t>
            </a:r>
          </a:p>
          <a:p>
            <a:pPr lvl="2"/>
            <a:r>
              <a:rPr lang="pt-PT" sz="1300" dirty="0" smtClean="0"/>
              <a:t>Confirmada com múltiplas fontes</a:t>
            </a:r>
            <a:endParaRPr lang="pt-PT" sz="1100" dirty="0" smtClean="0"/>
          </a:p>
          <a:p>
            <a:pPr lvl="1"/>
            <a:r>
              <a:rPr lang="pt-PT" sz="1600" dirty="0" smtClean="0"/>
              <a:t>não houver referência a história familiar</a:t>
            </a:r>
          </a:p>
          <a:p>
            <a:pPr lvl="1"/>
            <a:r>
              <a:rPr lang="pt-PT" sz="1600" dirty="0" smtClean="0"/>
              <a:t>Pode tratar-se de </a:t>
            </a:r>
            <a:r>
              <a:rPr lang="pt-PT" sz="1600" dirty="0" err="1" smtClean="0"/>
              <a:t>mosaicismo</a:t>
            </a:r>
            <a:r>
              <a:rPr lang="pt-PT" sz="1600" dirty="0" smtClean="0"/>
              <a:t> </a:t>
            </a:r>
            <a:r>
              <a:rPr lang="pt-PT" sz="1600" dirty="0" err="1" smtClean="0"/>
              <a:t>gonadal</a:t>
            </a:r>
            <a:endParaRPr lang="pt-PT" sz="1600" dirty="0" smtClean="0"/>
          </a:p>
          <a:p>
            <a:pPr lvl="2"/>
            <a:r>
              <a:rPr lang="pt-PT" sz="1300" dirty="0" smtClean="0"/>
              <a:t>Difícil de avaliar antes de 2º nascimento</a:t>
            </a:r>
          </a:p>
          <a:p>
            <a:pPr lvl="2"/>
            <a:r>
              <a:rPr lang="pt-PT" sz="1300" dirty="0" smtClean="0"/>
              <a:t>Risco depende da % de gâmetas c/ mutação</a:t>
            </a:r>
          </a:p>
          <a:p>
            <a:pPr lvl="1"/>
            <a:r>
              <a:rPr lang="pt-PT" sz="1600" dirty="0" err="1" smtClean="0"/>
              <a:t>Ex</a:t>
            </a:r>
            <a:r>
              <a:rPr lang="pt-PT" sz="1600" smtClean="0"/>
              <a:t>: DMD - recessiva </a:t>
            </a:r>
            <a:r>
              <a:rPr lang="pt-PT" sz="1600" dirty="0" smtClean="0"/>
              <a:t>ligada ao X</a:t>
            </a:r>
          </a:p>
          <a:p>
            <a:pPr lvl="2"/>
            <a:r>
              <a:rPr lang="pt-PT" sz="1200" dirty="0" smtClean="0"/>
              <a:t>Se mutação ausente nas </a:t>
            </a:r>
            <a:r>
              <a:rPr lang="pt-PT" sz="1200" dirty="0" err="1" smtClean="0"/>
              <a:t>cels.somáticas</a:t>
            </a:r>
            <a:r>
              <a:rPr lang="pt-PT" sz="1200" dirty="0" smtClean="0"/>
              <a:t> progenitores</a:t>
            </a:r>
          </a:p>
          <a:p>
            <a:pPr lvl="3"/>
            <a:r>
              <a:rPr lang="pt-PT" sz="1200" dirty="0" smtClean="0"/>
              <a:t>60% possibilidades de mutação de novo</a:t>
            </a:r>
          </a:p>
          <a:p>
            <a:pPr lvl="3"/>
            <a:r>
              <a:rPr lang="pt-PT" sz="1200" dirty="0" smtClean="0"/>
              <a:t>40% possibilidades de </a:t>
            </a:r>
            <a:r>
              <a:rPr lang="pt-PT" sz="1200" dirty="0" err="1" smtClean="0"/>
              <a:t>mosaicismo</a:t>
            </a:r>
            <a:r>
              <a:rPr lang="pt-PT" sz="1200" dirty="0" smtClean="0"/>
              <a:t> </a:t>
            </a:r>
            <a:r>
              <a:rPr lang="pt-PT" sz="1200" dirty="0" err="1" smtClean="0"/>
              <a:t>gonadal</a:t>
            </a:r>
            <a:endParaRPr lang="pt-PT" sz="1200" dirty="0" smtClean="0"/>
          </a:p>
          <a:p>
            <a:pPr lvl="2"/>
            <a:r>
              <a:rPr lang="pt-PT" sz="1200" dirty="0" smtClean="0"/>
              <a:t>10% de recorrência</a:t>
            </a:r>
          </a:p>
          <a:p>
            <a:pPr lvl="3"/>
            <a:r>
              <a:rPr lang="pt-PT" sz="1200" dirty="0" smtClean="0"/>
              <a:t>40% </a:t>
            </a:r>
            <a:r>
              <a:rPr lang="pt-PT" sz="1200" dirty="0" err="1" smtClean="0"/>
              <a:t>mosaicismo</a:t>
            </a:r>
            <a:r>
              <a:rPr lang="pt-PT" sz="1200" dirty="0" smtClean="0"/>
              <a:t> </a:t>
            </a:r>
            <a:r>
              <a:rPr lang="pt-PT" sz="1200" dirty="0" err="1" smtClean="0"/>
              <a:t>gonadal</a:t>
            </a:r>
            <a:endParaRPr lang="pt-PT" sz="1200" dirty="0" smtClean="0"/>
          </a:p>
          <a:p>
            <a:pPr lvl="3"/>
            <a:r>
              <a:rPr lang="pt-PT" sz="1200" dirty="0" smtClean="0"/>
              <a:t>50% filho ser masculino</a:t>
            </a:r>
          </a:p>
          <a:p>
            <a:pPr lvl="3"/>
            <a:r>
              <a:rPr lang="pt-PT" sz="1200" dirty="0" smtClean="0"/>
              <a:t>50% mãe transmitir X alterado</a:t>
            </a:r>
          </a:p>
          <a:p>
            <a:pPr lvl="3"/>
            <a:r>
              <a:rPr lang="pt-PT" sz="1200" dirty="0" smtClean="0"/>
              <a:t>0.4*0.5*0.5=0.1</a:t>
            </a:r>
          </a:p>
          <a:p>
            <a:pPr lvl="1"/>
            <a:r>
              <a:rPr lang="pt-PT" sz="1200" dirty="0" smtClean="0"/>
              <a:t>Se  </a:t>
            </a:r>
            <a:r>
              <a:rPr lang="pt-PT" sz="1200" dirty="0" err="1" smtClean="0"/>
              <a:t>autossómica</a:t>
            </a:r>
            <a:r>
              <a:rPr lang="pt-PT" sz="1200" dirty="0" smtClean="0"/>
              <a:t> dominante e pais saudáveis</a:t>
            </a:r>
          </a:p>
          <a:p>
            <a:pPr lvl="2"/>
            <a:r>
              <a:rPr lang="pt-PT" sz="1200" dirty="0" smtClean="0"/>
              <a:t>Pode surgir confusão no padrão de transmissão</a:t>
            </a:r>
          </a:p>
          <a:p>
            <a:pPr lvl="2"/>
            <a:r>
              <a:rPr lang="pt-PT" sz="1200" dirty="0" smtClean="0"/>
              <a:t>Se mosaico for Homem e mutação conhecida</a:t>
            </a:r>
          </a:p>
          <a:p>
            <a:pPr lvl="3"/>
            <a:r>
              <a:rPr lang="pt-PT" sz="1200" dirty="0" smtClean="0"/>
              <a:t>Determinar  % espermatozóides c/ mutação</a:t>
            </a:r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Mosaicismo</a:t>
            </a:r>
            <a:r>
              <a:rPr lang="pt-PT" sz="1200" b="1" dirty="0" smtClean="0">
                <a:solidFill>
                  <a:srgbClr val="FFC000"/>
                </a:solidFill>
              </a:rPr>
              <a:t> </a:t>
            </a:r>
            <a:r>
              <a:rPr lang="pt-PT" sz="1200" b="1" dirty="0" err="1" smtClean="0">
                <a:solidFill>
                  <a:srgbClr val="FFC000"/>
                </a:solidFill>
              </a:rPr>
              <a:t>gonadal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Mosaicismo</a:t>
            </a:r>
            <a:r>
              <a:rPr lang="pt-PT" sz="2400" dirty="0" smtClean="0"/>
              <a:t> </a:t>
            </a:r>
            <a:r>
              <a:rPr lang="pt-PT" sz="2400" dirty="0" err="1" smtClean="0"/>
              <a:t>Gonadal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3643314"/>
            <a:ext cx="5429257" cy="248312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Risco para filhos de Homens=0</a:t>
            </a:r>
          </a:p>
          <a:p>
            <a:r>
              <a:rPr lang="pt-PT" sz="2000" dirty="0" smtClean="0"/>
              <a:t>Risco para filhos de mulheres</a:t>
            </a:r>
          </a:p>
          <a:p>
            <a:pPr lvl="1"/>
            <a:r>
              <a:rPr lang="pt-PT" sz="1400" dirty="0" smtClean="0"/>
              <a:t>Variável se </a:t>
            </a:r>
            <a:r>
              <a:rPr lang="pt-PT" sz="1400" dirty="0" err="1" smtClean="0"/>
              <a:t>heteroplasmia</a:t>
            </a:r>
            <a:endParaRPr lang="pt-PT" sz="1400" dirty="0" smtClean="0"/>
          </a:p>
          <a:p>
            <a:pPr lvl="1"/>
            <a:r>
              <a:rPr lang="pt-PT" sz="1400" dirty="0" smtClean="0"/>
              <a:t>Se </a:t>
            </a:r>
            <a:r>
              <a:rPr lang="pt-PT" sz="1400" dirty="0" err="1" smtClean="0"/>
              <a:t>homoplasmia</a:t>
            </a:r>
            <a:r>
              <a:rPr lang="pt-PT" sz="1400" dirty="0" smtClean="0"/>
              <a:t> risco = 1</a:t>
            </a:r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Hereditar</a:t>
            </a:r>
            <a:r>
              <a:rPr lang="pt-PT" sz="1200" b="1" dirty="0" smtClean="0">
                <a:solidFill>
                  <a:srgbClr val="FFC000"/>
                </a:solidFill>
              </a:rPr>
              <a:t>. </a:t>
            </a:r>
            <a:r>
              <a:rPr lang="pt-PT" sz="1200" b="1" dirty="0" err="1" smtClean="0">
                <a:solidFill>
                  <a:srgbClr val="FFC000"/>
                </a:solidFill>
              </a:rPr>
              <a:t>mitocondrial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Hereditariedade </a:t>
            </a:r>
            <a:r>
              <a:rPr lang="pt-PT" sz="2400" dirty="0" err="1" smtClean="0"/>
              <a:t>Mitocondrial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2643206" cy="2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Na maior parte dos casos risco &lt; 5%</a:t>
            </a:r>
          </a:p>
          <a:p>
            <a:pPr lvl="1"/>
            <a:r>
              <a:rPr lang="pt-PT" sz="1200" dirty="0" smtClean="0"/>
              <a:t>Variável com a doença</a:t>
            </a:r>
          </a:p>
          <a:p>
            <a:pPr lvl="1"/>
            <a:r>
              <a:rPr lang="pt-PT" sz="1200" dirty="0" smtClean="0"/>
              <a:t>Variável com as famílias</a:t>
            </a:r>
          </a:p>
          <a:p>
            <a:pPr lvl="1"/>
            <a:r>
              <a:rPr lang="pt-PT" sz="1200" dirty="0" smtClean="0"/>
              <a:t>Influenciado por</a:t>
            </a:r>
          </a:p>
          <a:p>
            <a:pPr lvl="2"/>
            <a:r>
              <a:rPr lang="pt-PT" sz="1200" dirty="0" smtClean="0"/>
              <a:t>Grau de parentesco ao indivíduo afectado</a:t>
            </a:r>
          </a:p>
          <a:p>
            <a:pPr lvl="2"/>
            <a:r>
              <a:rPr lang="pt-PT" sz="1200" dirty="0" smtClean="0"/>
              <a:t>Severidade da doença</a:t>
            </a:r>
          </a:p>
          <a:p>
            <a:pPr lvl="2"/>
            <a:r>
              <a:rPr lang="pt-PT" sz="1200" dirty="0" smtClean="0"/>
              <a:t>Número de familiares afectados</a:t>
            </a:r>
          </a:p>
          <a:p>
            <a:pPr lvl="2"/>
            <a:r>
              <a:rPr lang="pt-PT" sz="1200" dirty="0" smtClean="0"/>
              <a:t>Sexo do indivíduo afectado</a:t>
            </a:r>
          </a:p>
          <a:p>
            <a:pPr marL="1257300" lvl="3" indent="-88900"/>
            <a:r>
              <a:rPr lang="pt-PT" sz="1100" dirty="0" smtClean="0"/>
              <a:t>Risco é maior se for do sexo menos frequentemente afectado</a:t>
            </a:r>
          </a:p>
          <a:p>
            <a:pPr marL="1168400" lvl="2" indent="-276225"/>
            <a:r>
              <a:rPr lang="pt-PT" sz="1500" dirty="0" smtClean="0"/>
              <a:t>Precocidade das manifestações (</a:t>
            </a:r>
            <a:r>
              <a:rPr lang="pt-PT" sz="1500" dirty="0" err="1" smtClean="0"/>
              <a:t>onset</a:t>
            </a:r>
            <a:r>
              <a:rPr lang="pt-PT" sz="1500" dirty="0" smtClean="0"/>
              <a:t>)</a:t>
            </a:r>
          </a:p>
          <a:p>
            <a:pPr marL="1168400" lvl="2" indent="-276225"/>
            <a:r>
              <a:rPr lang="pt-PT" sz="1500" dirty="0" err="1" smtClean="0"/>
              <a:t>Hereditabilidade</a:t>
            </a:r>
            <a:endParaRPr lang="pt-PT" sz="1500" dirty="0" smtClean="0"/>
          </a:p>
          <a:p>
            <a:pPr marL="368300" indent="-276225"/>
            <a:r>
              <a:rPr lang="pt-PT" sz="2200" dirty="0" smtClean="0"/>
              <a:t>Utilizar tabelas </a:t>
            </a:r>
          </a:p>
          <a:p>
            <a:pPr marL="769937" lvl="1" indent="-276225"/>
            <a:r>
              <a:rPr lang="pt-PT" sz="1800" dirty="0" smtClean="0"/>
              <a:t>específicas se as houver (risco </a:t>
            </a:r>
            <a:r>
              <a:rPr lang="pt-PT" sz="1800" dirty="0" err="1" smtClean="0"/>
              <a:t>empiríco</a:t>
            </a:r>
            <a:r>
              <a:rPr lang="pt-PT" sz="1800" dirty="0" smtClean="0"/>
              <a:t>)</a:t>
            </a:r>
          </a:p>
          <a:p>
            <a:pPr marL="769937" lvl="1" indent="-276225"/>
            <a:r>
              <a:rPr lang="pt-PT" sz="1800" dirty="0" smtClean="0"/>
              <a:t>Utilizar tabelas de risco de recorrência:</a:t>
            </a:r>
          </a:p>
          <a:p>
            <a:endParaRPr lang="pt-PT" sz="1800" dirty="0" smtClean="0"/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Hereditar</a:t>
            </a:r>
            <a:r>
              <a:rPr lang="pt-PT" sz="1200" b="1" dirty="0" smtClean="0">
                <a:solidFill>
                  <a:srgbClr val="FFC000"/>
                </a:solidFill>
              </a:rPr>
              <a:t>, </a:t>
            </a:r>
            <a:r>
              <a:rPr lang="pt-PT" sz="1200" b="1" dirty="0" err="1" smtClean="0">
                <a:solidFill>
                  <a:srgbClr val="FFC000"/>
                </a:solidFill>
              </a:rPr>
              <a:t>Multifactorial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Hereditariedade </a:t>
            </a:r>
            <a:r>
              <a:rPr lang="pt-PT" sz="2400" dirty="0" err="1" smtClean="0"/>
              <a:t>Multifactorial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221287"/>
            <a:ext cx="4338637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446" y="1571612"/>
            <a:ext cx="3214710" cy="2071702"/>
          </a:xfrm>
        </p:spPr>
        <p:txBody>
          <a:bodyPr>
            <a:normAutofit/>
          </a:bodyPr>
          <a:lstStyle/>
          <a:p>
            <a:r>
              <a:rPr lang="pt-PT" sz="1200" dirty="0" smtClean="0"/>
              <a:t>I.1 </a:t>
            </a:r>
            <a:r>
              <a:rPr lang="pt-PT" sz="1200" dirty="0" err="1" smtClean="0"/>
              <a:t>heterozigoto</a:t>
            </a:r>
            <a:endParaRPr lang="pt-PT" sz="1200" dirty="0" smtClean="0"/>
          </a:p>
          <a:p>
            <a:r>
              <a:rPr lang="pt-PT" sz="1200" dirty="0" smtClean="0"/>
              <a:t>Em cada transmissão há 50% </a:t>
            </a:r>
            <a:r>
              <a:rPr lang="pt-PT" sz="1200" dirty="0" err="1" smtClean="0"/>
              <a:t>probab</a:t>
            </a:r>
            <a:r>
              <a:rPr lang="pt-PT" sz="1200" dirty="0" smtClean="0"/>
              <a:t>.</a:t>
            </a:r>
          </a:p>
          <a:p>
            <a:r>
              <a:rPr lang="pt-PT" sz="1200" dirty="0" smtClean="0"/>
              <a:t>Logo para IV.1</a:t>
            </a:r>
          </a:p>
          <a:p>
            <a:pPr lvl="1"/>
            <a:r>
              <a:rPr lang="pt-PT" sz="1200" dirty="0" smtClean="0"/>
              <a:t>(½* ½* ½) * (½* ½* ½)= 1/64</a:t>
            </a:r>
          </a:p>
          <a:p>
            <a:pPr lvl="1"/>
            <a:endParaRPr lang="pt-PT" sz="105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Hereditar</a:t>
            </a:r>
            <a:r>
              <a:rPr lang="pt-PT" sz="1200" b="1" dirty="0" smtClean="0">
                <a:solidFill>
                  <a:srgbClr val="FFC000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Hereditaridade</a:t>
            </a:r>
            <a:r>
              <a:rPr lang="pt-PT" sz="2400" dirty="0" smtClean="0"/>
              <a:t> Mendeliana</a:t>
            </a:r>
          </a:p>
          <a:p>
            <a:pPr algn="ctr">
              <a:buNone/>
            </a:pPr>
            <a:r>
              <a:rPr lang="pt-PT" dirty="0" smtClean="0"/>
              <a:t>(D. </a:t>
            </a:r>
            <a:r>
              <a:rPr lang="pt-PT" dirty="0" err="1" smtClean="0"/>
              <a:t>autossómica</a:t>
            </a:r>
            <a:r>
              <a:rPr lang="pt-PT" dirty="0" smtClean="0"/>
              <a:t> recessiva)</a:t>
            </a:r>
            <a:endParaRPr lang="pt-PT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21669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929066"/>
            <a:ext cx="225396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15008" y="3857628"/>
            <a:ext cx="34289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IV.1 é </a:t>
            </a:r>
            <a:r>
              <a:rPr kumimoji="0" lang="pt-P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homozigoto</a:t>
            </a: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III.2 é </a:t>
            </a:r>
            <a:r>
              <a:rPr lang="pt-PT" sz="1200" kern="0" dirty="0" err="1" smtClean="0">
                <a:solidFill>
                  <a:srgbClr val="FFFFFF"/>
                </a:solidFill>
                <a:effectLst/>
                <a:latin typeface="+mn-lt"/>
              </a:rPr>
              <a:t>heterozigoto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pt-PT" sz="1200" kern="0" dirty="0" err="1" smtClean="0">
                <a:solidFill>
                  <a:srgbClr val="FFFFFF"/>
                </a:solidFill>
                <a:effectLst/>
                <a:latin typeface="+mn-lt"/>
              </a:rPr>
              <a:t>obrigatóio</a:t>
            </a:r>
            <a:endParaRPr lang="pt-PT" sz="12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II.2 tem ½ probabilidades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II.3 tem 50% similaridade de II.2 logo tem ¼ probabilidades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III.3 tem ¼*1/2=1/8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IV.2 tem 1/8*1/2=1/16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 o filho de IV.1 c/ IV.2 tem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1*(1/16*1/2)=1/32</a:t>
            </a: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pt-PT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58" y="1571612"/>
            <a:ext cx="4643471" cy="3643338"/>
          </a:xfrm>
        </p:spPr>
        <p:txBody>
          <a:bodyPr>
            <a:normAutofit/>
          </a:bodyPr>
          <a:lstStyle/>
          <a:p>
            <a:r>
              <a:rPr lang="pt-PT" sz="1800" dirty="0" smtClean="0"/>
              <a:t>Utilizar a </a:t>
            </a:r>
            <a:r>
              <a:rPr lang="pt-PT" sz="1800" dirty="0" err="1" smtClean="0"/>
              <a:t>penetrância</a:t>
            </a:r>
            <a:r>
              <a:rPr lang="pt-PT" sz="1800" dirty="0" smtClean="0"/>
              <a:t> na população</a:t>
            </a:r>
          </a:p>
          <a:p>
            <a:r>
              <a:rPr lang="pt-PT" sz="1800" dirty="0" smtClean="0"/>
              <a:t>Ex: Doença </a:t>
            </a:r>
            <a:r>
              <a:rPr lang="pt-PT" sz="1800" dirty="0" err="1" smtClean="0"/>
              <a:t>autossómica</a:t>
            </a:r>
            <a:r>
              <a:rPr lang="pt-PT" sz="1800" dirty="0" smtClean="0"/>
              <a:t> dominante com 86% de </a:t>
            </a:r>
            <a:r>
              <a:rPr lang="pt-PT" sz="1800" dirty="0" err="1" smtClean="0"/>
              <a:t>penetrância</a:t>
            </a:r>
            <a:endParaRPr lang="pt-PT" sz="1800" dirty="0" smtClean="0"/>
          </a:p>
          <a:p>
            <a:pPr lvl="1"/>
            <a:r>
              <a:rPr lang="pt-PT" sz="1200" dirty="0" smtClean="0"/>
              <a:t>Descendente tem:</a:t>
            </a:r>
          </a:p>
          <a:p>
            <a:pPr lvl="2"/>
            <a:r>
              <a:rPr lang="pt-PT" sz="1200" dirty="0" smtClean="0"/>
              <a:t>50% probabilidade de herdar o alelo mutado</a:t>
            </a:r>
          </a:p>
          <a:p>
            <a:pPr lvl="2"/>
            <a:r>
              <a:rPr lang="pt-PT" sz="1200" dirty="0" smtClean="0"/>
              <a:t>Tendo herdado o alelo mutado 86% probabilidade de expressar a doença</a:t>
            </a:r>
          </a:p>
          <a:p>
            <a:pPr lvl="2"/>
            <a:r>
              <a:rPr lang="pt-PT" sz="1200" dirty="0" smtClean="0"/>
              <a:t>½* 86% = 43% probabilidades de ser doente</a:t>
            </a:r>
          </a:p>
          <a:p>
            <a:pPr lvl="2"/>
            <a:r>
              <a:rPr lang="pt-PT" sz="1100" dirty="0" smtClean="0"/>
              <a:t>Logo 5</a:t>
            </a:r>
            <a:r>
              <a:rPr lang="pt-PT" sz="1200" dirty="0" smtClean="0"/>
              <a:t>0+7% de não ser doente</a:t>
            </a:r>
          </a:p>
          <a:p>
            <a:pPr lvl="3"/>
            <a:r>
              <a:rPr lang="pt-PT" sz="1200" dirty="0" smtClean="0"/>
              <a:t>7% dos </a:t>
            </a:r>
            <a:r>
              <a:rPr lang="pt-PT" sz="1200" dirty="0" err="1" smtClean="0"/>
              <a:t>heterozigotos</a:t>
            </a:r>
            <a:r>
              <a:rPr lang="pt-PT" sz="1200" dirty="0" smtClean="0"/>
              <a:t> são saudáveis</a:t>
            </a:r>
          </a:p>
          <a:p>
            <a:pPr lvl="1"/>
            <a:r>
              <a:rPr lang="pt-PT" sz="1400" dirty="0" smtClean="0"/>
              <a:t>Na descendência de um individuo saudável</a:t>
            </a:r>
          </a:p>
          <a:p>
            <a:pPr lvl="2"/>
            <a:r>
              <a:rPr lang="pt-PT" sz="1100" dirty="0" smtClean="0"/>
              <a:t>Dos indivíduos saudáveis </a:t>
            </a:r>
          </a:p>
          <a:p>
            <a:pPr lvl="3"/>
            <a:r>
              <a:rPr lang="pt-PT" sz="1200" dirty="0" smtClean="0"/>
              <a:t>7%/57% = 12% são </a:t>
            </a:r>
            <a:r>
              <a:rPr lang="pt-PT" sz="1200" dirty="0" err="1" smtClean="0"/>
              <a:t>heterózigóticos</a:t>
            </a:r>
            <a:endParaRPr lang="pt-PT" sz="700" dirty="0"/>
          </a:p>
          <a:p>
            <a:pPr lvl="3"/>
            <a:r>
              <a:rPr lang="pt-PT" sz="1200" dirty="0" smtClean="0"/>
              <a:t>12% * ½ * 86% </a:t>
            </a:r>
            <a:r>
              <a:rPr lang="pt-PT" sz="1200" dirty="0" smtClean="0">
                <a:sym typeface="Wingdings" pitchFamily="2" charset="2"/>
              </a:rPr>
              <a:t> </a:t>
            </a:r>
            <a:r>
              <a:rPr lang="pt-PT" sz="1200" dirty="0" smtClean="0"/>
              <a:t>Risco de 5% de descendente ter doença</a:t>
            </a:r>
          </a:p>
          <a:p>
            <a:pPr lvl="3"/>
            <a:endParaRPr lang="pt-PT" sz="1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Hereditar</a:t>
            </a:r>
            <a:r>
              <a:rPr lang="pt-PT" sz="1200" b="1" dirty="0" smtClean="0">
                <a:solidFill>
                  <a:srgbClr val="FFC000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Hereditaridade</a:t>
            </a:r>
            <a:r>
              <a:rPr lang="pt-PT" sz="2400" dirty="0" smtClean="0"/>
              <a:t> Mendeliana</a:t>
            </a:r>
          </a:p>
          <a:p>
            <a:pPr algn="ctr">
              <a:buNone/>
            </a:pPr>
            <a:r>
              <a:rPr lang="pt-PT" dirty="0" err="1" smtClean="0"/>
              <a:t>Penetrância</a:t>
            </a:r>
            <a:r>
              <a:rPr lang="pt-PT" dirty="0" smtClean="0"/>
              <a:t> incompleta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58" y="1571612"/>
            <a:ext cx="5214942" cy="3643338"/>
          </a:xfrm>
        </p:spPr>
        <p:txBody>
          <a:bodyPr>
            <a:normAutofit/>
          </a:bodyPr>
          <a:lstStyle/>
          <a:p>
            <a:r>
              <a:rPr lang="pt-PT" sz="1800" dirty="0" smtClean="0"/>
              <a:t>Alteram-se as proporções:</a:t>
            </a:r>
          </a:p>
          <a:p>
            <a:pPr lvl="1"/>
            <a:r>
              <a:rPr lang="pt-PT" sz="1200" dirty="0" smtClean="0"/>
              <a:t>Dos </a:t>
            </a:r>
            <a:r>
              <a:rPr lang="pt-PT" sz="1200" dirty="0" err="1" smtClean="0"/>
              <a:t>genótipos</a:t>
            </a:r>
            <a:r>
              <a:rPr lang="pt-PT" sz="1200" dirty="0" smtClean="0"/>
              <a:t> possíveis:</a:t>
            </a:r>
          </a:p>
          <a:p>
            <a:pPr lvl="2"/>
            <a:r>
              <a:rPr lang="pt-PT" sz="1200" dirty="0" smtClean="0"/>
              <a:t>♂  YX</a:t>
            </a:r>
          </a:p>
          <a:p>
            <a:pPr lvl="2"/>
            <a:r>
              <a:rPr lang="pt-PT" sz="1200" dirty="0" smtClean="0"/>
              <a:t>♂  </a:t>
            </a:r>
            <a:r>
              <a:rPr lang="pt-PT" sz="1200" dirty="0" err="1" smtClean="0"/>
              <a:t>YX</a:t>
            </a:r>
            <a:r>
              <a:rPr lang="pt-PT" sz="1200" baseline="30000" dirty="0" err="1" smtClean="0"/>
              <a:t>m</a:t>
            </a:r>
            <a:r>
              <a:rPr lang="pt-PT" sz="1200" dirty="0" smtClean="0"/>
              <a:t>  </a:t>
            </a:r>
            <a:r>
              <a:rPr lang="pt-PT" sz="1200" dirty="0" smtClean="0">
                <a:sym typeface="Wingdings" pitchFamily="2" charset="2"/>
              </a:rPr>
              <a:t> morte </a:t>
            </a:r>
            <a:r>
              <a:rPr lang="pt-PT" sz="1200" dirty="0" err="1" smtClean="0">
                <a:sym typeface="Wingdings" pitchFamily="2" charset="2"/>
              </a:rPr>
              <a:t>in</a:t>
            </a:r>
            <a:r>
              <a:rPr lang="pt-PT" sz="1200" dirty="0" smtClean="0">
                <a:sym typeface="Wingdings" pitchFamily="2" charset="2"/>
              </a:rPr>
              <a:t> </a:t>
            </a:r>
            <a:r>
              <a:rPr lang="pt-PT" sz="1200" dirty="0" err="1" smtClean="0">
                <a:sym typeface="Wingdings" pitchFamily="2" charset="2"/>
              </a:rPr>
              <a:t>utero</a:t>
            </a:r>
            <a:endParaRPr lang="pt-PT" sz="1200" dirty="0" smtClean="0">
              <a:sym typeface="Wingdings" pitchFamily="2" charset="2"/>
            </a:endParaRPr>
          </a:p>
          <a:p>
            <a:pPr lvl="2"/>
            <a:r>
              <a:rPr lang="pt-PT" sz="1200" dirty="0" smtClean="0">
                <a:sym typeface="Wingdings" pitchFamily="2" charset="2"/>
              </a:rPr>
              <a:t>♀  XX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♀  </a:t>
            </a:r>
            <a:r>
              <a:rPr lang="pt-PT" sz="1200" dirty="0" err="1" smtClean="0">
                <a:sym typeface="Wingdings" pitchFamily="2" charset="2"/>
              </a:rPr>
              <a:t>X</a:t>
            </a:r>
            <a:r>
              <a:rPr lang="pt-PT" sz="1200" dirty="0" err="1" smtClean="0"/>
              <a:t>X</a:t>
            </a:r>
            <a:r>
              <a:rPr lang="pt-PT" sz="1200" baseline="30000" dirty="0" err="1" smtClean="0"/>
              <a:t>m</a:t>
            </a:r>
            <a:endParaRPr lang="pt-PT" sz="1200" baseline="30000" dirty="0" smtClean="0"/>
          </a:p>
          <a:p>
            <a:pPr lvl="2"/>
            <a:r>
              <a:rPr lang="pt-PT" sz="1200" dirty="0" smtClean="0">
                <a:sym typeface="Wingdings" pitchFamily="2" charset="2"/>
              </a:rPr>
              <a:t>♀</a:t>
            </a:r>
            <a:r>
              <a:rPr lang="pt-PT" sz="1200" dirty="0" smtClean="0"/>
              <a:t>  </a:t>
            </a:r>
            <a:r>
              <a:rPr lang="pt-PT" sz="1200" dirty="0" err="1" smtClean="0"/>
              <a:t>X</a:t>
            </a:r>
            <a:r>
              <a:rPr lang="pt-PT" sz="1200" baseline="30000" dirty="0" err="1" smtClean="0"/>
              <a:t>m</a:t>
            </a:r>
            <a:r>
              <a:rPr lang="pt-PT" sz="1200" dirty="0" err="1" smtClean="0"/>
              <a:t>X</a:t>
            </a:r>
            <a:r>
              <a:rPr lang="pt-PT" sz="1200" baseline="30000" dirty="0" err="1" smtClean="0"/>
              <a:t>m</a:t>
            </a:r>
            <a:r>
              <a:rPr lang="pt-PT" sz="1200" dirty="0" smtClean="0"/>
              <a:t>  </a:t>
            </a:r>
            <a:r>
              <a:rPr lang="pt-PT" sz="1200" dirty="0" smtClean="0">
                <a:sym typeface="Wingdings" pitchFamily="2" charset="2"/>
              </a:rPr>
              <a:t> morte </a:t>
            </a:r>
            <a:r>
              <a:rPr lang="pt-PT" sz="1200" dirty="0" err="1" smtClean="0">
                <a:sym typeface="Wingdings" pitchFamily="2" charset="2"/>
              </a:rPr>
              <a:t>in</a:t>
            </a:r>
            <a:r>
              <a:rPr lang="pt-PT" sz="1200" dirty="0" smtClean="0">
                <a:sym typeface="Wingdings" pitchFamily="2" charset="2"/>
              </a:rPr>
              <a:t> </a:t>
            </a:r>
            <a:r>
              <a:rPr lang="pt-PT" sz="1200" dirty="0" err="1" smtClean="0">
                <a:sym typeface="Wingdings" pitchFamily="2" charset="2"/>
              </a:rPr>
              <a:t>utero</a:t>
            </a:r>
            <a:endParaRPr lang="pt-PT" sz="1200" dirty="0" smtClean="0">
              <a:sym typeface="Wingdings" pitchFamily="2" charset="2"/>
            </a:endParaRPr>
          </a:p>
          <a:p>
            <a:pPr lvl="2"/>
            <a:r>
              <a:rPr lang="pt-PT" sz="1200" dirty="0" smtClean="0"/>
              <a:t>Logo: Proporção ♂:</a:t>
            </a:r>
            <a:r>
              <a:rPr lang="pt-PT" sz="1200" dirty="0" smtClean="0">
                <a:sym typeface="Wingdings" pitchFamily="2" charset="2"/>
              </a:rPr>
              <a:t> ♀ (1:2)</a:t>
            </a:r>
          </a:p>
          <a:p>
            <a:pPr lvl="1"/>
            <a:r>
              <a:rPr lang="pt-PT" sz="1500" dirty="0" smtClean="0">
                <a:sym typeface="Wingdings" pitchFamily="2" charset="2"/>
              </a:rPr>
              <a:t>Dos </a:t>
            </a:r>
            <a:r>
              <a:rPr lang="pt-PT" sz="1500" dirty="0" err="1" smtClean="0">
                <a:sym typeface="Wingdings" pitchFamily="2" charset="2"/>
              </a:rPr>
              <a:t>nasciturnos</a:t>
            </a:r>
            <a:r>
              <a:rPr lang="pt-PT" sz="1500" dirty="0" smtClean="0">
                <a:sym typeface="Wingdings" pitchFamily="2" charset="2"/>
              </a:rPr>
              <a:t>: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Homens são todos saudáveis</a:t>
            </a:r>
          </a:p>
          <a:p>
            <a:pPr lvl="2"/>
            <a:r>
              <a:rPr lang="pt-PT" sz="1200" dirty="0" smtClean="0">
                <a:sym typeface="Wingdings" pitchFamily="2" charset="2"/>
              </a:rPr>
              <a:t>Metades das mulheres são portadoras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Hereditar</a:t>
            </a:r>
            <a:r>
              <a:rPr lang="pt-PT" sz="1200" b="1" dirty="0" smtClean="0">
                <a:solidFill>
                  <a:srgbClr val="FFC000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err="1" smtClean="0"/>
              <a:t>Hereditaridade</a:t>
            </a:r>
            <a:r>
              <a:rPr lang="pt-PT" sz="2400" dirty="0" smtClean="0"/>
              <a:t> Mendeliana</a:t>
            </a:r>
          </a:p>
          <a:p>
            <a:pPr algn="ctr">
              <a:buNone/>
            </a:pPr>
            <a:r>
              <a:rPr lang="pt-PT" dirty="0" smtClean="0"/>
              <a:t>Mutação letal dominante </a:t>
            </a:r>
            <a:r>
              <a:rPr lang="pt-PT" dirty="0" err="1" smtClean="0"/>
              <a:t>lig</a:t>
            </a:r>
            <a:r>
              <a:rPr lang="pt-PT" dirty="0" smtClean="0"/>
              <a:t>. X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1800" dirty="0" smtClean="0"/>
              <a:t>Aplicado a situações complexas com;</a:t>
            </a:r>
          </a:p>
          <a:p>
            <a:pPr lvl="1"/>
            <a:r>
              <a:rPr lang="pt-PT" sz="1200" dirty="0" err="1" smtClean="0"/>
              <a:t>Penetrância</a:t>
            </a:r>
            <a:r>
              <a:rPr lang="pt-PT" sz="1200" dirty="0" smtClean="0"/>
              <a:t> incompleta</a:t>
            </a:r>
          </a:p>
          <a:p>
            <a:pPr lvl="1"/>
            <a:r>
              <a:rPr lang="pt-PT" sz="1200" dirty="0" smtClean="0"/>
              <a:t>Heterogeneidade</a:t>
            </a:r>
          </a:p>
          <a:p>
            <a:pPr lvl="1"/>
            <a:r>
              <a:rPr lang="pt-PT" sz="1200" dirty="0" err="1" smtClean="0"/>
              <a:t>Expressividde</a:t>
            </a:r>
            <a:r>
              <a:rPr lang="pt-PT" sz="1200" dirty="0" smtClean="0"/>
              <a:t> variável</a:t>
            </a:r>
          </a:p>
          <a:p>
            <a:pPr lvl="1"/>
            <a:r>
              <a:rPr lang="pt-PT" sz="1200" dirty="0" smtClean="0"/>
              <a:t>Manifestação tardia</a:t>
            </a:r>
          </a:p>
          <a:p>
            <a:r>
              <a:rPr lang="pt-PT" sz="1600" dirty="0" smtClean="0"/>
              <a:t>Utiliza informação que condiciona o risco </a:t>
            </a:r>
            <a:r>
              <a:rPr lang="pt-PT" sz="1600" i="1" dirty="0" smtClean="0"/>
              <a:t>à priori</a:t>
            </a:r>
          </a:p>
          <a:p>
            <a:pPr lvl="1"/>
            <a:r>
              <a:rPr lang="pt-PT" sz="1200" i="1" dirty="0" smtClean="0"/>
              <a:t>Recolhida da história familiar</a:t>
            </a:r>
          </a:p>
          <a:p>
            <a:pPr lvl="2"/>
            <a:r>
              <a:rPr lang="pt-PT" sz="1200" i="1" dirty="0" smtClean="0"/>
              <a:t>Idade de aparecimento da doença</a:t>
            </a:r>
          </a:p>
          <a:p>
            <a:pPr lvl="2"/>
            <a:r>
              <a:rPr lang="pt-PT" sz="1200" i="1" dirty="0" err="1" smtClean="0"/>
              <a:t>Penetrância</a:t>
            </a:r>
            <a:endParaRPr lang="pt-PT" sz="1200" i="1" dirty="0" smtClean="0"/>
          </a:p>
          <a:p>
            <a:pPr lvl="2"/>
            <a:r>
              <a:rPr lang="pt-PT" sz="1200" i="1" dirty="0" smtClean="0"/>
              <a:t>Número de descendentes não afectados</a:t>
            </a:r>
          </a:p>
          <a:p>
            <a:pPr lvl="1"/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Teorema de </a:t>
            </a:r>
            <a:r>
              <a:rPr lang="pt-PT" sz="1200" b="1" dirty="0" err="1" smtClean="0">
                <a:solidFill>
                  <a:srgbClr val="FFC000"/>
                </a:solidFill>
              </a:rPr>
              <a:t>Bayes</a:t>
            </a:r>
            <a:endParaRPr lang="pt-PT" sz="1200" b="1" dirty="0" smtClean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Teorema de </a:t>
            </a:r>
            <a:r>
              <a:rPr lang="pt-PT" sz="2400" dirty="0" err="1" smtClean="0"/>
              <a:t>Bayes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3214686"/>
            <a:ext cx="5429257" cy="2286016"/>
          </a:xfrm>
        </p:spPr>
        <p:txBody>
          <a:bodyPr>
            <a:normAutofit/>
          </a:bodyPr>
          <a:lstStyle/>
          <a:p>
            <a:r>
              <a:rPr lang="pt-PT" sz="1800" dirty="0" smtClean="0"/>
              <a:t>Indivíduo III.6 é </a:t>
            </a:r>
            <a:r>
              <a:rPr lang="pt-PT" sz="1800" dirty="0" err="1" smtClean="0"/>
              <a:t>heterozigoto</a:t>
            </a:r>
            <a:r>
              <a:rPr lang="pt-PT" sz="1800" dirty="0" smtClean="0"/>
              <a:t>?</a:t>
            </a:r>
          </a:p>
          <a:p>
            <a:r>
              <a:rPr lang="pt-PT" sz="1800" i="1" dirty="0" smtClean="0"/>
              <a:t>À Priori</a:t>
            </a:r>
          </a:p>
          <a:p>
            <a:pPr lvl="1"/>
            <a:r>
              <a:rPr lang="pt-PT" sz="1200" i="1" smtClean="0"/>
              <a:t>1 irmão doente </a:t>
            </a:r>
            <a:r>
              <a:rPr lang="pt-PT" sz="1200" i="1" dirty="0" smtClean="0">
                <a:sym typeface="Wingdings" pitchFamily="2" charset="2"/>
              </a:rPr>
              <a:t> mãe é portadora   risco de ½</a:t>
            </a:r>
          </a:p>
          <a:p>
            <a:r>
              <a:rPr lang="pt-PT" sz="1600" i="1" dirty="0" smtClean="0">
                <a:sym typeface="Wingdings" pitchFamily="2" charset="2"/>
              </a:rPr>
              <a:t>Condicionantes</a:t>
            </a:r>
          </a:p>
          <a:p>
            <a:pPr lvl="1"/>
            <a:r>
              <a:rPr lang="pt-PT" sz="1200" i="1" dirty="0" smtClean="0">
                <a:sym typeface="Wingdings" pitchFamily="2" charset="2"/>
              </a:rPr>
              <a:t>Tem 4 filhos não portadores</a:t>
            </a:r>
          </a:p>
          <a:p>
            <a:pPr lvl="1"/>
            <a:r>
              <a:rPr lang="pt-PT" sz="1200" i="1" dirty="0" smtClean="0">
                <a:sym typeface="Wingdings" pitchFamily="2" charset="2"/>
              </a:rPr>
              <a:t>Sendo portadora, p(transmitir X saudável )= ½</a:t>
            </a:r>
          </a:p>
          <a:p>
            <a:pPr lvl="1"/>
            <a:r>
              <a:rPr lang="pt-PT" sz="1200" i="1" dirty="0" smtClean="0">
                <a:sym typeface="Wingdings" pitchFamily="2" charset="2"/>
              </a:rPr>
              <a:t>Sendo portadora, p(4 filhos saudáveis) = ½*½*½*½=1/16</a:t>
            </a:r>
          </a:p>
          <a:p>
            <a:r>
              <a:rPr lang="pt-PT" sz="1600" i="1" dirty="0" smtClean="0">
                <a:sym typeface="Wingdings" pitchFamily="2" charset="2"/>
              </a:rPr>
              <a:t>Fazer tabela</a:t>
            </a:r>
            <a:endParaRPr lang="pt-PT" sz="1600" i="1" dirty="0" smtClean="0"/>
          </a:p>
          <a:p>
            <a:pPr lvl="1"/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Teorema de </a:t>
            </a:r>
            <a:r>
              <a:rPr lang="pt-PT" sz="1200" b="1" dirty="0" err="1" smtClean="0">
                <a:solidFill>
                  <a:srgbClr val="FFC000"/>
                </a:solidFill>
              </a:rPr>
              <a:t>Bayes</a:t>
            </a:r>
            <a:endParaRPr lang="pt-PT" sz="1200" b="1" dirty="0" smtClean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r>
              <a:rPr lang="pt-PT" sz="2400" dirty="0" smtClean="0"/>
              <a:t>Teorema de </a:t>
            </a:r>
            <a:r>
              <a:rPr lang="pt-PT" sz="2400" dirty="0" err="1" smtClean="0"/>
              <a:t>Bayes</a:t>
            </a:r>
            <a:endParaRPr lang="pt-PT" sz="2400" dirty="0" smtClean="0"/>
          </a:p>
          <a:p>
            <a:r>
              <a:rPr lang="pt-PT" sz="2400" dirty="0" smtClean="0"/>
              <a:t>Recessivo ligada ao X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7"/>
            <a:ext cx="32416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43371" y="5500702"/>
          <a:ext cx="478634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41"/>
                <a:gridCol w="1978757"/>
                <a:gridCol w="1595449"/>
              </a:tblGrid>
              <a:tr h="185101"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>
                          <a:solidFill>
                            <a:srgbClr val="FFC000"/>
                          </a:solidFill>
                        </a:rPr>
                        <a:t>p</a:t>
                      </a:r>
                      <a:endParaRPr lang="pt-PT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>
                          <a:solidFill>
                            <a:srgbClr val="FFC000"/>
                          </a:solidFill>
                        </a:rPr>
                        <a:t>III.6 </a:t>
                      </a:r>
                      <a:r>
                        <a:rPr lang="pt-PT" sz="1000" dirty="0" err="1" smtClean="0">
                          <a:solidFill>
                            <a:srgbClr val="FFC000"/>
                          </a:solidFill>
                        </a:rPr>
                        <a:t>heterozigótica</a:t>
                      </a:r>
                      <a:endParaRPr lang="pt-PT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>
                          <a:solidFill>
                            <a:srgbClr val="FFC000"/>
                          </a:solidFill>
                        </a:rPr>
                        <a:t>III.6</a:t>
                      </a:r>
                      <a:r>
                        <a:rPr lang="pt-PT" sz="1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pt-PT" sz="1000" baseline="0" dirty="0" err="1" smtClean="0">
                          <a:solidFill>
                            <a:srgbClr val="FFC000"/>
                          </a:solidFill>
                        </a:rPr>
                        <a:t>homozigótica</a:t>
                      </a:r>
                      <a:endParaRPr lang="pt-PT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i="1" dirty="0" smtClean="0"/>
                        <a:t>a</a:t>
                      </a:r>
                      <a:r>
                        <a:rPr lang="pt-PT" sz="1000" i="1" baseline="0" dirty="0" smtClean="0"/>
                        <a:t> priori</a:t>
                      </a:r>
                      <a:endParaRPr lang="pt-PT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</a:t>
                      </a:r>
                      <a:endParaRPr lang="pt-PT" sz="1000" dirty="0"/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Condicionada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1/16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1</a:t>
                      </a:r>
                      <a:endParaRPr lang="pt-PT" sz="1000" dirty="0"/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Conjunta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* 1/16=</a:t>
                      </a:r>
                      <a:r>
                        <a:rPr lang="pt-PT" sz="1000" dirty="0" smtClean="0">
                          <a:solidFill>
                            <a:srgbClr val="C00000"/>
                          </a:solidFill>
                        </a:rPr>
                        <a:t>1/32</a:t>
                      </a:r>
                      <a:endParaRPr lang="pt-PT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* 1= </a:t>
                      </a:r>
                      <a:r>
                        <a:rPr lang="pt-PT" sz="1000" dirty="0" smtClean="0">
                          <a:solidFill>
                            <a:srgbClr val="006699"/>
                          </a:solidFill>
                        </a:rPr>
                        <a:t>½</a:t>
                      </a:r>
                      <a:r>
                        <a:rPr lang="pt-PT" sz="1000" dirty="0" smtClean="0"/>
                        <a:t> </a:t>
                      </a:r>
                      <a:endParaRPr lang="pt-PT" sz="1000" dirty="0"/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A posteriori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1/32/ (</a:t>
                      </a:r>
                      <a:r>
                        <a:rPr lang="pt-PT" sz="1000" dirty="0" smtClean="0">
                          <a:solidFill>
                            <a:srgbClr val="C00000"/>
                          </a:solidFill>
                        </a:rPr>
                        <a:t>1/32</a:t>
                      </a:r>
                      <a:r>
                        <a:rPr lang="pt-PT" sz="1000" dirty="0" smtClean="0"/>
                        <a:t>+</a:t>
                      </a:r>
                      <a:r>
                        <a:rPr lang="pt-PT" sz="1000" dirty="0" smtClean="0">
                          <a:solidFill>
                            <a:srgbClr val="006699"/>
                          </a:solidFill>
                        </a:rPr>
                        <a:t>1/2</a:t>
                      </a:r>
                      <a:r>
                        <a:rPr lang="pt-PT" sz="1000" dirty="0" smtClean="0"/>
                        <a:t>) = 1/17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/ (</a:t>
                      </a:r>
                      <a:r>
                        <a:rPr lang="pt-PT" sz="1000" dirty="0" smtClean="0">
                          <a:solidFill>
                            <a:srgbClr val="C00000"/>
                          </a:solidFill>
                        </a:rPr>
                        <a:t>1/32</a:t>
                      </a:r>
                      <a:r>
                        <a:rPr lang="pt-PT" sz="1000" dirty="0" smtClean="0"/>
                        <a:t>+</a:t>
                      </a:r>
                      <a:r>
                        <a:rPr lang="pt-PT" sz="1000" dirty="0" smtClean="0">
                          <a:solidFill>
                            <a:srgbClr val="006699"/>
                          </a:solidFill>
                        </a:rPr>
                        <a:t>1/2</a:t>
                      </a:r>
                      <a:r>
                        <a:rPr lang="pt-PT" sz="1000" dirty="0" smtClean="0"/>
                        <a:t>)=16/17</a:t>
                      </a:r>
                      <a:endParaRPr lang="pt-PT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1" y="1428736"/>
            <a:ext cx="5643570" cy="5429264"/>
          </a:xfrm>
        </p:spPr>
        <p:txBody>
          <a:bodyPr>
            <a:normAutofit/>
          </a:bodyPr>
          <a:lstStyle/>
          <a:p>
            <a:r>
              <a:rPr lang="pt-PT" sz="1400" dirty="0" err="1" smtClean="0"/>
              <a:t>Penetrância</a:t>
            </a:r>
            <a:r>
              <a:rPr lang="pt-PT" sz="1400" dirty="0" smtClean="0"/>
              <a:t> = 50%</a:t>
            </a:r>
          </a:p>
          <a:p>
            <a:r>
              <a:rPr lang="pt-PT" sz="1400" dirty="0" err="1" smtClean="0"/>
              <a:t>Mut</a:t>
            </a:r>
            <a:r>
              <a:rPr lang="pt-PT" sz="1400" dirty="0" smtClean="0"/>
              <a:t>. </a:t>
            </a:r>
            <a:r>
              <a:rPr lang="pt-PT" sz="1400" dirty="0" err="1" smtClean="0"/>
              <a:t>Autossómica</a:t>
            </a:r>
            <a:r>
              <a:rPr lang="pt-PT" sz="1400" dirty="0" smtClean="0"/>
              <a:t> dominante </a:t>
            </a:r>
          </a:p>
          <a:p>
            <a:r>
              <a:rPr lang="pt-PT" sz="1400" dirty="0" smtClean="0"/>
              <a:t>expressão precoce (antes dos 10 anos)</a:t>
            </a:r>
          </a:p>
          <a:p>
            <a:r>
              <a:rPr lang="pt-PT" sz="1400" b="1" dirty="0" smtClean="0"/>
              <a:t>P(</a:t>
            </a:r>
            <a:r>
              <a:rPr lang="pt-PT" sz="1400" b="1" dirty="0" err="1" smtClean="0"/>
              <a:t>ind</a:t>
            </a:r>
            <a:r>
              <a:rPr lang="pt-PT" sz="1400" b="1" dirty="0" smtClean="0"/>
              <a:t>. Ter filho doente)?</a:t>
            </a:r>
          </a:p>
          <a:p>
            <a:pPr lvl="1"/>
            <a:r>
              <a:rPr lang="pt-PT" sz="1400" dirty="0" smtClean="0"/>
              <a:t>Indivíduo é saudável c/ 30 anos</a:t>
            </a:r>
          </a:p>
          <a:p>
            <a:pPr lvl="1"/>
            <a:r>
              <a:rPr lang="pt-PT" sz="1400" dirty="0" smtClean="0"/>
              <a:t>Pai do indivíduo teve </a:t>
            </a:r>
            <a:r>
              <a:rPr lang="pt-PT" sz="1400" dirty="0" err="1" smtClean="0"/>
              <a:t>manifest</a:t>
            </a:r>
            <a:r>
              <a:rPr lang="pt-PT" sz="1400" dirty="0" smtClean="0"/>
              <a:t>. Doença aos 18 anos</a:t>
            </a:r>
          </a:p>
          <a:p>
            <a:r>
              <a:rPr lang="pt-PT" sz="1400" b="1" i="1" dirty="0" smtClean="0"/>
              <a:t>À Priori</a:t>
            </a:r>
          </a:p>
          <a:p>
            <a:pPr lvl="1"/>
            <a:r>
              <a:rPr lang="pt-PT" sz="1200" i="1" dirty="0" smtClean="0"/>
              <a:t>Pai é </a:t>
            </a:r>
            <a:r>
              <a:rPr lang="pt-PT" sz="1200" i="1" dirty="0" err="1" smtClean="0"/>
              <a:t>heterozigoto</a:t>
            </a:r>
            <a:r>
              <a:rPr lang="pt-PT" sz="1200" i="1" dirty="0" smtClean="0"/>
              <a:t> </a:t>
            </a:r>
            <a:r>
              <a:rPr lang="pt-PT" sz="1200" i="1" dirty="0" smtClean="0">
                <a:sym typeface="Wingdings" pitchFamily="2" charset="2"/>
              </a:rPr>
              <a:t> ½ probabilidade de ser </a:t>
            </a:r>
            <a:r>
              <a:rPr lang="pt-PT" sz="1200" i="1" dirty="0" err="1" smtClean="0">
                <a:sym typeface="Wingdings" pitchFamily="2" charset="2"/>
              </a:rPr>
              <a:t>heterozigoto</a:t>
            </a:r>
            <a:endParaRPr lang="pt-PT" sz="1200" i="1" dirty="0" smtClean="0">
              <a:sym typeface="Wingdings" pitchFamily="2" charset="2"/>
            </a:endParaRPr>
          </a:p>
          <a:p>
            <a:r>
              <a:rPr lang="pt-PT" sz="1400" b="1" i="1" dirty="0" smtClean="0">
                <a:sym typeface="Wingdings" pitchFamily="2" charset="2"/>
              </a:rPr>
              <a:t>Condicionantes</a:t>
            </a:r>
          </a:p>
          <a:p>
            <a:pPr lvl="1"/>
            <a:r>
              <a:rPr lang="pt-PT" sz="1200" i="1" dirty="0" err="1" smtClean="0">
                <a:sym typeface="Wingdings" pitchFamily="2" charset="2"/>
              </a:rPr>
              <a:t>Penetrância</a:t>
            </a:r>
            <a:r>
              <a:rPr lang="pt-PT" sz="1200" i="1" dirty="0" smtClean="0">
                <a:sym typeface="Wingdings" pitchFamily="2" charset="2"/>
              </a:rPr>
              <a:t> é de 50%</a:t>
            </a:r>
          </a:p>
          <a:p>
            <a:r>
              <a:rPr lang="pt-PT" sz="1600" i="1" dirty="0" smtClean="0">
                <a:sym typeface="Wingdings" pitchFamily="2" charset="2"/>
              </a:rPr>
              <a:t>Fazer tabela</a:t>
            </a:r>
          </a:p>
          <a:p>
            <a:endParaRPr lang="pt-PT" sz="1600" i="1" dirty="0" smtClean="0">
              <a:sym typeface="Wingdings" pitchFamily="2" charset="2"/>
            </a:endParaRPr>
          </a:p>
          <a:p>
            <a:endParaRPr lang="pt-PT" sz="1600" i="1" dirty="0" smtClean="0">
              <a:sym typeface="Wingdings" pitchFamily="2" charset="2"/>
            </a:endParaRPr>
          </a:p>
          <a:p>
            <a:endParaRPr lang="pt-PT" sz="1600" i="1" dirty="0" smtClean="0">
              <a:sym typeface="Wingdings" pitchFamily="2" charset="2"/>
            </a:endParaRPr>
          </a:p>
          <a:p>
            <a:endParaRPr lang="pt-PT" sz="1600" i="1" dirty="0" smtClean="0">
              <a:sym typeface="Wingdings" pitchFamily="2" charset="2"/>
            </a:endParaRPr>
          </a:p>
          <a:p>
            <a:endParaRPr lang="pt-PT" sz="1600" i="1" dirty="0" smtClean="0">
              <a:sym typeface="Wingdings" pitchFamily="2" charset="2"/>
            </a:endParaRPr>
          </a:p>
          <a:p>
            <a:r>
              <a:rPr lang="pt-PT" sz="1400" i="1" dirty="0" smtClean="0">
                <a:sym typeface="Wingdings" pitchFamily="2" charset="2"/>
              </a:rPr>
              <a:t>Logo filho tem 1/3*1/2 = p(portador)=1/6 </a:t>
            </a:r>
          </a:p>
          <a:p>
            <a:r>
              <a:rPr lang="pt-PT" sz="1400" i="1" dirty="0" smtClean="0">
                <a:sym typeface="Wingdings" pitchFamily="2" charset="2"/>
              </a:rPr>
              <a:t>                                   p(doente)=1/12</a:t>
            </a:r>
            <a:endParaRPr lang="pt-PT" sz="1400" i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Teorema de </a:t>
            </a:r>
            <a:r>
              <a:rPr lang="pt-PT" sz="1200" b="1" dirty="0" err="1" smtClean="0">
                <a:solidFill>
                  <a:srgbClr val="FFC000"/>
                </a:solidFill>
              </a:rPr>
              <a:t>Bayes</a:t>
            </a:r>
            <a:endParaRPr lang="pt-PT" sz="1200" b="1" dirty="0" smtClean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fontScale="70000" lnSpcReduction="20000"/>
          </a:bodyPr>
          <a:lstStyle/>
          <a:p>
            <a:r>
              <a:rPr lang="pt-PT" sz="2400" dirty="0" smtClean="0"/>
              <a:t>Teorema de </a:t>
            </a:r>
            <a:r>
              <a:rPr lang="pt-PT" sz="2400" dirty="0" err="1" smtClean="0"/>
              <a:t>Bayes</a:t>
            </a:r>
            <a:endParaRPr lang="pt-PT" sz="2400" dirty="0" smtClean="0"/>
          </a:p>
          <a:p>
            <a:r>
              <a:rPr lang="pt-PT" sz="2400" dirty="0" err="1" smtClean="0"/>
              <a:t>Autossómico</a:t>
            </a:r>
            <a:r>
              <a:rPr lang="pt-PT" sz="2400" dirty="0" smtClean="0"/>
              <a:t> dominante</a:t>
            </a:r>
          </a:p>
          <a:p>
            <a:r>
              <a:rPr lang="pt-PT" sz="2400" dirty="0" err="1" smtClean="0"/>
              <a:t>Penetrância</a:t>
            </a:r>
            <a:r>
              <a:rPr lang="pt-PT" sz="2400" dirty="0" smtClean="0"/>
              <a:t> incompleta</a:t>
            </a:r>
          </a:p>
          <a:p>
            <a:pPr>
              <a:buNone/>
            </a:pPr>
            <a:endParaRPr lang="pt-PT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29058" y="4357694"/>
          <a:ext cx="478634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41"/>
                <a:gridCol w="1978757"/>
                <a:gridCol w="1595449"/>
              </a:tblGrid>
              <a:tr h="185101"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>
                          <a:solidFill>
                            <a:srgbClr val="FFC000"/>
                          </a:solidFill>
                        </a:rPr>
                        <a:t>p</a:t>
                      </a:r>
                      <a:endParaRPr lang="pt-PT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>
                          <a:solidFill>
                            <a:srgbClr val="FFC000"/>
                          </a:solidFill>
                        </a:rPr>
                        <a:t>Portador</a:t>
                      </a:r>
                      <a:endParaRPr lang="pt-PT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aseline="0" dirty="0" smtClean="0">
                          <a:solidFill>
                            <a:srgbClr val="FFC000"/>
                          </a:solidFill>
                        </a:rPr>
                        <a:t>não portador</a:t>
                      </a:r>
                      <a:endParaRPr lang="pt-PT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i="1" dirty="0" smtClean="0"/>
                        <a:t>a</a:t>
                      </a:r>
                      <a:r>
                        <a:rPr lang="pt-PT" sz="1000" i="1" baseline="0" dirty="0" smtClean="0"/>
                        <a:t> priori</a:t>
                      </a:r>
                      <a:endParaRPr lang="pt-PT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</a:t>
                      </a:r>
                      <a:endParaRPr lang="pt-PT" sz="1000" dirty="0"/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Condicionada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1-penetrância=1-1/2 = ½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1</a:t>
                      </a:r>
                      <a:endParaRPr lang="pt-PT" sz="1000" dirty="0"/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Conjunta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* ½ =</a:t>
                      </a:r>
                      <a:r>
                        <a:rPr lang="pt-PT" sz="1000" dirty="0" smtClean="0">
                          <a:solidFill>
                            <a:srgbClr val="C00000"/>
                          </a:solidFill>
                        </a:rPr>
                        <a:t>1/4</a:t>
                      </a:r>
                      <a:endParaRPr lang="pt-PT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* 1= </a:t>
                      </a:r>
                      <a:r>
                        <a:rPr lang="pt-PT" sz="1000" dirty="0" smtClean="0">
                          <a:solidFill>
                            <a:srgbClr val="006699"/>
                          </a:solidFill>
                        </a:rPr>
                        <a:t>½</a:t>
                      </a:r>
                      <a:r>
                        <a:rPr lang="pt-PT" sz="1000" dirty="0" smtClean="0"/>
                        <a:t> </a:t>
                      </a:r>
                      <a:endParaRPr lang="pt-PT" sz="1000" dirty="0"/>
                    </a:p>
                  </a:txBody>
                  <a:tcPr/>
                </a:tc>
              </a:tr>
              <a:tr h="185101"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A posteriori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1/4/ (</a:t>
                      </a:r>
                      <a:r>
                        <a:rPr lang="pt-PT" sz="1000" dirty="0" smtClean="0">
                          <a:solidFill>
                            <a:srgbClr val="C00000"/>
                          </a:solidFill>
                        </a:rPr>
                        <a:t>1/4</a:t>
                      </a:r>
                      <a:r>
                        <a:rPr lang="pt-PT" sz="1000" dirty="0" smtClean="0"/>
                        <a:t>+</a:t>
                      </a:r>
                      <a:r>
                        <a:rPr lang="pt-PT" sz="1000" dirty="0" smtClean="0">
                          <a:solidFill>
                            <a:srgbClr val="006699"/>
                          </a:solidFill>
                        </a:rPr>
                        <a:t>1/2</a:t>
                      </a:r>
                      <a:r>
                        <a:rPr lang="pt-PT" sz="1000" dirty="0" smtClean="0"/>
                        <a:t>) = 1/3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½ / (</a:t>
                      </a:r>
                      <a:r>
                        <a:rPr lang="pt-PT" sz="1000" dirty="0" smtClean="0">
                          <a:solidFill>
                            <a:srgbClr val="C00000"/>
                          </a:solidFill>
                        </a:rPr>
                        <a:t>1/4</a:t>
                      </a:r>
                      <a:r>
                        <a:rPr lang="pt-PT" sz="1000" dirty="0" smtClean="0"/>
                        <a:t>+</a:t>
                      </a:r>
                      <a:r>
                        <a:rPr lang="pt-PT" sz="1000" dirty="0" smtClean="0">
                          <a:solidFill>
                            <a:srgbClr val="006699"/>
                          </a:solidFill>
                        </a:rPr>
                        <a:t>1/2</a:t>
                      </a:r>
                      <a:r>
                        <a:rPr lang="pt-PT" sz="1000" dirty="0" smtClean="0"/>
                        <a:t>)=2/3</a:t>
                      </a:r>
                      <a:endParaRPr lang="pt-PT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5000660"/>
          </a:xfrm>
        </p:spPr>
        <p:txBody>
          <a:bodyPr>
            <a:normAutofit fontScale="92500" lnSpcReduction="10000"/>
          </a:bodyPr>
          <a:lstStyle/>
          <a:p>
            <a:r>
              <a:rPr lang="pt-PT" sz="2000" dirty="0" smtClean="0"/>
              <a:t>Probabilidade de 1 descendente ser afectado por doença genética</a:t>
            </a:r>
          </a:p>
          <a:p>
            <a:pPr lvl="1"/>
            <a:r>
              <a:rPr lang="pt-PT" sz="1800" dirty="0" smtClean="0"/>
              <a:t>Componente objectiva</a:t>
            </a:r>
          </a:p>
          <a:p>
            <a:pPr lvl="1"/>
            <a:r>
              <a:rPr lang="pt-PT" sz="1800" dirty="0" smtClean="0"/>
              <a:t>Componente subjectiva</a:t>
            </a:r>
          </a:p>
          <a:p>
            <a:r>
              <a:rPr lang="pt-PT" sz="2200" dirty="0" smtClean="0"/>
              <a:t>Fundamentos</a:t>
            </a:r>
          </a:p>
          <a:p>
            <a:pPr lvl="1"/>
            <a:r>
              <a:rPr lang="pt-PT" sz="1800" dirty="0" smtClean="0"/>
              <a:t>História familiar detalhada</a:t>
            </a:r>
          </a:p>
          <a:p>
            <a:pPr lvl="1"/>
            <a:r>
              <a:rPr lang="pt-PT" sz="1800" dirty="0" err="1" smtClean="0"/>
              <a:t>Heredograma</a:t>
            </a:r>
            <a:r>
              <a:rPr lang="pt-PT" sz="1800" dirty="0" smtClean="0"/>
              <a:t>  completo</a:t>
            </a:r>
          </a:p>
          <a:p>
            <a:pPr lvl="1"/>
            <a:r>
              <a:rPr lang="pt-PT" sz="1800" dirty="0" smtClean="0"/>
              <a:t>Determinação do tipo de hereditariedade</a:t>
            </a:r>
          </a:p>
          <a:p>
            <a:pPr lvl="2"/>
            <a:r>
              <a:rPr lang="pt-PT" sz="1500" dirty="0" smtClean="0"/>
              <a:t>Se mendeliana </a:t>
            </a:r>
            <a:r>
              <a:rPr lang="pt-PT" sz="1500" dirty="0" smtClean="0">
                <a:sym typeface="Wingdings" pitchFamily="2" charset="2"/>
              </a:rPr>
              <a:t> </a:t>
            </a:r>
            <a:r>
              <a:rPr lang="pt-PT" sz="1500" dirty="0" smtClean="0"/>
              <a:t>mais fácil determinar risco</a:t>
            </a:r>
          </a:p>
          <a:p>
            <a:pPr lvl="2"/>
            <a:r>
              <a:rPr lang="pt-PT" sz="1500" dirty="0" smtClean="0"/>
              <a:t>Se </a:t>
            </a:r>
            <a:r>
              <a:rPr lang="pt-PT" sz="1500" dirty="0" err="1" smtClean="0"/>
              <a:t>multifactorial</a:t>
            </a:r>
            <a:r>
              <a:rPr lang="pt-PT" sz="1500" dirty="0" smtClean="0"/>
              <a:t> </a:t>
            </a:r>
            <a:r>
              <a:rPr lang="pt-PT" sz="1500" dirty="0" smtClean="0">
                <a:sym typeface="Wingdings" pitchFamily="2" charset="2"/>
              </a:rPr>
              <a:t> risco empírico</a:t>
            </a:r>
            <a:endParaRPr lang="pt-PT" sz="1500" dirty="0" smtClean="0"/>
          </a:p>
          <a:p>
            <a:pPr lvl="1"/>
            <a:r>
              <a:rPr lang="pt-PT" sz="1800" dirty="0" smtClean="0"/>
              <a:t>Diagnóstico preciso</a:t>
            </a:r>
          </a:p>
          <a:p>
            <a:r>
              <a:rPr lang="pt-PT" sz="2200" dirty="0" smtClean="0"/>
              <a:t>Risco aumenta com cuidados médicos</a:t>
            </a:r>
          </a:p>
          <a:p>
            <a:pPr lvl="1"/>
            <a:r>
              <a:rPr lang="pt-PT" sz="1800" dirty="0" smtClean="0"/>
              <a:t>Menor selecção</a:t>
            </a:r>
          </a:p>
          <a:p>
            <a:pPr lvl="1"/>
            <a:r>
              <a:rPr lang="pt-PT" sz="1800" dirty="0" smtClean="0"/>
              <a:t>Maior longevidade </a:t>
            </a:r>
            <a:r>
              <a:rPr lang="pt-PT" sz="1800" dirty="0" smtClean="0">
                <a:sym typeface="Wingdings" pitchFamily="2" charset="2"/>
              </a:rPr>
              <a:t> maior reprodução</a:t>
            </a:r>
          </a:p>
          <a:p>
            <a:pPr lvl="1"/>
            <a:r>
              <a:rPr lang="pt-PT" sz="1800" dirty="0" smtClean="0">
                <a:sym typeface="Wingdings" pitchFamily="2" charset="2"/>
              </a:rPr>
              <a:t>Terapia genética c/ mesmos efeitos</a:t>
            </a:r>
          </a:p>
          <a:p>
            <a:r>
              <a:rPr lang="pt-PT" sz="2200" dirty="0" smtClean="0">
                <a:sym typeface="Wingdings" pitchFamily="2" charset="2"/>
              </a:rPr>
              <a:t>História familiar positiva</a:t>
            </a:r>
          </a:p>
          <a:p>
            <a:pPr lvl="1"/>
            <a:r>
              <a:rPr lang="pt-PT" sz="1800" dirty="0" smtClean="0">
                <a:sym typeface="Wingdings" pitchFamily="2" charset="2"/>
              </a:rPr>
              <a:t>Maior incidência na família que na população</a:t>
            </a:r>
            <a:endParaRPr lang="pt-PT" sz="1800" dirty="0" smtClean="0"/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Noções básicas (I)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Possibilidade de consulentes</a:t>
            </a:r>
          </a:p>
          <a:p>
            <a:pPr lvl="1"/>
            <a:r>
              <a:rPr lang="pt-PT" sz="1400" dirty="0" smtClean="0"/>
              <a:t>Desenvolverem uma doença</a:t>
            </a:r>
          </a:p>
          <a:p>
            <a:pPr lvl="2"/>
            <a:r>
              <a:rPr lang="pt-PT" sz="1400" dirty="0" smtClean="0"/>
              <a:t>Num determinado período de tempo</a:t>
            </a:r>
          </a:p>
          <a:p>
            <a:pPr lvl="2"/>
            <a:r>
              <a:rPr lang="pt-PT" sz="1400" dirty="0" smtClean="0"/>
              <a:t>Por acção de um factor de risco específico</a:t>
            </a:r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Risco Absoluto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Aumento de risco para um indivíduo</a:t>
            </a:r>
          </a:p>
          <a:p>
            <a:pPr lvl="1"/>
            <a:r>
              <a:rPr lang="pt-PT" sz="1400" dirty="0" smtClean="0"/>
              <a:t>Pertencente a um </a:t>
            </a:r>
            <a:r>
              <a:rPr lang="pt-PT" sz="1400" dirty="0" err="1" smtClean="0"/>
              <a:t>sub-grupo</a:t>
            </a:r>
            <a:r>
              <a:rPr lang="pt-PT" sz="1400" dirty="0" smtClean="0"/>
              <a:t> populacional</a:t>
            </a:r>
          </a:p>
          <a:p>
            <a:pPr lvl="2"/>
            <a:r>
              <a:rPr lang="pt-PT" sz="1400" dirty="0" smtClean="0"/>
              <a:t>c/ um ambiente profissional</a:t>
            </a:r>
          </a:p>
          <a:p>
            <a:pPr lvl="2"/>
            <a:r>
              <a:rPr lang="pt-PT" sz="1400" dirty="0" smtClean="0"/>
              <a:t>c/ uma origem étnica</a:t>
            </a:r>
          </a:p>
          <a:p>
            <a:pPr lvl="2"/>
            <a:r>
              <a:rPr lang="pt-PT" sz="1400" dirty="0" err="1" smtClean="0"/>
              <a:t>etc</a:t>
            </a:r>
            <a:endParaRPr lang="pt-PT" sz="1400" dirty="0" smtClean="0"/>
          </a:p>
          <a:p>
            <a:pPr lvl="1"/>
            <a:r>
              <a:rPr lang="pt-PT" sz="1400" dirty="0" smtClean="0"/>
              <a:t>Relativamente à população em geral</a:t>
            </a:r>
          </a:p>
          <a:p>
            <a:r>
              <a:rPr lang="pt-PT" sz="1800" dirty="0" smtClean="0"/>
              <a:t>Variação da frequência de um caracter entre  os portadores de uma mutação genética</a:t>
            </a:r>
          </a:p>
          <a:p>
            <a:r>
              <a:rPr lang="pt-PT" sz="1800" dirty="0" smtClean="0"/>
              <a:t>Também designado por “</a:t>
            </a:r>
            <a:r>
              <a:rPr lang="pt-PT" sz="1800" dirty="0" err="1" smtClean="0"/>
              <a:t>odds-risk</a:t>
            </a:r>
            <a:r>
              <a:rPr lang="pt-PT" sz="1800" dirty="0" smtClean="0"/>
              <a:t>”</a:t>
            </a:r>
          </a:p>
          <a:p>
            <a:r>
              <a:rPr lang="pt-PT" sz="1800" dirty="0" smtClean="0"/>
              <a:t>Se </a:t>
            </a:r>
            <a:r>
              <a:rPr lang="pt-PT" sz="1800" dirty="0" err="1" smtClean="0"/>
              <a:t>p=</a:t>
            </a:r>
            <a:r>
              <a:rPr lang="pt-PT" sz="1800" dirty="0" smtClean="0"/>
              <a:t> probabilidade de ocorrência do fenótipo:</a:t>
            </a:r>
          </a:p>
          <a:p>
            <a:endParaRPr lang="pt-PT" sz="1800" dirty="0" smtClean="0"/>
          </a:p>
          <a:p>
            <a:endParaRPr lang="pt-PT" sz="1800" dirty="0" smtClean="0"/>
          </a:p>
          <a:p>
            <a:r>
              <a:rPr lang="pt-PT" sz="1800" dirty="0" smtClean="0"/>
              <a:t>Se RR&lt;1 </a:t>
            </a:r>
            <a:r>
              <a:rPr lang="pt-PT" sz="1800" dirty="0" smtClean="0">
                <a:sym typeface="Wingdings" pitchFamily="2" charset="2"/>
              </a:rPr>
              <a:t> genótipo protector</a:t>
            </a:r>
          </a:p>
          <a:p>
            <a:r>
              <a:rPr lang="pt-PT" sz="1800" dirty="0" smtClean="0">
                <a:sym typeface="Wingdings" pitchFamily="2" charset="2"/>
              </a:rPr>
              <a:t>Se RR&gt;1  genótipo de risco</a:t>
            </a:r>
            <a:endParaRPr lang="pt-PT" sz="1800" dirty="0" smtClean="0"/>
          </a:p>
          <a:p>
            <a:endParaRPr lang="pt-PT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Risco Relativo</a:t>
            </a:r>
          </a:p>
          <a:p>
            <a:pPr>
              <a:buNone/>
            </a:pPr>
            <a:endParaRPr lang="pt-PT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57818" y="4572008"/>
          <a:ext cx="1333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3" imgW="1333440" imgH="419040" progId="Equation.3">
                  <p:embed/>
                </p:oleObj>
              </mc:Choice>
              <mc:Fallback>
                <p:oleObj name="Equation" r:id="rId3" imgW="13334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572008"/>
                        <a:ext cx="13335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Probabilidade de uma condição</a:t>
            </a:r>
          </a:p>
          <a:p>
            <a:pPr lvl="1"/>
            <a:r>
              <a:rPr lang="pt-PT" sz="1400" dirty="0" smtClean="0"/>
              <a:t>Voltar a ocorrer em próxima gravidez</a:t>
            </a:r>
          </a:p>
          <a:p>
            <a:pPr lvl="2"/>
            <a:r>
              <a:rPr lang="pt-PT" sz="1100" dirty="0" smtClean="0"/>
              <a:t>Em filho gerado pelo mesmo casal</a:t>
            </a:r>
          </a:p>
          <a:p>
            <a:pPr lvl="2"/>
            <a:r>
              <a:rPr lang="pt-PT" sz="1100" dirty="0" smtClean="0"/>
              <a:t>Em filho gerado na mesma família</a:t>
            </a:r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Risco de recorrência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Se:</a:t>
            </a:r>
          </a:p>
          <a:p>
            <a:pPr lvl="1"/>
            <a:r>
              <a:rPr lang="pt-PT" sz="1600" dirty="0" smtClean="0"/>
              <a:t>Origem </a:t>
            </a:r>
            <a:r>
              <a:rPr lang="pt-PT" sz="1600" dirty="0" err="1" smtClean="0"/>
              <a:t>multifactorial</a:t>
            </a:r>
            <a:endParaRPr lang="pt-PT" sz="1600" dirty="0" smtClean="0"/>
          </a:p>
          <a:p>
            <a:pPr lvl="1"/>
            <a:r>
              <a:rPr lang="pt-PT" sz="1600" dirty="0" smtClean="0"/>
              <a:t>Causas genéticas mal conhecidas</a:t>
            </a:r>
          </a:p>
          <a:p>
            <a:pPr lvl="1"/>
            <a:r>
              <a:rPr lang="pt-PT" sz="1600" dirty="0" smtClean="0"/>
              <a:t>Mecanismo genético mal conhecido</a:t>
            </a:r>
          </a:p>
          <a:p>
            <a:r>
              <a:rPr lang="pt-PT" sz="2000" dirty="0" smtClean="0"/>
              <a:t>Risco genético </a:t>
            </a:r>
            <a:r>
              <a:rPr lang="pt-PT" sz="2000" dirty="0" smtClean="0">
                <a:sym typeface="Wingdings" pitchFamily="2" charset="2"/>
              </a:rPr>
              <a:t> Risco empírico</a:t>
            </a:r>
            <a:endParaRPr lang="pt-PT" sz="2000" dirty="0" smtClean="0"/>
          </a:p>
          <a:p>
            <a:pPr lvl="1"/>
            <a:r>
              <a:rPr lang="pt-PT" sz="1600" dirty="0" smtClean="0"/>
              <a:t>Calculado  c/ extensos estudos populacionais</a:t>
            </a:r>
          </a:p>
          <a:p>
            <a:pPr lvl="1"/>
            <a:r>
              <a:rPr lang="pt-PT" sz="1600" dirty="0" smtClean="0"/>
              <a:t>Constatação da tendência p/ recorrência familiar</a:t>
            </a:r>
          </a:p>
          <a:p>
            <a:pPr lvl="1"/>
            <a:r>
              <a:rPr lang="pt-PT" sz="1600" dirty="0" smtClean="0"/>
              <a:t>Risco baseado em dados empíricos </a:t>
            </a:r>
          </a:p>
          <a:p>
            <a:pPr lvl="1"/>
            <a:r>
              <a:rPr lang="pt-PT" sz="1600" dirty="0" smtClean="0"/>
              <a:t>Risco calculado s/ base teórica</a:t>
            </a:r>
          </a:p>
          <a:p>
            <a:pPr lvl="1"/>
            <a:r>
              <a:rPr lang="pt-PT" sz="1600" dirty="0" smtClean="0"/>
              <a:t>Só é fiável se a população estudada comparável</a:t>
            </a:r>
          </a:p>
          <a:p>
            <a:pPr lvl="1"/>
            <a:r>
              <a:rPr lang="pt-PT" sz="1600" dirty="0" smtClean="0"/>
              <a:t>Variações regionais afectam muito o RE</a:t>
            </a:r>
          </a:p>
          <a:p>
            <a:pPr lvl="1"/>
            <a:r>
              <a:rPr lang="pt-PT" sz="1600" dirty="0" smtClean="0"/>
              <a:t>Alterações hábitos/práticas clínicas afectam RE</a:t>
            </a:r>
          </a:p>
          <a:p>
            <a:pPr lvl="1"/>
            <a:r>
              <a:rPr lang="pt-PT" sz="1600" dirty="0" smtClean="0"/>
              <a:t>Influenciado pela </a:t>
            </a:r>
            <a:r>
              <a:rPr lang="pt-PT" sz="1600" dirty="0" err="1" smtClean="0"/>
              <a:t>exisêencia</a:t>
            </a:r>
            <a:r>
              <a:rPr lang="pt-PT" sz="1600" dirty="0" smtClean="0"/>
              <a:t> de casos</a:t>
            </a:r>
          </a:p>
          <a:p>
            <a:pPr lvl="2"/>
            <a:r>
              <a:rPr lang="pt-PT" sz="1300" dirty="0" smtClean="0"/>
              <a:t>Em familiares próximos</a:t>
            </a:r>
          </a:p>
          <a:p>
            <a:pPr lvl="2"/>
            <a:r>
              <a:rPr lang="pt-PT" sz="1300" dirty="0" smtClean="0"/>
              <a:t>Idade de aparecimento (“</a:t>
            </a:r>
            <a:r>
              <a:rPr lang="pt-PT" sz="1300" dirty="0" err="1" smtClean="0"/>
              <a:t>onset</a:t>
            </a:r>
            <a:r>
              <a:rPr lang="pt-PT" sz="1300" dirty="0" smtClean="0"/>
              <a:t>”) nos familiares</a:t>
            </a:r>
          </a:p>
          <a:p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Risco Empírico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 fontScale="85000" lnSpcReduction="20000"/>
          </a:bodyPr>
          <a:lstStyle/>
          <a:p>
            <a:r>
              <a:rPr lang="pt-PT" sz="2000" dirty="0" smtClean="0"/>
              <a:t>Percepção do risco é diversa</a:t>
            </a:r>
          </a:p>
          <a:p>
            <a:pPr lvl="1"/>
            <a:r>
              <a:rPr lang="pt-PT" sz="1400" dirty="0" smtClean="0"/>
              <a:t>Doente pode perceber melhor </a:t>
            </a:r>
          </a:p>
          <a:p>
            <a:pPr lvl="2"/>
            <a:r>
              <a:rPr lang="pt-PT" sz="1100" dirty="0" smtClean="0"/>
              <a:t>Risco quantitativo preciso (25%)</a:t>
            </a:r>
          </a:p>
          <a:p>
            <a:pPr lvl="2"/>
            <a:r>
              <a:rPr lang="pt-PT" sz="1100" dirty="0" smtClean="0"/>
              <a:t>Risco  qualitativo (alto, médio, baixo)</a:t>
            </a:r>
          </a:p>
          <a:p>
            <a:pPr lvl="2"/>
            <a:r>
              <a:rPr lang="pt-PT" sz="1100" dirty="0" smtClean="0"/>
              <a:t>Risco percentual  (25%)</a:t>
            </a:r>
          </a:p>
          <a:p>
            <a:pPr lvl="2"/>
            <a:r>
              <a:rPr lang="pt-PT" sz="1100" dirty="0" smtClean="0"/>
              <a:t>Risco decimal (0.25)</a:t>
            </a:r>
          </a:p>
          <a:p>
            <a:pPr lvl="2"/>
            <a:r>
              <a:rPr lang="pt-PT" sz="1100" dirty="0" smtClean="0"/>
              <a:t>Risco </a:t>
            </a:r>
            <a:r>
              <a:rPr lang="pt-PT" sz="1100" dirty="0" err="1" smtClean="0"/>
              <a:t>fracional</a:t>
            </a:r>
            <a:r>
              <a:rPr lang="pt-PT" sz="1100" dirty="0" smtClean="0"/>
              <a:t> (1/4)</a:t>
            </a:r>
          </a:p>
          <a:p>
            <a:pPr lvl="2"/>
            <a:r>
              <a:rPr lang="pt-PT" sz="1100" dirty="0" smtClean="0"/>
              <a:t>Risco “</a:t>
            </a:r>
            <a:r>
              <a:rPr lang="pt-PT" sz="1100" dirty="0" err="1" smtClean="0"/>
              <a:t>odds</a:t>
            </a:r>
            <a:r>
              <a:rPr lang="pt-PT" sz="1100" dirty="0" smtClean="0"/>
              <a:t>” (1 para 3)</a:t>
            </a:r>
          </a:p>
          <a:p>
            <a:pPr lvl="1"/>
            <a:r>
              <a:rPr lang="pt-PT" sz="1400" dirty="0" smtClean="0"/>
              <a:t>O que valorizar?</a:t>
            </a:r>
          </a:p>
          <a:p>
            <a:pPr lvl="2"/>
            <a:r>
              <a:rPr lang="pt-PT" sz="1100" dirty="0" smtClean="0"/>
              <a:t>Possibilidade de ocorrer 1 em 5</a:t>
            </a:r>
          </a:p>
          <a:p>
            <a:pPr lvl="2"/>
            <a:r>
              <a:rPr lang="pt-PT" sz="1100" dirty="0" smtClean="0"/>
              <a:t>Possibilidade de NÃO ocorrer 4 em 5</a:t>
            </a:r>
          </a:p>
          <a:p>
            <a:pPr lvl="1"/>
            <a:r>
              <a:rPr lang="pt-PT" sz="1400" dirty="0" smtClean="0"/>
              <a:t>Valorizar também a qualidade do risco</a:t>
            </a:r>
          </a:p>
          <a:p>
            <a:pPr lvl="2"/>
            <a:r>
              <a:rPr lang="pt-PT" sz="1100" dirty="0" smtClean="0"/>
              <a:t>Consequências/ gravidade da apresentação</a:t>
            </a:r>
          </a:p>
          <a:p>
            <a:pPr lvl="2"/>
            <a:r>
              <a:rPr lang="pt-PT" sz="1100" dirty="0" smtClean="0"/>
              <a:t>Presença de medidas correctivas</a:t>
            </a:r>
          </a:p>
          <a:p>
            <a:pPr lvl="2"/>
            <a:r>
              <a:rPr lang="pt-PT" sz="1100" dirty="0" smtClean="0"/>
              <a:t>Possibilidade de Diagnóstico</a:t>
            </a:r>
          </a:p>
          <a:p>
            <a:pPr lvl="3"/>
            <a:r>
              <a:rPr lang="pt-PT" sz="1000" dirty="0" smtClean="0"/>
              <a:t>Pré-natal</a:t>
            </a:r>
          </a:p>
          <a:p>
            <a:pPr lvl="3"/>
            <a:r>
              <a:rPr lang="pt-PT" sz="1000" dirty="0" err="1" smtClean="0"/>
              <a:t>Pré-implantatório</a:t>
            </a:r>
            <a:endParaRPr lang="pt-PT" sz="1000" dirty="0" smtClean="0"/>
          </a:p>
          <a:p>
            <a:pPr lvl="3"/>
            <a:r>
              <a:rPr lang="pt-PT" sz="1000" dirty="0" smtClean="0"/>
              <a:t>Posição dos consulentes  (</a:t>
            </a:r>
            <a:r>
              <a:rPr lang="pt-PT" sz="1000" dirty="0" err="1" smtClean="0"/>
              <a:t>spectos</a:t>
            </a:r>
            <a:r>
              <a:rPr lang="pt-PT" sz="1000" dirty="0" smtClean="0"/>
              <a:t> éticos e religiosos do aborto)</a:t>
            </a:r>
          </a:p>
          <a:p>
            <a:pPr lvl="2"/>
            <a:r>
              <a:rPr lang="pt-PT" sz="1400" dirty="0" smtClean="0"/>
              <a:t>Ex: </a:t>
            </a:r>
          </a:p>
          <a:p>
            <a:pPr lvl="3"/>
            <a:r>
              <a:rPr lang="pt-PT" sz="1000" dirty="0" smtClean="0"/>
              <a:t>risco  elevado de fenda labial/</a:t>
            </a:r>
            <a:r>
              <a:rPr lang="pt-PT" sz="1000" dirty="0" err="1" smtClean="0"/>
              <a:t>Hemocromatose</a:t>
            </a:r>
            <a:r>
              <a:rPr lang="pt-PT" sz="1000" dirty="0" smtClean="0"/>
              <a:t> </a:t>
            </a:r>
          </a:p>
          <a:p>
            <a:pPr lvl="3"/>
            <a:r>
              <a:rPr lang="pt-PT" sz="1000" dirty="0" smtClean="0"/>
              <a:t>risco baixo de defeito do tubo neural</a:t>
            </a:r>
          </a:p>
          <a:p>
            <a:pPr marL="341313" lvl="1" indent="-341313">
              <a:buFontTx/>
              <a:buChar char="•"/>
            </a:pPr>
            <a:r>
              <a:rPr lang="pt-PT" sz="2000" dirty="0" smtClean="0"/>
              <a:t>Relativizar  riscos</a:t>
            </a:r>
          </a:p>
          <a:p>
            <a:pPr marL="739776" lvl="2" indent="-341313"/>
            <a:r>
              <a:rPr lang="pt-PT" sz="1400" dirty="0" smtClean="0"/>
              <a:t>risco de 3% na pop. Geral p/ malformações</a:t>
            </a:r>
          </a:p>
          <a:p>
            <a:r>
              <a:rPr lang="pt-PT" sz="2000" dirty="0" smtClean="0"/>
              <a:t>Erros de interpretação</a:t>
            </a:r>
          </a:p>
          <a:p>
            <a:pPr lvl="1"/>
            <a:r>
              <a:rPr lang="pt-PT" sz="1700" dirty="0" smtClean="0"/>
              <a:t>Risco de 1 em 5</a:t>
            </a:r>
          </a:p>
          <a:p>
            <a:pPr lvl="2"/>
            <a:r>
              <a:rPr lang="pt-PT" sz="1400" dirty="0" smtClean="0"/>
              <a:t>Como 1º filho afectado p/ restantes risco=0</a:t>
            </a:r>
          </a:p>
          <a:p>
            <a:pPr lvl="2"/>
            <a:endParaRPr lang="pt-PT" sz="1100" dirty="0" smtClean="0"/>
          </a:p>
          <a:p>
            <a:pPr lvl="1"/>
            <a:endParaRPr lang="pt-PT" sz="1400" dirty="0" smtClean="0"/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Comunicação do risco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Possibilidades mutuamente exclusivas</a:t>
            </a:r>
          </a:p>
          <a:p>
            <a:pPr lvl="1"/>
            <a:r>
              <a:rPr lang="pt-PT" sz="1600" dirty="0" smtClean="0"/>
              <a:t>Filho masculino/feminino</a:t>
            </a:r>
          </a:p>
          <a:p>
            <a:pPr lvl="2"/>
            <a:r>
              <a:rPr lang="pt-PT" sz="1300" dirty="0" smtClean="0"/>
              <a:t>½ masculino; ½ feminino</a:t>
            </a:r>
          </a:p>
          <a:p>
            <a:pPr lvl="1"/>
            <a:r>
              <a:rPr lang="pt-PT" sz="1600" dirty="0" smtClean="0"/>
              <a:t>Filho de </a:t>
            </a:r>
            <a:r>
              <a:rPr lang="pt-PT" sz="1600" dirty="0" err="1" smtClean="0"/>
              <a:t>heterozigoticos</a:t>
            </a:r>
            <a:r>
              <a:rPr lang="pt-PT" sz="1600" dirty="0" smtClean="0"/>
              <a:t>: </a:t>
            </a:r>
            <a:r>
              <a:rPr lang="pt-PT" sz="1600" dirty="0" err="1" smtClean="0"/>
              <a:t>pat</a:t>
            </a:r>
            <a:r>
              <a:rPr lang="pt-PT" sz="1600" dirty="0" smtClean="0"/>
              <a:t>. </a:t>
            </a:r>
            <a:r>
              <a:rPr lang="pt-PT" sz="1600" dirty="0" err="1" smtClean="0"/>
              <a:t>autoss</a:t>
            </a:r>
            <a:r>
              <a:rPr lang="pt-PT" sz="1600" dirty="0" smtClean="0"/>
              <a:t>. Recessiva</a:t>
            </a:r>
          </a:p>
          <a:p>
            <a:pPr lvl="2"/>
            <a:r>
              <a:rPr lang="pt-PT" sz="1300" dirty="0" smtClean="0"/>
              <a:t>¼ doente; ¾ normal</a:t>
            </a:r>
          </a:p>
          <a:p>
            <a:r>
              <a:rPr lang="pt-PT" sz="2000" dirty="0" smtClean="0"/>
              <a:t>Possibilidades independentes</a:t>
            </a:r>
          </a:p>
          <a:p>
            <a:pPr lvl="1"/>
            <a:r>
              <a:rPr lang="pt-PT" sz="1600" dirty="0" smtClean="0"/>
              <a:t>Risco de doença em 2 filhos de doente </a:t>
            </a:r>
            <a:r>
              <a:rPr lang="pt-PT" sz="1600" dirty="0" err="1" smtClean="0"/>
              <a:t>pat</a:t>
            </a:r>
            <a:r>
              <a:rPr lang="pt-PT" sz="1600" dirty="0" smtClean="0"/>
              <a:t>. </a:t>
            </a:r>
            <a:r>
              <a:rPr lang="pt-PT" sz="1600" dirty="0" err="1" smtClean="0"/>
              <a:t>Autossómica</a:t>
            </a:r>
            <a:r>
              <a:rPr lang="pt-PT" sz="1600" dirty="0" smtClean="0"/>
              <a:t> dominante</a:t>
            </a:r>
          </a:p>
          <a:p>
            <a:pPr lvl="2"/>
            <a:r>
              <a:rPr lang="pt-PT" sz="1300" dirty="0" smtClean="0"/>
              <a:t>Em cada gravidez a transmissão é mutuamente exclusiva</a:t>
            </a:r>
          </a:p>
          <a:p>
            <a:pPr lvl="2"/>
            <a:r>
              <a:rPr lang="pt-PT" sz="1300" dirty="0" smtClean="0"/>
              <a:t>Em gravidezes sucessivas a transmissão é independente</a:t>
            </a:r>
          </a:p>
          <a:p>
            <a:pPr lvl="2"/>
            <a:r>
              <a:rPr lang="pt-PT" sz="1300" dirty="0" smtClean="0"/>
              <a:t>Em cada gravidez ½ de possibilidade de ser doente</a:t>
            </a:r>
          </a:p>
          <a:p>
            <a:pPr lvl="2"/>
            <a:r>
              <a:rPr lang="pt-PT" sz="1300" dirty="0" smtClean="0"/>
              <a:t>Em 2 gravidezes ¼ possibilidade de 2 doentes</a:t>
            </a:r>
          </a:p>
          <a:p>
            <a:pPr lvl="1"/>
            <a:r>
              <a:rPr lang="pt-PT" sz="1600" dirty="0" smtClean="0"/>
              <a:t>Raciocínio semelhante p/ 1 gravidez e 2 condições devidas a alelos em 2 cromossomas</a:t>
            </a:r>
          </a:p>
          <a:p>
            <a:pPr lvl="1"/>
            <a:endParaRPr lang="pt-PT" sz="1400" dirty="0" smtClean="0"/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Cálculo de probabilidades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Cálculos de </a:t>
            </a:r>
            <a:br>
              <a:rPr lang="pt-PT" dirty="0" smtClean="0"/>
            </a:br>
            <a:r>
              <a:rPr lang="pt-PT" dirty="0" smtClean="0"/>
              <a:t>Risco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17376"/>
            <a:ext cx="5429257" cy="5126334"/>
          </a:xfrm>
        </p:spPr>
        <p:txBody>
          <a:bodyPr>
            <a:normAutofit/>
          </a:bodyPr>
          <a:lstStyle/>
          <a:p>
            <a:r>
              <a:rPr lang="pt-PT" sz="2000" dirty="0" smtClean="0"/>
              <a:t>Em média</a:t>
            </a:r>
          </a:p>
          <a:p>
            <a:pPr lvl="1"/>
            <a:r>
              <a:rPr lang="pt-PT" sz="1400" dirty="0" smtClean="0"/>
              <a:t>Cada individuo tem 1 gene deletério </a:t>
            </a:r>
          </a:p>
          <a:p>
            <a:pPr lvl="2"/>
            <a:r>
              <a:rPr lang="pt-PT" sz="1400" dirty="0" smtClean="0"/>
              <a:t>doença recessiva grave compatível c/ vida</a:t>
            </a:r>
          </a:p>
          <a:p>
            <a:r>
              <a:rPr lang="pt-PT" sz="1800" dirty="0" smtClean="0"/>
              <a:t>Mutações letais em homozigotia</a:t>
            </a:r>
          </a:p>
          <a:p>
            <a:pPr lvl="1"/>
            <a:r>
              <a:rPr lang="pt-PT" sz="1400" dirty="0" smtClean="0"/>
              <a:t>Responsáveis por </a:t>
            </a:r>
          </a:p>
          <a:p>
            <a:pPr lvl="2"/>
            <a:r>
              <a:rPr lang="pt-PT" sz="1200" dirty="0" smtClean="0"/>
              <a:t>abortos espontâneos</a:t>
            </a:r>
          </a:p>
          <a:p>
            <a:pPr lvl="2"/>
            <a:r>
              <a:rPr lang="pt-PT" sz="1200" dirty="0" smtClean="0"/>
              <a:t>Nados mortos</a:t>
            </a:r>
          </a:p>
          <a:p>
            <a:r>
              <a:rPr lang="pt-PT" sz="1800" dirty="0" smtClean="0"/>
              <a:t>Mutações recessivas graves em </a:t>
            </a:r>
            <a:r>
              <a:rPr lang="pt-PT" sz="1800" dirty="0" err="1" smtClean="0"/>
              <a:t>Homozigotia</a:t>
            </a:r>
            <a:endParaRPr lang="pt-PT" sz="1800" dirty="0" smtClean="0"/>
          </a:p>
          <a:p>
            <a:pPr lvl="2"/>
            <a:r>
              <a:rPr lang="pt-PT" sz="1600" dirty="0" smtClean="0"/>
              <a:t>Origina doença grave</a:t>
            </a:r>
          </a:p>
          <a:p>
            <a:pPr lvl="2"/>
            <a:r>
              <a:rPr lang="pt-PT" sz="1600" dirty="0" smtClean="0"/>
              <a:t>Maior probabilidade se consanguinidade</a:t>
            </a:r>
          </a:p>
          <a:p>
            <a:r>
              <a:rPr lang="pt-PT" sz="1800" dirty="0" smtClean="0"/>
              <a:t>Consanguinidade</a:t>
            </a:r>
          </a:p>
          <a:p>
            <a:pPr lvl="1"/>
            <a:r>
              <a:rPr lang="pt-PT" sz="1400" dirty="0" smtClean="0"/>
              <a:t>Familiar comum  é no máximo avô</a:t>
            </a:r>
          </a:p>
          <a:p>
            <a:pPr lvl="1"/>
            <a:r>
              <a:rPr lang="pt-PT" sz="1400" dirty="0" smtClean="0"/>
              <a:t>Aumento de risco para doenças</a:t>
            </a:r>
          </a:p>
          <a:p>
            <a:pPr lvl="2"/>
            <a:r>
              <a:rPr lang="pt-PT" sz="1100" dirty="0" err="1" smtClean="0"/>
              <a:t>Autossómicas</a:t>
            </a:r>
            <a:r>
              <a:rPr lang="pt-PT" sz="1100" dirty="0" smtClean="0"/>
              <a:t> recessivas</a:t>
            </a:r>
          </a:p>
          <a:p>
            <a:pPr lvl="2"/>
            <a:r>
              <a:rPr lang="pt-PT" sz="1100" dirty="0" err="1" smtClean="0"/>
              <a:t>Multifactoriais</a:t>
            </a:r>
            <a:endParaRPr lang="pt-PT" sz="1100" dirty="0" smtClean="0"/>
          </a:p>
          <a:p>
            <a:pPr lvl="1"/>
            <a:r>
              <a:rPr lang="pt-PT" sz="1400" dirty="0" smtClean="0"/>
              <a:t>Em casos de incesto (50% identidade genética)</a:t>
            </a:r>
          </a:p>
          <a:p>
            <a:pPr lvl="2"/>
            <a:r>
              <a:rPr lang="pt-PT" sz="1100" dirty="0" smtClean="0"/>
              <a:t>Aumento de 30% (1 em 3) do risco p/ morte ou anomalias graves</a:t>
            </a:r>
          </a:p>
          <a:p>
            <a:pPr lvl="2"/>
            <a:r>
              <a:rPr lang="pt-PT" sz="1100" dirty="0" smtClean="0"/>
              <a:t>Detectável pela %</a:t>
            </a:r>
            <a:r>
              <a:rPr lang="pt-PT" sz="1100" dirty="0" err="1" smtClean="0"/>
              <a:t>microssatélites</a:t>
            </a:r>
            <a:r>
              <a:rPr lang="pt-PT" sz="1100" dirty="0" smtClean="0"/>
              <a:t> em homozigotia</a:t>
            </a:r>
            <a:endParaRPr lang="pt-PT" sz="1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absoluto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relativo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de recorrência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Risco empírico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Comunicação do risco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Cálculo de probabilidades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Risco e consanguinidade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Exemplos prático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Mutações de novo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Mosaicismo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gonadal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,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chemeClr val="bg1"/>
                </a:solidFill>
              </a:rPr>
              <a:t>Hereditar</a:t>
            </a:r>
            <a:r>
              <a:rPr lang="pt-PT" sz="1200" b="1" dirty="0" smtClean="0">
                <a:solidFill>
                  <a:schemeClr val="bg1"/>
                </a:solidFill>
              </a:rPr>
              <a:t>. Mendeliana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b="1" dirty="0" smtClean="0">
                <a:solidFill>
                  <a:schemeClr val="bg1"/>
                </a:solidFill>
              </a:rPr>
              <a:t>Teorema de </a:t>
            </a:r>
            <a:r>
              <a:rPr lang="pt-PT" sz="1200" b="1" dirty="0" err="1" smtClean="0">
                <a:solidFill>
                  <a:schemeClr val="bg1"/>
                </a:solidFill>
              </a:rPr>
              <a:t>Bayes</a:t>
            </a:r>
            <a:endParaRPr lang="pt-PT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400" dirty="0" smtClean="0"/>
              <a:t>Risco Genético em </a:t>
            </a:r>
          </a:p>
          <a:p>
            <a:pPr algn="ctr"/>
            <a:r>
              <a:rPr lang="pt-PT" sz="2400" dirty="0" smtClean="0"/>
              <a:t>cruzamentos consanguíneos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structure design template</Template>
  <TotalTime>1158</TotalTime>
  <Words>2042</Words>
  <Application>Microsoft Office PowerPoint</Application>
  <PresentationFormat>Apresentação no Ecrã (4:3)</PresentationFormat>
  <Paragraphs>576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1" baseType="lpstr">
      <vt:lpstr>DNA structure design template</vt:lpstr>
      <vt:lpstr>Equation</vt:lpstr>
      <vt:lpstr>Genética Médica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  <vt:lpstr>Cálculos de  Risco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Médica</dc:title>
  <dc:creator>jcabeda</dc:creator>
  <cp:lastModifiedBy>jcabeda</cp:lastModifiedBy>
  <cp:revision>126</cp:revision>
  <dcterms:created xsi:type="dcterms:W3CDTF">2010-01-29T08:59:31Z</dcterms:created>
  <dcterms:modified xsi:type="dcterms:W3CDTF">2011-06-06T17:50:29Z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