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7" r:id="rId18"/>
    <p:sldId id="279" r:id="rId19"/>
    <p:sldId id="280" r:id="rId20"/>
    <p:sldId id="281" r:id="rId21"/>
    <p:sldId id="282" r:id="rId22"/>
    <p:sldId id="283" r:id="rId23"/>
    <p:sldId id="284" r:id="rId24"/>
    <p:sldId id="286" r:id="rId25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6A816-E54F-473F-BCE5-414458AD5F8D}" type="datetimeFigureOut">
              <a:rPr lang="pt-PT" smtClean="0"/>
              <a:pPr/>
              <a:t>05-02-2010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9C9E8-42A6-40B2-A1A7-333D06D34BA8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1EE11-BEBB-46CA-A63D-42FCBDF8059E}" type="slidenum">
              <a:rPr lang="pt-PT"/>
              <a:pPr/>
              <a:t>16</a:t>
            </a:fld>
            <a:endParaRPr lang="pt-PT"/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24" y="4343246"/>
            <a:ext cx="5028353" cy="41144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C:\Documents and Settings\Rami\Desktop\Ramis Work\PresPro\Templates_07_July_2004\Biotech\JPGS\PPP_SBIOT_TLE_DNA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solidFill>
            <a:srgbClr val="336699"/>
          </a:solidFill>
          <a:ln w="952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933" y="1011272"/>
            <a:ext cx="6250927" cy="1880534"/>
          </a:xfrm>
        </p:spPr>
        <p:txBody>
          <a:bodyPr/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8847" y="3029512"/>
            <a:ext cx="6193722" cy="130819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707188"/>
            <a:ext cx="1905000" cy="165100"/>
          </a:xfr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5149E1-2A42-4B20-9336-DB0388762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1D8BF-FAD4-42DD-87EA-9169B5D00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544" y="137705"/>
            <a:ext cx="1956364" cy="64032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2451" y="137705"/>
            <a:ext cx="5731804" cy="64032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5F04-2B38-4199-9460-D848D4DB3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Clip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ClipArt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EFB1874-2A72-40C5-8E00-3E74495BF0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C0CBA-FF78-43D4-A285-FE6F6EBE9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CBE46-5D17-46FF-A2EA-DB652538E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598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682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4D1EC-0B25-47C1-9723-3D78171EC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FFC000"/>
                </a:solidFill>
              </a:defRPr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FFC000"/>
                </a:solidFill>
              </a:defRPr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F59F4-3862-4E0A-BC5C-82F98660B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97B7-FE2D-4314-8ABC-86426E325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FB20B-9CDF-41B7-BFCB-6A5CD88B9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72542"/>
            <a:ext cx="2679325" cy="1161887"/>
          </a:xfrm>
        </p:spPr>
        <p:txBody>
          <a:bodyPr anchor="t" anchorCtr="1">
            <a:normAutofit/>
          </a:bodyPr>
          <a:lstStyle>
            <a:lvl1pPr algn="ctr">
              <a:defRPr sz="24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1428736"/>
            <a:ext cx="5111144" cy="469770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643206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66AFC-91EB-479C-8671-A3694394C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785818"/>
          </a:xfrm>
          <a:solidFill>
            <a:schemeClr val="bg1">
              <a:alpha val="39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DE24-BF28-4B7A-B898-A2A0783DD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8" descr="C:\Documents and Settings\Rami\Desktop\Ramis Work\PresPro\Templates_07_July_2004\Biotech\JPGS\PPP_SBIOT_TXT_DNA_Structure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138113"/>
            <a:ext cx="78263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075" y="1584325"/>
            <a:ext cx="7551738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9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624638"/>
            <a:ext cx="28940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fld id="{F5B54C35-6846-4C14-9768-5E4E48DF8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epigen&#233;tica.sw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/>
              <a:t>Epigenética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0"/>
            <a:ext cx="2971800" cy="1714512"/>
          </a:xfrm>
        </p:spPr>
        <p:txBody>
          <a:bodyPr/>
          <a:lstStyle/>
          <a:p>
            <a:pPr algn="ctr"/>
            <a:r>
              <a:rPr lang="pt-PT" sz="2000" dirty="0" err="1"/>
              <a:t>Metilação</a:t>
            </a:r>
            <a:r>
              <a:rPr lang="pt-PT" sz="2000" dirty="0"/>
              <a:t> do DNA</a:t>
            </a:r>
            <a:r>
              <a:rPr lang="pt-PT" sz="2000" dirty="0" smtClean="0"/>
              <a:t>,</a:t>
            </a:r>
            <a:br>
              <a:rPr lang="pt-PT" sz="2000" dirty="0" smtClean="0"/>
            </a:br>
            <a:r>
              <a:rPr lang="pt-PT" sz="2000" dirty="0" smtClean="0"/>
              <a:t> </a:t>
            </a:r>
            <a:r>
              <a:rPr lang="pt-PT" sz="2000" dirty="0"/>
              <a:t>ilhas </a:t>
            </a:r>
            <a:r>
              <a:rPr lang="pt-PT" sz="2000" dirty="0" err="1"/>
              <a:t>CpG</a:t>
            </a:r>
            <a:r>
              <a:rPr lang="pt-PT" sz="2000" dirty="0"/>
              <a:t> </a:t>
            </a:r>
            <a:br>
              <a:rPr lang="pt-PT" sz="2000" dirty="0"/>
            </a:br>
            <a:r>
              <a:rPr lang="pt-PT" sz="2000" dirty="0"/>
              <a:t>e </a:t>
            </a:r>
            <a:br>
              <a:rPr lang="pt-PT" sz="2000" dirty="0"/>
            </a:br>
            <a:r>
              <a:rPr lang="pt-PT" sz="2000" dirty="0"/>
              <a:t>defesa </a:t>
            </a:r>
            <a:r>
              <a:rPr lang="pt-PT" sz="2000" dirty="0" err="1"/>
              <a:t>genómica</a:t>
            </a:r>
            <a:endParaRPr lang="pt-PT" sz="2000" dirty="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 b="26991"/>
          <a:stretch>
            <a:fillRect/>
          </a:stretch>
        </p:blipFill>
        <p:spPr bwMode="auto">
          <a:xfrm>
            <a:off x="3305175" y="571500"/>
            <a:ext cx="5838825" cy="6286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381000"/>
            <a:ext cx="8215338" cy="1143000"/>
          </a:xfrm>
        </p:spPr>
        <p:txBody>
          <a:bodyPr/>
          <a:lstStyle/>
          <a:p>
            <a:r>
              <a:rPr lang="pt-PT" sz="3600" dirty="0"/>
              <a:t>Papel da </a:t>
            </a:r>
            <a:r>
              <a:rPr lang="pt-PT" sz="3600" dirty="0" err="1"/>
              <a:t>Metilação</a:t>
            </a:r>
            <a:r>
              <a:rPr lang="pt-PT" sz="3600" dirty="0"/>
              <a:t>/</a:t>
            </a:r>
            <a:r>
              <a:rPr lang="pt-PT" sz="3600" dirty="0" err="1"/>
              <a:t>desacetilação</a:t>
            </a:r>
            <a:r>
              <a:rPr lang="pt-PT" sz="3600" dirty="0"/>
              <a:t> na repressão do genoma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 cstate="print"/>
          <a:srcRect b="43996"/>
          <a:stretch>
            <a:fillRect/>
          </a:stretch>
        </p:blipFill>
        <p:spPr bwMode="auto">
          <a:xfrm>
            <a:off x="749300" y="1600200"/>
            <a:ext cx="4051300" cy="434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 t="42805"/>
          <a:stretch>
            <a:fillRect/>
          </a:stretch>
        </p:blipFill>
        <p:spPr bwMode="auto">
          <a:xfrm>
            <a:off x="4876800" y="2362200"/>
            <a:ext cx="3967163" cy="434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1965325" y="6213475"/>
            <a:ext cx="13493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PT" sz="2400">
                <a:hlinkClick r:id="rId3"/>
              </a:rPr>
              <a:t>animação</a:t>
            </a:r>
            <a:endParaRPr lang="pt-PT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7686700" cy="1217635"/>
          </a:xfrm>
        </p:spPr>
        <p:txBody>
          <a:bodyPr/>
          <a:lstStyle/>
          <a:p>
            <a:r>
              <a:rPr lang="pt-PT" dirty="0"/>
              <a:t>Mecanismos conhecidos de regulação </a:t>
            </a:r>
            <a:r>
              <a:rPr lang="pt-PT" dirty="0" err="1"/>
              <a:t>epigenética</a:t>
            </a:r>
            <a:endParaRPr lang="pt-PT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PT" sz="2800"/>
              <a:t>Metilação do DNA</a:t>
            </a:r>
          </a:p>
          <a:p>
            <a:pPr>
              <a:lnSpc>
                <a:spcPct val="90000"/>
              </a:lnSpc>
            </a:pPr>
            <a:r>
              <a:rPr lang="pt-PT" sz="2800" b="1">
                <a:solidFill>
                  <a:schemeClr val="accent1"/>
                </a:solidFill>
              </a:rPr>
              <a:t>Modificação das Histonas</a:t>
            </a:r>
          </a:p>
          <a:p>
            <a:pPr lvl="1">
              <a:lnSpc>
                <a:spcPct val="90000"/>
              </a:lnSpc>
            </a:pPr>
            <a:r>
              <a:rPr lang="pt-PT" sz="2400" b="1">
                <a:solidFill>
                  <a:schemeClr val="accent1"/>
                </a:solidFill>
              </a:rPr>
              <a:t>Metilação</a:t>
            </a:r>
          </a:p>
          <a:p>
            <a:pPr lvl="1">
              <a:lnSpc>
                <a:spcPct val="90000"/>
              </a:lnSpc>
            </a:pPr>
            <a:r>
              <a:rPr lang="pt-PT" sz="2400" b="1">
                <a:solidFill>
                  <a:schemeClr val="accent1"/>
                </a:solidFill>
              </a:rPr>
              <a:t>Acetilação</a:t>
            </a:r>
          </a:p>
          <a:p>
            <a:pPr lvl="1">
              <a:lnSpc>
                <a:spcPct val="90000"/>
              </a:lnSpc>
            </a:pPr>
            <a:r>
              <a:rPr lang="pt-PT" sz="2400" b="1">
                <a:solidFill>
                  <a:schemeClr val="accent1"/>
                </a:solidFill>
              </a:rPr>
              <a:t>Fosforilação</a:t>
            </a:r>
          </a:p>
          <a:p>
            <a:pPr>
              <a:lnSpc>
                <a:spcPct val="90000"/>
              </a:lnSpc>
            </a:pPr>
            <a:r>
              <a:rPr lang="pt-PT" sz="2800"/>
              <a:t>Silenciamento do RNA</a:t>
            </a:r>
          </a:p>
          <a:p>
            <a:pPr lvl="1">
              <a:lnSpc>
                <a:spcPct val="90000"/>
              </a:lnSpc>
            </a:pPr>
            <a:r>
              <a:rPr lang="pt-PT" sz="2400"/>
              <a:t>RNA directed DNA methylation</a:t>
            </a:r>
          </a:p>
          <a:p>
            <a:pPr lvl="1">
              <a:lnSpc>
                <a:spcPct val="90000"/>
              </a:lnSpc>
            </a:pPr>
            <a:r>
              <a:rPr lang="pt-PT" sz="2400"/>
              <a:t>Postranscriptional gene silencing</a:t>
            </a:r>
          </a:p>
          <a:p>
            <a:pPr lvl="1">
              <a:lnSpc>
                <a:spcPct val="90000"/>
              </a:lnSpc>
            </a:pPr>
            <a:r>
              <a:rPr lang="pt-PT" sz="2400"/>
              <a:t>RNA interference (RNAi)</a:t>
            </a:r>
          </a:p>
          <a:p>
            <a:pPr>
              <a:lnSpc>
                <a:spcPct val="90000"/>
              </a:lnSpc>
            </a:pPr>
            <a:r>
              <a:rPr lang="pt-PT" sz="2800"/>
              <a:t>Imprinting</a:t>
            </a:r>
          </a:p>
          <a:p>
            <a:pPr>
              <a:lnSpc>
                <a:spcPct val="90000"/>
              </a:lnSpc>
            </a:pPr>
            <a:r>
              <a:rPr lang="pt-PT" sz="2800"/>
              <a:t>A Epigenética em Análises Clínicas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Código das histonas (I)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sz="2800"/>
              <a:t>1993 Alan Wolffe</a:t>
            </a:r>
          </a:p>
          <a:p>
            <a:pPr lvl="1"/>
            <a:r>
              <a:rPr lang="pt-PT" sz="2400"/>
              <a:t>Acetilação das histonas altera o acesso de outras proteínas ao DNA (abre o cromossoma)</a:t>
            </a:r>
          </a:p>
          <a:p>
            <a:pPr lvl="2"/>
            <a:r>
              <a:rPr lang="pt-PT" sz="2000"/>
              <a:t>Acetilases/Desacetilases formam complexos com factores de transcrição que ligam/desligam os genes</a:t>
            </a:r>
          </a:p>
          <a:p>
            <a:r>
              <a:rPr lang="pt-PT" sz="2800"/>
              <a:t>1998 Adrian Bird et al.</a:t>
            </a:r>
          </a:p>
          <a:p>
            <a:pPr lvl="1"/>
            <a:r>
              <a:rPr lang="pt-PT" sz="2400"/>
              <a:t>Mostrou que as desacetilases podem funcionar em conjunto com metilases: se a desacetilase for inibida, a metilação não inactiva os genes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Código das histonas (II)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1357298"/>
            <a:ext cx="8072462" cy="4114800"/>
          </a:xfrm>
        </p:spPr>
        <p:txBody>
          <a:bodyPr/>
          <a:lstStyle/>
          <a:p>
            <a:r>
              <a:rPr lang="pt-PT" sz="2400" dirty="0"/>
              <a:t>2000 </a:t>
            </a:r>
            <a:r>
              <a:rPr lang="pt-PT" sz="2400" dirty="0" err="1"/>
              <a:t>Thomas</a:t>
            </a:r>
            <a:r>
              <a:rPr lang="pt-PT" sz="2400" dirty="0"/>
              <a:t> </a:t>
            </a:r>
            <a:r>
              <a:rPr lang="pt-PT" sz="2400" dirty="0" err="1"/>
              <a:t>Jenuwein</a:t>
            </a:r>
            <a:endParaRPr lang="pt-PT" sz="2400" dirty="0"/>
          </a:p>
          <a:p>
            <a:pPr lvl="1"/>
            <a:r>
              <a:rPr lang="pt-PT" sz="2000" dirty="0"/>
              <a:t>Identificou uma </a:t>
            </a:r>
            <a:r>
              <a:rPr lang="pt-PT" sz="2000" dirty="0" err="1"/>
              <a:t>metilase</a:t>
            </a:r>
            <a:r>
              <a:rPr lang="pt-PT" sz="2000" dirty="0"/>
              <a:t> de </a:t>
            </a:r>
            <a:r>
              <a:rPr lang="pt-PT" sz="2000" dirty="0" err="1"/>
              <a:t>histonas</a:t>
            </a:r>
            <a:r>
              <a:rPr lang="pt-PT" sz="2000" dirty="0"/>
              <a:t>, mostrando que actuam sobre o mesmo local das </a:t>
            </a:r>
            <a:r>
              <a:rPr lang="pt-PT" sz="2000" dirty="0" err="1"/>
              <a:t>histonas</a:t>
            </a:r>
            <a:r>
              <a:rPr lang="pt-PT" sz="2000" dirty="0"/>
              <a:t> que as </a:t>
            </a:r>
            <a:r>
              <a:rPr lang="pt-PT" sz="2000" dirty="0" err="1"/>
              <a:t>acetilases</a:t>
            </a:r>
            <a:endParaRPr lang="pt-PT" sz="2000" dirty="0"/>
          </a:p>
          <a:p>
            <a:r>
              <a:rPr lang="pt-PT" sz="2400" dirty="0"/>
              <a:t>2001 </a:t>
            </a:r>
            <a:r>
              <a:rPr lang="pt-PT" sz="2400" dirty="0" err="1"/>
              <a:t>Tony</a:t>
            </a:r>
            <a:r>
              <a:rPr lang="pt-PT" sz="2400" dirty="0"/>
              <a:t> </a:t>
            </a:r>
            <a:r>
              <a:rPr lang="pt-PT" sz="2400" dirty="0" err="1"/>
              <a:t>Kouzarias</a:t>
            </a:r>
            <a:endParaRPr lang="pt-PT" sz="2400" dirty="0"/>
          </a:p>
          <a:p>
            <a:pPr lvl="1"/>
            <a:r>
              <a:rPr lang="pt-PT" sz="2000" dirty="0" err="1"/>
              <a:t>Metilação</a:t>
            </a:r>
            <a:r>
              <a:rPr lang="pt-PT" sz="2000" dirty="0"/>
              <a:t> de </a:t>
            </a:r>
            <a:r>
              <a:rPr lang="pt-PT" sz="2000" dirty="0" err="1"/>
              <a:t>histonas</a:t>
            </a:r>
            <a:r>
              <a:rPr lang="pt-PT" sz="2000" dirty="0"/>
              <a:t> desliga os genes</a:t>
            </a:r>
          </a:p>
          <a:p>
            <a:pPr lvl="2">
              <a:buFont typeface="Monotype Sorts" pitchFamily="2" charset="2"/>
              <a:buNone/>
            </a:pPr>
            <a:r>
              <a:rPr lang="pt-PT" sz="1800" dirty="0" err="1"/>
              <a:t>Metilação</a:t>
            </a:r>
            <a:r>
              <a:rPr lang="pt-PT" sz="1800" dirty="0"/>
              <a:t> da </a:t>
            </a:r>
            <a:r>
              <a:rPr lang="pt-PT" sz="1800" dirty="0" smtClean="0"/>
              <a:t>H3 permite </a:t>
            </a:r>
            <a:r>
              <a:rPr lang="pt-PT" sz="1800" dirty="0"/>
              <a:t>a ligação </a:t>
            </a:r>
            <a:r>
              <a:rPr lang="pt-PT" sz="1800" dirty="0" smtClean="0"/>
              <a:t>da </a:t>
            </a:r>
            <a:r>
              <a:rPr lang="pt-PT" sz="1800" dirty="0"/>
              <a:t>HP1, o que </a:t>
            </a:r>
            <a:r>
              <a:rPr lang="pt-PT" sz="1800" dirty="0" smtClean="0"/>
              <a:t>silencia </a:t>
            </a:r>
            <a:r>
              <a:rPr lang="pt-PT" sz="1800" dirty="0"/>
              <a:t>os genes</a:t>
            </a:r>
          </a:p>
        </p:txBody>
      </p:sp>
      <p:pic>
        <p:nvPicPr>
          <p:cNvPr id="15364" name="Picture 4" descr="C:\Documents and Settings\jcabeda\Os meus documentos\UFP\Genética\epigenetica\acetilação-metilação de histo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186238"/>
            <a:ext cx="5943600" cy="2519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571480"/>
            <a:ext cx="7929618" cy="1143000"/>
          </a:xfrm>
        </p:spPr>
        <p:txBody>
          <a:bodyPr/>
          <a:lstStyle/>
          <a:p>
            <a:r>
              <a:rPr lang="pt-PT" sz="2800" dirty="0"/>
              <a:t>Modelos de modificação eu/</a:t>
            </a:r>
            <a:r>
              <a:rPr lang="pt-PT" sz="2800" dirty="0" err="1"/>
              <a:t>heterocromática</a:t>
            </a:r>
            <a:r>
              <a:rPr lang="pt-PT" sz="2800" dirty="0"/>
              <a:t> por alteração de </a:t>
            </a:r>
            <a:r>
              <a:rPr lang="pt-PT" sz="2800" dirty="0" err="1"/>
              <a:t>histonas</a:t>
            </a:r>
            <a:endParaRPr lang="pt-PT" sz="2800" dirty="0"/>
          </a:p>
        </p:txBody>
      </p:sp>
      <p:pic>
        <p:nvPicPr>
          <p:cNvPr id="24580" name="Picture 4" descr="C:\Documents and Settings\jcabeda\Os meus documentos\UFP\Genética\epigenetica\codigo das histonas-fig1.jpg"/>
          <p:cNvPicPr>
            <a:picLocks noChangeAspect="1" noChangeArrowheads="1"/>
          </p:cNvPicPr>
          <p:nvPr/>
        </p:nvPicPr>
        <p:blipFill>
          <a:blip r:embed="rId2" cstate="print"/>
          <a:srcRect b="56810"/>
          <a:stretch>
            <a:fillRect/>
          </a:stretch>
        </p:blipFill>
        <p:spPr bwMode="auto">
          <a:xfrm>
            <a:off x="0" y="1981200"/>
            <a:ext cx="4486275" cy="3382963"/>
          </a:xfrm>
          <a:prstGeom prst="rect">
            <a:avLst/>
          </a:prstGeom>
          <a:noFill/>
        </p:spPr>
      </p:pic>
      <p:pic>
        <p:nvPicPr>
          <p:cNvPr id="24581" name="Picture 5" descr="C:\Documents and Settings\jcabeda\Os meus documentos\UFP\Genética\epigenetica\codigo das histonas-fig1.jpg"/>
          <p:cNvPicPr>
            <a:picLocks noChangeAspect="1" noChangeArrowheads="1"/>
          </p:cNvPicPr>
          <p:nvPr/>
        </p:nvPicPr>
        <p:blipFill>
          <a:blip r:embed="rId2" cstate="print"/>
          <a:srcRect t="41832" b="31900"/>
          <a:stretch>
            <a:fillRect/>
          </a:stretch>
        </p:blipFill>
        <p:spPr bwMode="auto">
          <a:xfrm>
            <a:off x="4657725" y="1981200"/>
            <a:ext cx="4486275" cy="2057400"/>
          </a:xfrm>
          <a:prstGeom prst="rect">
            <a:avLst/>
          </a:prstGeom>
          <a:noFill/>
        </p:spPr>
      </p:pic>
      <p:pic>
        <p:nvPicPr>
          <p:cNvPr id="24582" name="Picture 6" descr="C:\Documents and Settings\jcabeda\Os meus documentos\UFP\Genética\epigenetica\codigo das histonas-fig1.jpg"/>
          <p:cNvPicPr>
            <a:picLocks noChangeAspect="1" noChangeArrowheads="1"/>
          </p:cNvPicPr>
          <p:nvPr/>
        </p:nvPicPr>
        <p:blipFill>
          <a:blip r:embed="rId2" cstate="print"/>
          <a:srcRect t="67125" r="45860" b="9526"/>
          <a:stretch>
            <a:fillRect/>
          </a:stretch>
        </p:blipFill>
        <p:spPr bwMode="auto">
          <a:xfrm>
            <a:off x="5334000" y="4114800"/>
            <a:ext cx="2428875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28600"/>
            <a:ext cx="7754962" cy="1143000"/>
          </a:xfrm>
        </p:spPr>
        <p:txBody>
          <a:bodyPr/>
          <a:lstStyle/>
          <a:p>
            <a:r>
              <a:rPr lang="en-US" sz="3200" dirty="0">
                <a:latin typeface="Helvetica" pitchFamily="34" charset="0"/>
              </a:rPr>
              <a:t>Repressors and activators can direct </a:t>
            </a:r>
            <a:r>
              <a:rPr lang="en-US" sz="3200" dirty="0" err="1">
                <a:latin typeface="Helvetica" pitchFamily="34" charset="0"/>
              </a:rPr>
              <a:t>histone</a:t>
            </a:r>
            <a:r>
              <a:rPr lang="en-US" sz="3200" dirty="0">
                <a:latin typeface="Helvetica" pitchFamily="34" charset="0"/>
              </a:rPr>
              <a:t> </a:t>
            </a:r>
            <a:r>
              <a:rPr lang="en-US" sz="3200" dirty="0" err="1">
                <a:latin typeface="Helvetica" pitchFamily="34" charset="0"/>
              </a:rPr>
              <a:t>deactylation</a:t>
            </a:r>
            <a:r>
              <a:rPr lang="en-US" sz="3200" dirty="0">
                <a:latin typeface="Helvetica" pitchFamily="34" charset="0"/>
              </a:rPr>
              <a:t> at specific genes</a:t>
            </a:r>
            <a:endParaRPr lang="en-US" sz="2800" dirty="0">
              <a:latin typeface="Helvetica" pitchFamily="34" charset="0"/>
            </a:endParaRPr>
          </a:p>
        </p:txBody>
      </p:sp>
      <p:pic>
        <p:nvPicPr>
          <p:cNvPr id="35844" name="Picture 4" descr="C:\My Documents\FreemanFigs\CH10\F10-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14488"/>
            <a:ext cx="7170738" cy="4811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Modificações de histonas que regulam a cromatina</a:t>
            </a: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81200"/>
            <a:ext cx="6076950" cy="4467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57166"/>
            <a:ext cx="8077200" cy="1074759"/>
          </a:xfrm>
        </p:spPr>
        <p:txBody>
          <a:bodyPr/>
          <a:lstStyle/>
          <a:p>
            <a:r>
              <a:rPr lang="pt-PT" dirty="0"/>
              <a:t>Mecanismos conhecidos de regulação </a:t>
            </a:r>
            <a:r>
              <a:rPr lang="pt-PT" dirty="0" err="1"/>
              <a:t>epigenética</a:t>
            </a:r>
            <a:endParaRPr lang="pt-PT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PT" sz="2800"/>
              <a:t>Metilação do DNA</a:t>
            </a:r>
          </a:p>
          <a:p>
            <a:pPr>
              <a:lnSpc>
                <a:spcPct val="90000"/>
              </a:lnSpc>
            </a:pPr>
            <a:r>
              <a:rPr lang="pt-PT" sz="2800"/>
              <a:t>Modificação das Histonas</a:t>
            </a:r>
          </a:p>
          <a:p>
            <a:pPr lvl="1">
              <a:lnSpc>
                <a:spcPct val="90000"/>
              </a:lnSpc>
            </a:pPr>
            <a:r>
              <a:rPr lang="pt-PT" sz="2400"/>
              <a:t>Metilação</a:t>
            </a:r>
          </a:p>
          <a:p>
            <a:pPr lvl="1">
              <a:lnSpc>
                <a:spcPct val="90000"/>
              </a:lnSpc>
            </a:pPr>
            <a:r>
              <a:rPr lang="pt-PT" sz="2400"/>
              <a:t>Acetilação</a:t>
            </a:r>
          </a:p>
          <a:p>
            <a:pPr lvl="1">
              <a:lnSpc>
                <a:spcPct val="90000"/>
              </a:lnSpc>
            </a:pPr>
            <a:r>
              <a:rPr lang="pt-PT" sz="2400"/>
              <a:t>Fosforilação</a:t>
            </a:r>
          </a:p>
          <a:p>
            <a:pPr>
              <a:lnSpc>
                <a:spcPct val="90000"/>
              </a:lnSpc>
            </a:pPr>
            <a:r>
              <a:rPr lang="pt-PT" sz="2800">
                <a:solidFill>
                  <a:schemeClr val="accent1"/>
                </a:solidFill>
              </a:rPr>
              <a:t>Silenciamento do RNA</a:t>
            </a:r>
          </a:p>
          <a:p>
            <a:pPr lvl="1">
              <a:lnSpc>
                <a:spcPct val="90000"/>
              </a:lnSpc>
            </a:pPr>
            <a:r>
              <a:rPr lang="pt-PT" sz="2400">
                <a:solidFill>
                  <a:schemeClr val="accent1"/>
                </a:solidFill>
              </a:rPr>
              <a:t>RNA directed DNA methylation</a:t>
            </a:r>
          </a:p>
          <a:p>
            <a:pPr lvl="1">
              <a:lnSpc>
                <a:spcPct val="90000"/>
              </a:lnSpc>
            </a:pPr>
            <a:r>
              <a:rPr lang="pt-PT" sz="2400">
                <a:solidFill>
                  <a:schemeClr val="accent1"/>
                </a:solidFill>
              </a:rPr>
              <a:t>Postranscriptional gene silencing</a:t>
            </a:r>
          </a:p>
          <a:p>
            <a:pPr lvl="1">
              <a:lnSpc>
                <a:spcPct val="90000"/>
              </a:lnSpc>
            </a:pPr>
            <a:r>
              <a:rPr lang="pt-PT" sz="2400">
                <a:solidFill>
                  <a:schemeClr val="accent1"/>
                </a:solidFill>
              </a:rPr>
              <a:t>RNA interference (RNAi)</a:t>
            </a:r>
          </a:p>
          <a:p>
            <a:pPr>
              <a:lnSpc>
                <a:spcPct val="90000"/>
              </a:lnSpc>
            </a:pPr>
            <a:r>
              <a:rPr lang="pt-PT" sz="2800"/>
              <a:t>Imprinting</a:t>
            </a:r>
          </a:p>
          <a:p>
            <a:pPr>
              <a:lnSpc>
                <a:spcPct val="90000"/>
              </a:lnSpc>
            </a:pPr>
            <a:r>
              <a:rPr lang="pt-PT" sz="2800"/>
              <a:t>A Epigenética em Análises Clínicas</a:t>
            </a:r>
            <a:endParaRPr lang="pt-PT" sz="2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28600"/>
            <a:ext cx="6964386" cy="1143000"/>
          </a:xfrm>
        </p:spPr>
        <p:txBody>
          <a:bodyPr/>
          <a:lstStyle/>
          <a:p>
            <a:r>
              <a:rPr lang="pt-PT" dirty="0"/>
              <a:t>Silenciamento do RNA</a:t>
            </a:r>
          </a:p>
        </p:txBody>
      </p:sp>
      <p:pic>
        <p:nvPicPr>
          <p:cNvPr id="22534" name="Picture 6" descr="C:\Documents and Settings\jcabeda\Os meus documentos\UFP\Genética\epigenetica\RNAi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19581" b="18731"/>
          <a:stretch>
            <a:fillRect/>
          </a:stretch>
        </p:blipFill>
        <p:spPr>
          <a:xfrm>
            <a:off x="0" y="1857364"/>
            <a:ext cx="5916868" cy="4714908"/>
          </a:xfrm>
          <a:noFill/>
          <a:ln/>
        </p:spPr>
      </p:pic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00760" y="2214554"/>
            <a:ext cx="314324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pt-PT" sz="1200" dirty="0"/>
              <a:t>-</a:t>
            </a:r>
            <a:r>
              <a:rPr lang="pt-PT" sz="1200" dirty="0" err="1"/>
              <a:t>RdDM</a:t>
            </a:r>
            <a:r>
              <a:rPr lang="pt-PT" sz="1200" dirty="0"/>
              <a:t> = RNA </a:t>
            </a:r>
            <a:r>
              <a:rPr lang="pt-PT" sz="1200" dirty="0" err="1"/>
              <a:t>directed</a:t>
            </a:r>
            <a:r>
              <a:rPr lang="pt-PT" sz="1200" dirty="0"/>
              <a:t> DNA </a:t>
            </a:r>
            <a:r>
              <a:rPr lang="pt-PT" sz="1200" dirty="0" err="1"/>
              <a:t>methylation</a:t>
            </a:r>
            <a:endParaRPr lang="pt-PT" sz="1200" dirty="0"/>
          </a:p>
          <a:p>
            <a:pPr>
              <a:buFont typeface="Monotype Sorts" pitchFamily="2" charset="2"/>
              <a:buNone/>
            </a:pPr>
            <a:r>
              <a:rPr lang="pt-PT" sz="1200" dirty="0"/>
              <a:t>-PTGS = </a:t>
            </a:r>
            <a:r>
              <a:rPr lang="pt-PT" sz="1200" dirty="0" err="1"/>
              <a:t>Post</a:t>
            </a:r>
            <a:r>
              <a:rPr lang="pt-PT" sz="1200" dirty="0"/>
              <a:t> </a:t>
            </a:r>
            <a:r>
              <a:rPr lang="pt-PT" sz="1200" dirty="0" err="1"/>
              <a:t>translational</a:t>
            </a:r>
            <a:r>
              <a:rPr lang="pt-PT" sz="1200" dirty="0"/>
              <a:t> gene </a:t>
            </a:r>
            <a:r>
              <a:rPr lang="pt-PT" sz="1200" dirty="0" err="1"/>
              <a:t>silencing</a:t>
            </a:r>
            <a:endParaRPr lang="pt-PT" sz="1200" dirty="0"/>
          </a:p>
          <a:p>
            <a:pPr>
              <a:buFont typeface="Monotype Sorts" pitchFamily="2" charset="2"/>
              <a:buNone/>
            </a:pPr>
            <a:r>
              <a:rPr lang="pt-PT" sz="1200" dirty="0"/>
              <a:t>-</a:t>
            </a:r>
            <a:r>
              <a:rPr lang="pt-PT" sz="1200" dirty="0" err="1"/>
              <a:t>RNAi</a:t>
            </a:r>
            <a:r>
              <a:rPr lang="pt-PT" sz="1200" dirty="0"/>
              <a:t> = RNA </a:t>
            </a:r>
            <a:r>
              <a:rPr lang="pt-PT" sz="1200" dirty="0" err="1"/>
              <a:t>interference</a:t>
            </a:r>
            <a:endParaRPr lang="pt-PT" sz="1200" dirty="0"/>
          </a:p>
          <a:p>
            <a:pPr>
              <a:buFont typeface="Monotype Sorts" pitchFamily="2" charset="2"/>
              <a:buNone/>
            </a:pPr>
            <a:endParaRPr lang="pt-PT" sz="1200" dirty="0"/>
          </a:p>
          <a:p>
            <a:pPr>
              <a:buFont typeface="Monotype Sorts" pitchFamily="2" charset="2"/>
              <a:buNone/>
            </a:pPr>
            <a:r>
              <a:rPr lang="pt-PT" sz="1200" dirty="0" err="1"/>
              <a:t>siRNA=</a:t>
            </a:r>
            <a:r>
              <a:rPr lang="pt-PT" sz="1200" dirty="0"/>
              <a:t> </a:t>
            </a:r>
            <a:r>
              <a:rPr lang="pt-PT" sz="1200" dirty="0" err="1"/>
              <a:t>small</a:t>
            </a:r>
            <a:r>
              <a:rPr lang="pt-PT" sz="1200" dirty="0"/>
              <a:t> </a:t>
            </a:r>
            <a:r>
              <a:rPr lang="pt-PT" sz="1200" dirty="0" err="1"/>
              <a:t>interfering</a:t>
            </a:r>
            <a:r>
              <a:rPr lang="pt-PT" sz="1200" dirty="0"/>
              <a:t> RNA</a:t>
            </a:r>
          </a:p>
          <a:p>
            <a:pPr>
              <a:buFont typeface="Monotype Sorts" pitchFamily="2" charset="2"/>
              <a:buNone/>
            </a:pPr>
            <a:r>
              <a:rPr lang="pt-PT" sz="1200" dirty="0"/>
              <a:t>RISC = RNA </a:t>
            </a:r>
            <a:r>
              <a:rPr lang="pt-PT" sz="1200" dirty="0" err="1"/>
              <a:t>induced</a:t>
            </a:r>
            <a:r>
              <a:rPr lang="pt-PT" sz="1200" dirty="0"/>
              <a:t> </a:t>
            </a:r>
            <a:r>
              <a:rPr lang="pt-PT" sz="1200" dirty="0" err="1"/>
              <a:t>silencing</a:t>
            </a:r>
            <a:r>
              <a:rPr lang="pt-PT" sz="1200" dirty="0"/>
              <a:t> </a:t>
            </a:r>
            <a:r>
              <a:rPr lang="pt-PT" sz="1200" dirty="0" err="1"/>
              <a:t>complex</a:t>
            </a:r>
            <a:endParaRPr lang="pt-PT" sz="1200" dirty="0"/>
          </a:p>
          <a:p>
            <a:pPr>
              <a:buFont typeface="Monotype Sorts" pitchFamily="2" charset="2"/>
              <a:buNone/>
            </a:pPr>
            <a:r>
              <a:rPr lang="pt-PT" sz="1200" dirty="0"/>
              <a:t>CMT = </a:t>
            </a:r>
            <a:r>
              <a:rPr lang="pt-PT" sz="1200" dirty="0" err="1"/>
              <a:t>chromomethylase</a:t>
            </a:r>
            <a:endParaRPr lang="pt-PT" sz="1200" dirty="0"/>
          </a:p>
          <a:p>
            <a:pPr>
              <a:buFont typeface="Monotype Sorts" pitchFamily="2" charset="2"/>
              <a:buNone/>
            </a:pPr>
            <a:r>
              <a:rPr lang="pt-PT" sz="1200" dirty="0"/>
              <a:t>DNMT= DNA </a:t>
            </a:r>
            <a:r>
              <a:rPr lang="pt-PT" sz="1200" dirty="0" err="1"/>
              <a:t>methyltransferase</a:t>
            </a:r>
            <a:endParaRPr lang="pt-PT" sz="1200" dirty="0"/>
          </a:p>
          <a:p>
            <a:pPr>
              <a:buFont typeface="Monotype Sorts" pitchFamily="2" charset="2"/>
              <a:buNone/>
            </a:pPr>
            <a:r>
              <a:rPr lang="pt-PT" sz="1200" dirty="0"/>
              <a:t>IR = </a:t>
            </a:r>
            <a:r>
              <a:rPr lang="pt-PT" sz="1200" dirty="0" err="1"/>
              <a:t>inverted</a:t>
            </a:r>
            <a:r>
              <a:rPr lang="pt-PT" sz="1200" dirty="0"/>
              <a:t> DNA </a:t>
            </a:r>
            <a:r>
              <a:rPr lang="pt-PT" sz="1200" dirty="0" err="1"/>
              <a:t>repeats</a:t>
            </a:r>
            <a:endParaRPr lang="pt-PT" sz="1200" dirty="0"/>
          </a:p>
          <a:p>
            <a:pPr>
              <a:buFont typeface="Monotype Sorts" pitchFamily="2" charset="2"/>
              <a:buNone/>
            </a:pPr>
            <a:r>
              <a:rPr lang="pt-PT" sz="1200" dirty="0"/>
              <a:t>SC = </a:t>
            </a:r>
            <a:r>
              <a:rPr lang="pt-PT" sz="1200" dirty="0" err="1"/>
              <a:t>single</a:t>
            </a:r>
            <a:r>
              <a:rPr lang="pt-PT" sz="1200" dirty="0"/>
              <a:t> </a:t>
            </a:r>
            <a:r>
              <a:rPr lang="pt-PT" sz="1200" dirty="0" err="1"/>
              <a:t>copy</a:t>
            </a:r>
            <a:r>
              <a:rPr lang="pt-PT" sz="1200" dirty="0"/>
              <a:t> genes</a:t>
            </a:r>
          </a:p>
          <a:p>
            <a:pPr>
              <a:buFont typeface="Monotype Sorts" pitchFamily="2" charset="2"/>
              <a:buNone/>
            </a:pPr>
            <a:r>
              <a:rPr lang="pt-PT" sz="1200" dirty="0" err="1"/>
              <a:t>cRdRP=</a:t>
            </a:r>
            <a:r>
              <a:rPr lang="pt-PT" sz="1200" dirty="0"/>
              <a:t> </a:t>
            </a:r>
            <a:r>
              <a:rPr lang="pt-PT" sz="1200" dirty="0" err="1"/>
              <a:t>cellular</a:t>
            </a:r>
            <a:r>
              <a:rPr lang="pt-PT" sz="1200" dirty="0"/>
              <a:t> RNA </a:t>
            </a:r>
            <a:r>
              <a:rPr lang="pt-PT" sz="1200" dirty="0" err="1"/>
              <a:t>dependent</a:t>
            </a:r>
            <a:r>
              <a:rPr lang="pt-PT" sz="1200" dirty="0"/>
              <a:t> RNA </a:t>
            </a:r>
            <a:r>
              <a:rPr lang="pt-PT" sz="1200" dirty="0" err="1"/>
              <a:t>pol</a:t>
            </a:r>
            <a:endParaRPr lang="pt-PT" sz="1200" dirty="0"/>
          </a:p>
          <a:p>
            <a:pPr>
              <a:buFont typeface="Monotype Sorts" pitchFamily="2" charset="2"/>
              <a:buNone/>
            </a:pPr>
            <a:endParaRPr lang="pt-PT" sz="1200" dirty="0"/>
          </a:p>
          <a:p>
            <a:pPr>
              <a:buFont typeface="Monotype Sorts" pitchFamily="2" charset="2"/>
              <a:buNone/>
            </a:pPr>
            <a:r>
              <a:rPr lang="pt-PT" sz="1200" dirty="0"/>
              <a:t>DICER/CAF = </a:t>
            </a:r>
            <a:r>
              <a:rPr lang="pt-PT" sz="1200" dirty="0" err="1"/>
              <a:t>RNAse</a:t>
            </a:r>
            <a:r>
              <a:rPr lang="pt-PT" sz="1200" dirty="0"/>
              <a:t> III </a:t>
            </a:r>
            <a:r>
              <a:rPr lang="pt-PT" sz="1200" dirty="0" err="1"/>
              <a:t>type</a:t>
            </a:r>
            <a:r>
              <a:rPr lang="pt-PT" sz="1200" dirty="0"/>
              <a:t> </a:t>
            </a:r>
            <a:r>
              <a:rPr lang="pt-PT" sz="1200" dirty="0" err="1"/>
              <a:t>enzimes</a:t>
            </a:r>
            <a:endParaRPr lang="pt-PT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95300"/>
            <a:ext cx="7178700" cy="609600"/>
          </a:xfrm>
        </p:spPr>
        <p:txBody>
          <a:bodyPr/>
          <a:lstStyle/>
          <a:p>
            <a:r>
              <a:rPr lang="pt-PT" dirty="0"/>
              <a:t>Fenómeno </a:t>
            </a:r>
            <a:r>
              <a:rPr lang="pt-PT" dirty="0" err="1"/>
              <a:t>Epigenético</a:t>
            </a:r>
            <a:endParaRPr lang="pt-P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Qualquer actividade reguladora de genes que não envolve mudanças na sequência do DNA (código genético) e que pode persistir por uma ou mais gerações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0"/>
            <a:ext cx="7115196" cy="1431925"/>
          </a:xfrm>
        </p:spPr>
        <p:txBody>
          <a:bodyPr/>
          <a:lstStyle/>
          <a:p>
            <a:r>
              <a:rPr lang="pt-PT" dirty="0" err="1"/>
              <a:t>Epigenética</a:t>
            </a:r>
            <a:endParaRPr lang="pt-PT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965200" y="1643050"/>
            <a:ext cx="81788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800" dirty="0" err="1"/>
              <a:t>Metilação</a:t>
            </a:r>
            <a:r>
              <a:rPr lang="pt-PT" sz="2800" dirty="0"/>
              <a:t> do DNA</a:t>
            </a:r>
          </a:p>
          <a:p>
            <a:pPr>
              <a:lnSpc>
                <a:spcPct val="90000"/>
              </a:lnSpc>
            </a:pPr>
            <a:r>
              <a:rPr lang="pt-PT" sz="2800" dirty="0"/>
              <a:t>Modificação das </a:t>
            </a:r>
            <a:r>
              <a:rPr lang="pt-PT" sz="2800" dirty="0" err="1"/>
              <a:t>Histonas</a:t>
            </a:r>
            <a:endParaRPr lang="pt-PT" sz="2800" dirty="0"/>
          </a:p>
          <a:p>
            <a:pPr lvl="1">
              <a:lnSpc>
                <a:spcPct val="90000"/>
              </a:lnSpc>
            </a:pPr>
            <a:r>
              <a:rPr lang="pt-PT" sz="2400" dirty="0" err="1"/>
              <a:t>Metilação</a:t>
            </a:r>
            <a:endParaRPr lang="pt-PT" sz="2400" dirty="0"/>
          </a:p>
          <a:p>
            <a:pPr lvl="1">
              <a:lnSpc>
                <a:spcPct val="90000"/>
              </a:lnSpc>
            </a:pPr>
            <a:r>
              <a:rPr lang="pt-PT" sz="2400" dirty="0" err="1"/>
              <a:t>Acetilação</a:t>
            </a:r>
            <a:endParaRPr lang="pt-PT" sz="2400" dirty="0"/>
          </a:p>
          <a:p>
            <a:pPr lvl="1">
              <a:lnSpc>
                <a:spcPct val="90000"/>
              </a:lnSpc>
            </a:pPr>
            <a:r>
              <a:rPr lang="pt-PT" sz="2400" dirty="0" err="1"/>
              <a:t>Fosforilação</a:t>
            </a:r>
            <a:endParaRPr lang="pt-PT" sz="2400" dirty="0"/>
          </a:p>
          <a:p>
            <a:pPr>
              <a:lnSpc>
                <a:spcPct val="90000"/>
              </a:lnSpc>
            </a:pPr>
            <a:r>
              <a:rPr lang="pt-PT" sz="2800" dirty="0"/>
              <a:t>Silenciamento do RNA</a:t>
            </a:r>
          </a:p>
          <a:p>
            <a:pPr lvl="1">
              <a:lnSpc>
                <a:spcPct val="90000"/>
              </a:lnSpc>
            </a:pPr>
            <a:r>
              <a:rPr lang="pt-PT" sz="2400" dirty="0"/>
              <a:t>RNA </a:t>
            </a:r>
            <a:r>
              <a:rPr lang="pt-PT" sz="2400" dirty="0" err="1"/>
              <a:t>directed</a:t>
            </a:r>
            <a:r>
              <a:rPr lang="pt-PT" sz="2400" dirty="0"/>
              <a:t> DNA </a:t>
            </a:r>
            <a:r>
              <a:rPr lang="pt-PT" sz="2400" dirty="0" err="1"/>
              <a:t>methylation</a:t>
            </a:r>
            <a:endParaRPr lang="pt-PT" sz="2400" dirty="0"/>
          </a:p>
          <a:p>
            <a:pPr lvl="1">
              <a:lnSpc>
                <a:spcPct val="90000"/>
              </a:lnSpc>
            </a:pPr>
            <a:r>
              <a:rPr lang="pt-PT" sz="2400" dirty="0" err="1"/>
              <a:t>Postranscriptional</a:t>
            </a:r>
            <a:r>
              <a:rPr lang="pt-PT" sz="2400" dirty="0"/>
              <a:t> gene </a:t>
            </a:r>
            <a:r>
              <a:rPr lang="pt-PT" sz="2400" dirty="0" err="1"/>
              <a:t>silencing</a:t>
            </a:r>
            <a:endParaRPr lang="pt-PT" sz="2400" dirty="0"/>
          </a:p>
          <a:p>
            <a:pPr lvl="1">
              <a:lnSpc>
                <a:spcPct val="90000"/>
              </a:lnSpc>
            </a:pPr>
            <a:r>
              <a:rPr lang="pt-PT" sz="2400" dirty="0"/>
              <a:t>RNA </a:t>
            </a:r>
            <a:r>
              <a:rPr lang="pt-PT" sz="2400" dirty="0" err="1"/>
              <a:t>interference</a:t>
            </a:r>
            <a:r>
              <a:rPr lang="pt-PT" sz="2400" dirty="0"/>
              <a:t> (</a:t>
            </a:r>
            <a:r>
              <a:rPr lang="pt-PT" sz="2400" dirty="0" err="1"/>
              <a:t>RNAi</a:t>
            </a:r>
            <a:r>
              <a:rPr lang="pt-PT" sz="2400" dirty="0"/>
              <a:t>)</a:t>
            </a:r>
          </a:p>
          <a:p>
            <a:pPr>
              <a:lnSpc>
                <a:spcPct val="90000"/>
              </a:lnSpc>
            </a:pPr>
            <a:r>
              <a:rPr lang="pt-PT" sz="2800" b="1" dirty="0" err="1">
                <a:solidFill>
                  <a:schemeClr val="accent1"/>
                </a:solidFill>
              </a:rPr>
              <a:t>Imprinting</a:t>
            </a:r>
            <a:endParaRPr lang="pt-PT" sz="28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pt-PT" sz="2800" dirty="0"/>
              <a:t>A </a:t>
            </a:r>
            <a:r>
              <a:rPr lang="pt-PT" sz="2800" dirty="0" err="1"/>
              <a:t>Epigenética</a:t>
            </a:r>
            <a:r>
              <a:rPr lang="pt-PT" sz="2800" dirty="0"/>
              <a:t> em Análises Clínicas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Imprinting (I)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1285860"/>
            <a:ext cx="7929586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dirty="0"/>
              <a:t>Marcação permanente dos genes passados por cada um dos progenitores</a:t>
            </a:r>
          </a:p>
          <a:p>
            <a:pPr>
              <a:lnSpc>
                <a:spcPct val="90000"/>
              </a:lnSpc>
            </a:pPr>
            <a:r>
              <a:rPr lang="pt-PT" dirty="0"/>
              <a:t>Fenómeno conhecido há pelo menos 3,000 anos</a:t>
            </a:r>
          </a:p>
          <a:p>
            <a:pPr lvl="1">
              <a:lnSpc>
                <a:spcPct val="90000"/>
              </a:lnSpc>
            </a:pPr>
            <a:r>
              <a:rPr lang="pt-PT" dirty="0"/>
              <a:t>Égua+Burro </a:t>
            </a:r>
            <a:r>
              <a:rPr lang="pt-PT" dirty="0">
                <a:sym typeface="Wingdings" pitchFamily="2" charset="2"/>
              </a:rPr>
              <a:t> </a:t>
            </a:r>
            <a:r>
              <a:rPr lang="pt-PT" dirty="0"/>
              <a:t>Mula</a:t>
            </a:r>
          </a:p>
          <a:p>
            <a:pPr lvl="1">
              <a:lnSpc>
                <a:spcPct val="90000"/>
              </a:lnSpc>
            </a:pPr>
            <a:r>
              <a:rPr lang="pt-PT" dirty="0">
                <a:sym typeface="Symbol" pitchFamily="18" charset="2"/>
              </a:rPr>
              <a:t>Cavalo+Burra </a:t>
            </a:r>
            <a:r>
              <a:rPr lang="pt-PT" dirty="0">
                <a:sym typeface="Wingdings" pitchFamily="2" charset="2"/>
              </a:rPr>
              <a:t> Macho</a:t>
            </a:r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r>
              <a:rPr lang="pt-PT" dirty="0" err="1">
                <a:sym typeface="Symbol" pitchFamily="18" charset="2"/>
              </a:rPr>
              <a:t>há</a:t>
            </a:r>
            <a:r>
              <a:rPr lang="pt-PT" dirty="0">
                <a:sym typeface="Symbol" pitchFamily="18" charset="2"/>
              </a:rPr>
              <a:t> efeitos específicos do </a:t>
            </a:r>
            <a:r>
              <a:rPr lang="pt-PT" dirty="0" smtClean="0">
                <a:sym typeface="Symbol" pitchFamily="18" charset="2"/>
              </a:rPr>
              <a:t>género </a:t>
            </a:r>
            <a:r>
              <a:rPr lang="pt-PT" dirty="0">
                <a:sym typeface="Symbol" pitchFamily="18" charset="2"/>
              </a:rPr>
              <a:t>nos cruzamentos</a:t>
            </a:r>
            <a:endParaRPr lang="pt-PT" dirty="0"/>
          </a:p>
        </p:txBody>
      </p:sp>
      <p:pic>
        <p:nvPicPr>
          <p:cNvPr id="9220" name="Picture 4" descr="C:\Documents and Settings\jcabeda\Os meus documentos\UFP\Genética\epigenetica\mula e mac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000504"/>
            <a:ext cx="4114800" cy="2655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Imprinting (II)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800"/>
              <a:t>1991</a:t>
            </a:r>
          </a:p>
          <a:p>
            <a:pPr lvl="1">
              <a:lnSpc>
                <a:spcPct val="90000"/>
              </a:lnSpc>
            </a:pPr>
            <a:r>
              <a:rPr lang="pt-PT" sz="2400"/>
              <a:t>Igf2r</a:t>
            </a:r>
          </a:p>
          <a:p>
            <a:pPr lvl="1">
              <a:lnSpc>
                <a:spcPct val="90000"/>
              </a:lnSpc>
            </a:pPr>
            <a:r>
              <a:rPr lang="pt-PT" sz="2400"/>
              <a:t>H19</a:t>
            </a:r>
          </a:p>
          <a:p>
            <a:pPr lvl="1">
              <a:lnSpc>
                <a:spcPct val="90000"/>
              </a:lnSpc>
            </a:pPr>
            <a:r>
              <a:rPr lang="pt-PT" sz="2400"/>
              <a:t>Igf2   </a:t>
            </a:r>
            <a:r>
              <a:rPr lang="pt-PT" sz="2400">
                <a:latin typeface="Times New Roman" charset="0"/>
              </a:rPr>
              <a:t>(activo só se herdado do pai)</a:t>
            </a:r>
          </a:p>
          <a:p>
            <a:pPr>
              <a:lnSpc>
                <a:spcPct val="90000"/>
              </a:lnSpc>
            </a:pPr>
            <a:r>
              <a:rPr lang="pt-PT" sz="2800"/>
              <a:t>2001</a:t>
            </a:r>
          </a:p>
          <a:p>
            <a:pPr lvl="1">
              <a:lnSpc>
                <a:spcPct val="90000"/>
              </a:lnSpc>
            </a:pPr>
            <a:r>
              <a:rPr lang="pt-PT" sz="2400"/>
              <a:t>Mais de 40 genes com efeito de imprinting</a:t>
            </a:r>
          </a:p>
          <a:p>
            <a:pPr lvl="2">
              <a:lnSpc>
                <a:spcPct val="90000"/>
              </a:lnSpc>
            </a:pPr>
            <a:r>
              <a:rPr lang="pt-PT" sz="2000"/>
              <a:t>mecdin</a:t>
            </a:r>
          </a:p>
          <a:p>
            <a:pPr lvl="2">
              <a:lnSpc>
                <a:spcPct val="90000"/>
              </a:lnSpc>
            </a:pPr>
            <a:r>
              <a:rPr lang="pt-PT" sz="2000"/>
              <a:t>UBE3A</a:t>
            </a:r>
          </a:p>
          <a:p>
            <a:pPr lvl="2">
              <a:lnSpc>
                <a:spcPct val="90000"/>
              </a:lnSpc>
            </a:pPr>
            <a:r>
              <a:rPr lang="pt-PT" sz="2000"/>
              <a:t>p53    </a:t>
            </a:r>
            <a:r>
              <a:rPr lang="pt-PT" sz="1800"/>
              <a:t>(gene de supressão tumoral envolvido no neuroblastoma)</a:t>
            </a:r>
          </a:p>
          <a:p>
            <a:pPr lvl="2">
              <a:lnSpc>
                <a:spcPct val="90000"/>
              </a:lnSpc>
            </a:pPr>
            <a:r>
              <a:rPr lang="pt-PT" sz="2000"/>
              <a:t>peg3</a:t>
            </a:r>
          </a:p>
          <a:p>
            <a:pPr lvl="2">
              <a:lnSpc>
                <a:spcPct val="90000"/>
              </a:lnSpc>
            </a:pPr>
            <a:r>
              <a:rPr lang="pt-PT" sz="2000"/>
              <a:t>igf2</a:t>
            </a:r>
          </a:p>
          <a:p>
            <a:pPr lvl="2">
              <a:lnSpc>
                <a:spcPct val="90000"/>
              </a:lnSpc>
            </a:pPr>
            <a:r>
              <a:rPr lang="pt-PT" sz="2000"/>
              <a:t>... ...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286000" y="2438400"/>
            <a:ext cx="0" cy="838200"/>
          </a:xfrm>
          <a:prstGeom prst="line">
            <a:avLst/>
          </a:prstGeom>
          <a:noFill/>
          <a:ln w="12700">
            <a:solidFill>
              <a:schemeClr val="bg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pt-PT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362200" y="2667000"/>
            <a:ext cx="448071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PT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Activos só se herdados da mãe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819400" y="4495800"/>
            <a:ext cx="0" cy="609600"/>
          </a:xfrm>
          <a:prstGeom prst="line">
            <a:avLst/>
          </a:prstGeom>
          <a:noFill/>
          <a:ln w="12700">
            <a:solidFill>
              <a:schemeClr val="bg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pt-PT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971800" y="4572000"/>
            <a:ext cx="501515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PT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Prader-willi</a:t>
            </a:r>
            <a:r>
              <a:rPr lang="pt-PT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e </a:t>
            </a:r>
            <a:r>
              <a:rPr lang="pt-PT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Angelman</a:t>
            </a:r>
            <a:r>
              <a:rPr lang="pt-PT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syndromes</a:t>
            </a:r>
            <a:endParaRPr lang="pt-PT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819400" y="5486400"/>
            <a:ext cx="0" cy="609600"/>
          </a:xfrm>
          <a:prstGeom prst="line">
            <a:avLst/>
          </a:prstGeom>
          <a:noFill/>
          <a:ln w="12700">
            <a:solidFill>
              <a:schemeClr val="bg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pt-PT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895600" y="5562600"/>
            <a:ext cx="568136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PT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Afectam o desenvolvimento embrionário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Imprinting (III)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1676400"/>
            <a:ext cx="81439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PT" sz="2800" dirty="0" err="1"/>
              <a:t>Metilação</a:t>
            </a:r>
            <a:r>
              <a:rPr lang="pt-PT" sz="2800" dirty="0"/>
              <a:t> está habitualmente envolvida quer activando quer inactivando os genes</a:t>
            </a:r>
          </a:p>
          <a:p>
            <a:pPr>
              <a:lnSpc>
                <a:spcPct val="120000"/>
              </a:lnSpc>
            </a:pPr>
            <a:r>
              <a:rPr lang="pt-PT" sz="2800" dirty="0"/>
              <a:t>Genes </a:t>
            </a:r>
            <a:r>
              <a:rPr lang="pt-PT" sz="2800" dirty="0" err="1"/>
              <a:t>imprinted</a:t>
            </a:r>
            <a:r>
              <a:rPr lang="pt-PT" sz="2800" dirty="0"/>
              <a:t> estão presentes em clusters</a:t>
            </a:r>
          </a:p>
          <a:p>
            <a:pPr lvl="1">
              <a:lnSpc>
                <a:spcPct val="120000"/>
              </a:lnSpc>
            </a:pPr>
            <a:r>
              <a:rPr lang="pt-PT" sz="2400" dirty="0"/>
              <a:t>Ex:</a:t>
            </a:r>
          </a:p>
          <a:p>
            <a:pPr lvl="2">
              <a:lnSpc>
                <a:spcPct val="120000"/>
              </a:lnSpc>
            </a:pPr>
            <a:r>
              <a:rPr lang="pt-PT" sz="2000" dirty="0"/>
              <a:t>H19/Igf2 (11p15.5)</a:t>
            </a:r>
          </a:p>
          <a:p>
            <a:pPr lvl="2">
              <a:lnSpc>
                <a:spcPct val="120000"/>
              </a:lnSpc>
            </a:pPr>
            <a:r>
              <a:rPr lang="pt-PT" sz="2000" dirty="0"/>
              <a:t>DKK1/GTL2 (14q32)</a:t>
            </a:r>
          </a:p>
          <a:p>
            <a:pPr lvl="2">
              <a:lnSpc>
                <a:spcPct val="120000"/>
              </a:lnSpc>
            </a:pPr>
            <a:r>
              <a:rPr lang="pt-PT" sz="2000" dirty="0"/>
              <a:t>Um dos genes origina 1 proteína o outro RNA não traduzido (cerca de 25% dos genes </a:t>
            </a:r>
            <a:r>
              <a:rPr lang="pt-PT" sz="2000" dirty="0" err="1"/>
              <a:t>imprinted</a:t>
            </a:r>
            <a:r>
              <a:rPr lang="pt-PT" sz="2000" dirty="0"/>
              <a:t> não originam proteínas)</a:t>
            </a:r>
          </a:p>
          <a:p>
            <a:pPr lvl="2">
              <a:lnSpc>
                <a:spcPct val="120000"/>
              </a:lnSpc>
            </a:pPr>
            <a:r>
              <a:rPr lang="pt-PT" sz="2000" dirty="0"/>
              <a:t>Os genes são separados por ilhas </a:t>
            </a:r>
            <a:r>
              <a:rPr lang="pt-PT" sz="2000" dirty="0" err="1"/>
              <a:t>CpG</a:t>
            </a:r>
            <a:r>
              <a:rPr lang="pt-PT" sz="2000" dirty="0"/>
              <a:t> as quais são locais de ligação de CTCF, formando uma fronteira cromossómica</a:t>
            </a:r>
          </a:p>
        </p:txBody>
      </p:sp>
      <p:pic>
        <p:nvPicPr>
          <p:cNvPr id="11268" name="Picture 4" descr="C:\Documents and Settings\jcabeda\Os meus documentos\UFP\Genética\epigenetica\CT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500438"/>
            <a:ext cx="37338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Implicações do imprintig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Necessidade de:</a:t>
            </a:r>
          </a:p>
          <a:p>
            <a:pPr lvl="1"/>
            <a:r>
              <a:rPr lang="pt-PT"/>
              <a:t>Remover as marcas de imprinting cedo na gametogénese</a:t>
            </a:r>
          </a:p>
          <a:p>
            <a:pPr lvl="1"/>
            <a:r>
              <a:rPr lang="pt-PT"/>
              <a:t>Criar novas marcas de imprinting durante a gametogénese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Territórios cromossómicos</a:t>
            </a:r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581775" cy="47069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28600"/>
            <a:ext cx="3119462" cy="4191000"/>
          </a:xfrm>
        </p:spPr>
        <p:txBody>
          <a:bodyPr/>
          <a:lstStyle/>
          <a:p>
            <a:r>
              <a:rPr lang="pt-PT" sz="3200" dirty="0"/>
              <a:t>Espaços </a:t>
            </a:r>
            <a:r>
              <a:rPr lang="pt-PT" sz="3200" dirty="0" err="1"/>
              <a:t>intercromáticos</a:t>
            </a:r>
            <a:endParaRPr lang="pt-PT" sz="3200" dirty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525" y="0"/>
            <a:ext cx="4562475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28600"/>
            <a:ext cx="7843862" cy="1143000"/>
          </a:xfrm>
        </p:spPr>
        <p:txBody>
          <a:bodyPr/>
          <a:lstStyle/>
          <a:p>
            <a:r>
              <a:rPr lang="pt-PT" dirty="0"/>
              <a:t>Territórios </a:t>
            </a:r>
            <a:r>
              <a:rPr lang="pt-PT" dirty="0" err="1"/>
              <a:t>cromossómicos</a:t>
            </a:r>
            <a:r>
              <a:rPr lang="pt-PT" dirty="0"/>
              <a:t> e</a:t>
            </a:r>
            <a:br>
              <a:rPr lang="pt-PT" dirty="0"/>
            </a:br>
            <a:r>
              <a:rPr lang="pt-PT" dirty="0"/>
              <a:t>Espaços </a:t>
            </a:r>
            <a:r>
              <a:rPr lang="pt-PT" dirty="0" err="1"/>
              <a:t>intercromáticos</a:t>
            </a:r>
            <a:endParaRPr lang="pt-PT" dirty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6248400" cy="4978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900" y="2286000"/>
            <a:ext cx="2705100" cy="2838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304800"/>
            <a:ext cx="7620024" cy="762000"/>
          </a:xfrm>
        </p:spPr>
        <p:txBody>
          <a:bodyPr/>
          <a:lstStyle/>
          <a:p>
            <a:r>
              <a:rPr lang="pt-PT" dirty="0"/>
              <a:t>O início da </a:t>
            </a:r>
            <a:r>
              <a:rPr lang="pt-PT" dirty="0" err="1"/>
              <a:t>epigenética</a:t>
            </a:r>
            <a:endParaRPr lang="pt-PT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800"/>
              <a:t>1990’s</a:t>
            </a:r>
          </a:p>
          <a:p>
            <a:pPr lvl="1">
              <a:lnSpc>
                <a:spcPct val="90000"/>
              </a:lnSpc>
            </a:pPr>
            <a:r>
              <a:rPr lang="pt-PT" sz="2400"/>
              <a:t>Descobertas metilases de DNA em C </a:t>
            </a:r>
          </a:p>
          <a:p>
            <a:pPr lvl="1">
              <a:lnSpc>
                <a:spcPct val="90000"/>
              </a:lnSpc>
            </a:pPr>
            <a:r>
              <a:rPr lang="pt-PT" sz="2400"/>
              <a:t>Metilação representada na maioria dos animais, vegetais e fungos</a:t>
            </a:r>
          </a:p>
          <a:p>
            <a:pPr>
              <a:lnSpc>
                <a:spcPct val="90000"/>
              </a:lnSpc>
            </a:pPr>
            <a:r>
              <a:rPr lang="pt-PT" sz="2800"/>
              <a:t>1993</a:t>
            </a:r>
          </a:p>
          <a:p>
            <a:pPr lvl="1">
              <a:lnSpc>
                <a:spcPct val="90000"/>
              </a:lnSpc>
            </a:pPr>
            <a:r>
              <a:rPr lang="pt-PT" sz="2400"/>
              <a:t>Stephen Baylin et al</a:t>
            </a:r>
          </a:p>
          <a:p>
            <a:pPr lvl="2">
              <a:lnSpc>
                <a:spcPct val="90000"/>
              </a:lnSpc>
            </a:pPr>
            <a:r>
              <a:rPr lang="pt-PT" sz="2000"/>
              <a:t>Metilação do Gene de Supressão Tumoral  p16 numa variedade de tumores humanos</a:t>
            </a:r>
          </a:p>
          <a:p>
            <a:pPr lvl="2">
              <a:lnSpc>
                <a:spcPct val="90000"/>
              </a:lnSpc>
            </a:pPr>
            <a:r>
              <a:rPr lang="pt-PT" sz="2000"/>
              <a:t>Tratamento destas células com agentes desmetilantes repõe a actividade do gene</a:t>
            </a:r>
          </a:p>
          <a:p>
            <a:pPr lvl="1">
              <a:lnSpc>
                <a:spcPct val="90000"/>
              </a:lnSpc>
            </a:pPr>
            <a:r>
              <a:rPr lang="pt-PT" sz="2400"/>
              <a:t>Extensa metilação em promotores de outros genes de supressão tumoral</a:t>
            </a:r>
          </a:p>
          <a:p>
            <a:pPr lvl="2">
              <a:lnSpc>
                <a:spcPct val="90000"/>
              </a:lnSpc>
            </a:pPr>
            <a:endParaRPr lang="pt-PT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7686700" cy="1146197"/>
          </a:xfrm>
        </p:spPr>
        <p:txBody>
          <a:bodyPr/>
          <a:lstStyle/>
          <a:p>
            <a:r>
              <a:rPr lang="pt-PT" dirty="0"/>
              <a:t>Mecanismos conhecidos de regulação </a:t>
            </a:r>
            <a:r>
              <a:rPr lang="pt-PT" dirty="0" err="1"/>
              <a:t>epigenética</a:t>
            </a:r>
            <a:endParaRPr lang="pt-PT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PT" sz="2800" b="1">
                <a:solidFill>
                  <a:schemeClr val="accent1"/>
                </a:solidFill>
              </a:rPr>
              <a:t>Metilação do DNA</a:t>
            </a:r>
          </a:p>
          <a:p>
            <a:pPr>
              <a:lnSpc>
                <a:spcPct val="90000"/>
              </a:lnSpc>
            </a:pPr>
            <a:r>
              <a:rPr lang="pt-PT" sz="2800"/>
              <a:t>Modificação das Histonas</a:t>
            </a:r>
          </a:p>
          <a:p>
            <a:pPr lvl="1">
              <a:lnSpc>
                <a:spcPct val="90000"/>
              </a:lnSpc>
            </a:pPr>
            <a:r>
              <a:rPr lang="pt-PT" sz="2400"/>
              <a:t>Metilação</a:t>
            </a:r>
          </a:p>
          <a:p>
            <a:pPr lvl="1">
              <a:lnSpc>
                <a:spcPct val="90000"/>
              </a:lnSpc>
            </a:pPr>
            <a:r>
              <a:rPr lang="pt-PT" sz="2400"/>
              <a:t>Acetilação</a:t>
            </a:r>
          </a:p>
          <a:p>
            <a:pPr lvl="1">
              <a:lnSpc>
                <a:spcPct val="90000"/>
              </a:lnSpc>
            </a:pPr>
            <a:r>
              <a:rPr lang="pt-PT" sz="2400"/>
              <a:t>Fosforilação</a:t>
            </a:r>
          </a:p>
          <a:p>
            <a:pPr>
              <a:lnSpc>
                <a:spcPct val="90000"/>
              </a:lnSpc>
            </a:pPr>
            <a:r>
              <a:rPr lang="pt-PT" sz="2800"/>
              <a:t>Silenciamento do RNA</a:t>
            </a:r>
          </a:p>
          <a:p>
            <a:pPr lvl="1">
              <a:lnSpc>
                <a:spcPct val="90000"/>
              </a:lnSpc>
            </a:pPr>
            <a:r>
              <a:rPr lang="pt-PT" sz="2400"/>
              <a:t>RNA directed DNA methylation</a:t>
            </a:r>
          </a:p>
          <a:p>
            <a:pPr lvl="1">
              <a:lnSpc>
                <a:spcPct val="90000"/>
              </a:lnSpc>
            </a:pPr>
            <a:r>
              <a:rPr lang="pt-PT" sz="2400"/>
              <a:t>Postranscriptional gene silencing</a:t>
            </a:r>
          </a:p>
          <a:p>
            <a:pPr lvl="1">
              <a:lnSpc>
                <a:spcPct val="90000"/>
              </a:lnSpc>
            </a:pPr>
            <a:r>
              <a:rPr lang="pt-PT" sz="2400"/>
              <a:t>RNA interference (RNAi)</a:t>
            </a:r>
          </a:p>
          <a:p>
            <a:pPr>
              <a:lnSpc>
                <a:spcPct val="90000"/>
              </a:lnSpc>
            </a:pPr>
            <a:r>
              <a:rPr lang="pt-PT" sz="2800"/>
              <a:t>Imprinting</a:t>
            </a:r>
          </a:p>
          <a:p>
            <a:pPr>
              <a:lnSpc>
                <a:spcPct val="90000"/>
              </a:lnSpc>
            </a:pPr>
            <a:r>
              <a:rPr lang="pt-PT" sz="2800"/>
              <a:t>A Epigenética em Análises Clínicas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28600"/>
            <a:ext cx="6892948" cy="1143000"/>
          </a:xfrm>
        </p:spPr>
        <p:txBody>
          <a:bodyPr/>
          <a:lstStyle/>
          <a:p>
            <a:r>
              <a:rPr lang="pt-PT" dirty="0" err="1"/>
              <a:t>Metilação</a:t>
            </a:r>
            <a:endParaRPr lang="pt-PT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357422" y="2214554"/>
            <a:ext cx="4191000" cy="533400"/>
          </a:xfrm>
        </p:spPr>
        <p:txBody>
          <a:bodyPr/>
          <a:lstStyle/>
          <a:p>
            <a:r>
              <a:rPr lang="pt-PT" sz="2400" dirty="0"/>
              <a:t>A 5ª base 5-metil </a:t>
            </a:r>
            <a:r>
              <a:rPr lang="pt-PT" sz="2400" dirty="0" err="1"/>
              <a:t>citosina</a:t>
            </a:r>
            <a:endParaRPr lang="pt-PT" sz="2400" dirty="0"/>
          </a:p>
        </p:txBody>
      </p:sp>
      <p:pic>
        <p:nvPicPr>
          <p:cNvPr id="17413" name="Picture 5" descr="C:\Documents and Settings\jcabeda\Ambiente de trabalho\netarticle-file2_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49575"/>
            <a:ext cx="9144000" cy="3908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A metilação inactiva os genes</a:t>
            </a:r>
          </a:p>
        </p:txBody>
      </p:sp>
      <p:pic>
        <p:nvPicPr>
          <p:cNvPr id="19459" name="Picture 3" descr="C:\Documents and Settings\jcabeda\Ambiente de trabalho\netarticle-file2_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0"/>
            <a:ext cx="5473700" cy="384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nética médica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genética médica</Template>
  <TotalTime>8</TotalTime>
  <Words>643</Words>
  <Application>Microsoft Office PowerPoint</Application>
  <PresentationFormat>On-screen Show (4:3)</PresentationFormat>
  <Paragraphs>133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genética médica</vt:lpstr>
      <vt:lpstr>Slide 1</vt:lpstr>
      <vt:lpstr>Fenómeno Epigenético</vt:lpstr>
      <vt:lpstr>Territórios cromossómicos</vt:lpstr>
      <vt:lpstr>Espaços intercromáticos</vt:lpstr>
      <vt:lpstr>Territórios cromossómicos e Espaços intercromáticos</vt:lpstr>
      <vt:lpstr>O início da epigenética</vt:lpstr>
      <vt:lpstr>Mecanismos conhecidos de regulação epigenética</vt:lpstr>
      <vt:lpstr>Metilação</vt:lpstr>
      <vt:lpstr>A metilação inactiva os genes</vt:lpstr>
      <vt:lpstr>Metilação do DNA,  ilhas CpG  e  defesa genómica</vt:lpstr>
      <vt:lpstr>Papel da Metilação/desacetilação na repressão do genoma</vt:lpstr>
      <vt:lpstr>Mecanismos conhecidos de regulação epigenética</vt:lpstr>
      <vt:lpstr>Código das histonas (I)</vt:lpstr>
      <vt:lpstr>Código das histonas (II)</vt:lpstr>
      <vt:lpstr>Modelos de modificação eu/heterocromática por alteração de histonas</vt:lpstr>
      <vt:lpstr>Repressors and activators can direct histone deactylation at specific genes</vt:lpstr>
      <vt:lpstr>Modificações de histonas que regulam a cromatina</vt:lpstr>
      <vt:lpstr>Mecanismos conhecidos de regulação epigenética</vt:lpstr>
      <vt:lpstr>Silenciamento do RNA</vt:lpstr>
      <vt:lpstr>Epigenética</vt:lpstr>
      <vt:lpstr>Imprinting (I)</vt:lpstr>
      <vt:lpstr>Imprinting (II)</vt:lpstr>
      <vt:lpstr>Imprinting (III)</vt:lpstr>
      <vt:lpstr>Implicações do imprintig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01 Universidade Fernando Pessoa</dc:title>
  <dc:creator>Valued Acer Customer</dc:creator>
  <cp:lastModifiedBy>jcabeda</cp:lastModifiedBy>
  <cp:revision>3</cp:revision>
  <dcterms:created xsi:type="dcterms:W3CDTF">2010-01-27T12:29:39Z</dcterms:created>
  <dcterms:modified xsi:type="dcterms:W3CDTF">2010-02-05T12:35:58Z</dcterms:modified>
</cp:coreProperties>
</file>