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71" r:id="rId4"/>
    <p:sldId id="262" r:id="rId5"/>
    <p:sldId id="272" r:id="rId6"/>
    <p:sldId id="273" r:id="rId7"/>
    <p:sldId id="274" r:id="rId8"/>
    <p:sldId id="263" r:id="rId9"/>
    <p:sldId id="275" r:id="rId10"/>
    <p:sldId id="276" r:id="rId11"/>
    <p:sldId id="264" r:id="rId12"/>
    <p:sldId id="277" r:id="rId13"/>
    <p:sldId id="265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336699"/>
    <a:srgbClr val="006699"/>
    <a:srgbClr val="3399FF"/>
    <a:srgbClr val="33CCFF"/>
    <a:srgbClr val="00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18" autoAdjust="0"/>
    <p:restoredTop sz="90929"/>
  </p:normalViewPr>
  <p:slideViewPr>
    <p:cSldViewPr>
      <p:cViewPr varScale="1">
        <p:scale>
          <a:sx n="50" d="100"/>
          <a:sy n="50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0EE8-2029-4B8D-B769-FC7B4C256E18}" type="datetimeFigureOut">
              <a:rPr lang="pt-PT" smtClean="0"/>
              <a:pPr/>
              <a:t>30-03-2011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95FC-B116-41F6-B43C-7F78C57BAF7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1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0100" y="3071810"/>
            <a:ext cx="7772543" cy="1500412"/>
          </a:xfrm>
        </p:spPr>
        <p:txBody>
          <a:bodyPr/>
          <a:lstStyle/>
          <a:p>
            <a:pPr algn="ctr"/>
            <a:r>
              <a:rPr lang="pt-PT" dirty="0" smtClean="0"/>
              <a:t>Genética de Populações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543" cy="1362706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Genética Médica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1600" dirty="0" smtClean="0">
                <a:solidFill>
                  <a:srgbClr val="FFFF00"/>
                </a:solidFill>
              </a:rPr>
              <a:t>Factores que afectam o </a:t>
            </a:r>
            <a:r>
              <a:rPr lang="pt-PT" sz="1600" dirty="0" err="1" smtClean="0">
                <a:solidFill>
                  <a:srgbClr val="FFFF00"/>
                </a:solidFill>
              </a:rPr>
              <a:t>equilibrio</a:t>
            </a:r>
            <a:r>
              <a:rPr lang="pt-PT" sz="1600" dirty="0" smtClean="0">
                <a:solidFill>
                  <a:srgbClr val="FFFF00"/>
                </a:solidFill>
              </a:rPr>
              <a:t> de </a:t>
            </a:r>
            <a:r>
              <a:rPr lang="pt-PT" sz="1600" dirty="0" err="1" smtClean="0">
                <a:solidFill>
                  <a:srgbClr val="FFFF00"/>
                </a:solidFill>
              </a:rPr>
              <a:t>Hardy-Weinberg</a:t>
            </a:r>
            <a:endParaRPr lang="pt-PT" sz="1600" dirty="0" smtClean="0">
              <a:solidFill>
                <a:srgbClr val="FFFF00"/>
              </a:solidFill>
            </a:endParaRPr>
          </a:p>
          <a:p>
            <a:r>
              <a:rPr lang="pt-PT" sz="1200" dirty="0" smtClean="0"/>
              <a:t>Deriva Genética</a:t>
            </a:r>
          </a:p>
          <a:p>
            <a:pPr lvl="1"/>
            <a:r>
              <a:rPr lang="pt-PT" sz="1200" dirty="0" smtClean="0"/>
              <a:t>Fixação de alelos numa pequena população isolada</a:t>
            </a:r>
          </a:p>
          <a:p>
            <a:pPr lvl="2"/>
            <a:r>
              <a:rPr lang="pt-PT" sz="900" dirty="0" err="1" smtClean="0"/>
              <a:t>Alelos</a:t>
            </a:r>
            <a:r>
              <a:rPr lang="pt-PT" sz="900" dirty="0" smtClean="0"/>
              <a:t>  existentes noutras populações não chegam a instalar-se</a:t>
            </a:r>
          </a:p>
          <a:p>
            <a:pPr lvl="2"/>
            <a:r>
              <a:rPr lang="pt-PT" sz="900" dirty="0" smtClean="0"/>
              <a:t>Ao fim de algumas gerações a população tem equilíbrio diferente da pop. Geral</a:t>
            </a:r>
          </a:p>
          <a:p>
            <a:pPr lvl="2"/>
            <a:r>
              <a:rPr lang="pt-PT" sz="900" dirty="0" smtClean="0"/>
              <a:t>Existem nesta população coeficientes mais elevados de consanguinidade</a:t>
            </a:r>
          </a:p>
          <a:p>
            <a:r>
              <a:rPr lang="pt-PT" sz="1200" dirty="0" smtClean="0"/>
              <a:t>Acasalamento por escolha</a:t>
            </a:r>
          </a:p>
          <a:p>
            <a:pPr lvl="1"/>
            <a:r>
              <a:rPr lang="pt-PT" sz="1200" dirty="0" smtClean="0"/>
              <a:t>Quando os acasalamento são feitos dentro de grupos </a:t>
            </a:r>
            <a:r>
              <a:rPr lang="pt-PT" sz="1200" dirty="0" err="1" smtClean="0"/>
              <a:t>fenotípicos</a:t>
            </a:r>
            <a:r>
              <a:rPr lang="pt-PT" sz="1200" dirty="0" smtClean="0"/>
              <a:t> (cor, altura, inteligência)</a:t>
            </a:r>
          </a:p>
          <a:p>
            <a:pPr lvl="1"/>
            <a:r>
              <a:rPr lang="pt-PT" sz="1200" dirty="0" smtClean="0"/>
              <a:t>Aumenta a proporção de </a:t>
            </a:r>
            <a:r>
              <a:rPr lang="pt-PT" sz="1200" dirty="0" err="1" smtClean="0"/>
              <a:t>homozigotos</a:t>
            </a:r>
            <a:r>
              <a:rPr lang="pt-PT" sz="1200" dirty="0" smtClean="0"/>
              <a:t> na população</a:t>
            </a:r>
          </a:p>
          <a:p>
            <a:r>
              <a:rPr lang="pt-PT" sz="1200" dirty="0" smtClean="0"/>
              <a:t>Endogomia</a:t>
            </a:r>
          </a:p>
          <a:p>
            <a:pPr lvl="1"/>
            <a:r>
              <a:rPr lang="pt-PT" sz="1200" dirty="0" err="1" smtClean="0"/>
              <a:t>Endogamia</a:t>
            </a:r>
            <a:r>
              <a:rPr lang="pt-PT" sz="1200" dirty="0" smtClean="0"/>
              <a:t> = casamento entre consanguíneos</a:t>
            </a:r>
          </a:p>
          <a:p>
            <a:pPr lvl="1"/>
            <a:r>
              <a:rPr lang="pt-PT" sz="1200" dirty="0" smtClean="0"/>
              <a:t>O </a:t>
            </a:r>
            <a:r>
              <a:rPr lang="pt-PT" sz="1200" dirty="0" err="1" smtClean="0"/>
              <a:t>equilibrio</a:t>
            </a:r>
            <a:r>
              <a:rPr lang="pt-PT" sz="1200" dirty="0" smtClean="0"/>
              <a:t> de </a:t>
            </a:r>
            <a:r>
              <a:rPr lang="pt-PT" sz="1200" dirty="0" err="1" smtClean="0"/>
              <a:t>hardy-weinberg</a:t>
            </a:r>
            <a:r>
              <a:rPr lang="pt-PT" sz="1200" dirty="0" smtClean="0"/>
              <a:t> assenta na </a:t>
            </a:r>
            <a:r>
              <a:rPr lang="pt-PT" sz="1200" dirty="0" err="1" smtClean="0"/>
              <a:t>panmixia</a:t>
            </a:r>
            <a:endParaRPr lang="pt-PT" sz="1200" dirty="0" smtClean="0"/>
          </a:p>
          <a:p>
            <a:pPr lvl="1"/>
            <a:r>
              <a:rPr lang="pt-PT" sz="1200" dirty="0" smtClean="0"/>
              <a:t>Aumenta a frequência de </a:t>
            </a:r>
            <a:r>
              <a:rPr lang="pt-PT" sz="1200" dirty="0" err="1" smtClean="0"/>
              <a:t>homozigotos</a:t>
            </a:r>
            <a:endParaRPr lang="pt-PT" sz="1200" dirty="0" smtClean="0"/>
          </a:p>
          <a:p>
            <a:pPr lvl="1"/>
            <a:r>
              <a:rPr lang="pt-PT" sz="1200" dirty="0" smtClean="0"/>
              <a:t>Estirpes laboratoriais de ratinhos foram obtidas desta forma</a:t>
            </a:r>
          </a:p>
          <a:p>
            <a:pPr lvl="1"/>
            <a:r>
              <a:rPr lang="pt-PT" sz="1200" dirty="0" smtClean="0"/>
              <a:t>Particularmente relevante quando causa homozigotia de recessivos desfavoráveis</a:t>
            </a:r>
          </a:p>
          <a:p>
            <a:pPr lvl="1"/>
            <a:r>
              <a:rPr lang="pt-PT" sz="1200" dirty="0" smtClean="0"/>
              <a:t>Hemofilia entre casas reais Europeias</a:t>
            </a:r>
          </a:p>
          <a:p>
            <a:pPr lvl="1"/>
            <a:endParaRPr lang="pt-PT" sz="1000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FFC000"/>
                </a:solidFill>
              </a:rPr>
              <a:t>Equilibrio</a:t>
            </a:r>
            <a:r>
              <a:rPr lang="pt-PT" dirty="0" smtClean="0">
                <a:solidFill>
                  <a:srgbClr val="FFC000"/>
                </a:solidFill>
              </a:rPr>
              <a:t> de </a:t>
            </a:r>
            <a:r>
              <a:rPr lang="pt-PT" dirty="0" err="1" smtClean="0">
                <a:solidFill>
                  <a:srgbClr val="FFC000"/>
                </a:solidFill>
              </a:rPr>
              <a:t>Hardy-Weinberg</a:t>
            </a:r>
            <a:endParaRPr lang="pt-PT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Equilíbrio de </a:t>
            </a:r>
            <a:r>
              <a:rPr lang="pt-PT" sz="2400" dirty="0" err="1" smtClean="0"/>
              <a:t>Hardy-Weiberg</a:t>
            </a:r>
            <a:r>
              <a:rPr lang="pt-PT" sz="2400" dirty="0" smtClean="0"/>
              <a:t> (III)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285860"/>
            <a:ext cx="5429257" cy="4626268"/>
          </a:xfrm>
        </p:spPr>
        <p:txBody>
          <a:bodyPr>
            <a:normAutofit/>
          </a:bodyPr>
          <a:lstStyle/>
          <a:p>
            <a:r>
              <a:rPr lang="pt-PT" sz="1600" dirty="0" smtClean="0"/>
              <a:t>Coeficiente de consanguinidade (r)</a:t>
            </a:r>
          </a:p>
          <a:p>
            <a:pPr lvl="1"/>
            <a:r>
              <a:rPr lang="pt-PT" sz="1400" dirty="0" smtClean="0"/>
              <a:t>Também conhecido como:</a:t>
            </a:r>
          </a:p>
          <a:p>
            <a:pPr lvl="2"/>
            <a:r>
              <a:rPr lang="pt-PT" sz="1200" dirty="0" smtClean="0"/>
              <a:t>coeficiente de parentesco</a:t>
            </a:r>
          </a:p>
          <a:p>
            <a:pPr lvl="2"/>
            <a:r>
              <a:rPr lang="pt-PT" sz="1200" dirty="0" smtClean="0"/>
              <a:t>coeficiente de </a:t>
            </a:r>
            <a:r>
              <a:rPr lang="pt-PT" sz="1200" dirty="0" err="1" smtClean="0"/>
              <a:t>coancestralidade</a:t>
            </a:r>
            <a:endParaRPr lang="pt-PT" sz="1200" dirty="0" smtClean="0"/>
          </a:p>
          <a:p>
            <a:pPr lvl="1"/>
            <a:r>
              <a:rPr lang="pt-PT" sz="1400" dirty="0" smtClean="0"/>
              <a:t>Probabilidade de 2 pessoas terem em comum, num locus o mesmo alelo</a:t>
            </a:r>
          </a:p>
          <a:p>
            <a:pPr lvl="1"/>
            <a:r>
              <a:rPr lang="pt-PT" sz="1400" dirty="0" smtClean="0"/>
              <a:t>Percentagem de genes que entre consanguíneos são idênticos por ascendência comum</a:t>
            </a:r>
          </a:p>
          <a:p>
            <a:pPr lvl="2"/>
            <a:r>
              <a:rPr lang="pt-PT" sz="1100" dirty="0" smtClean="0"/>
              <a:t>50% dos genes entre irmãos</a:t>
            </a:r>
          </a:p>
          <a:p>
            <a:pPr lvl="2"/>
            <a:r>
              <a:rPr lang="pt-PT" sz="1100" dirty="0" smtClean="0"/>
              <a:t>50% dos genes entre pais e filhos</a:t>
            </a:r>
          </a:p>
          <a:p>
            <a:pPr lvl="2"/>
            <a:r>
              <a:rPr lang="pt-PT" sz="1100" dirty="0" smtClean="0"/>
              <a:t>25% dos genes entre tio e sobrinho</a:t>
            </a:r>
          </a:p>
          <a:p>
            <a:pPr lvl="2"/>
            <a:r>
              <a:rPr lang="pt-PT" sz="1100" dirty="0" smtClean="0"/>
              <a:t>12.5% dos genes entre primos</a:t>
            </a:r>
          </a:p>
          <a:p>
            <a:pPr lvl="1"/>
            <a:r>
              <a:rPr lang="pt-PT" sz="1400" dirty="0" smtClean="0"/>
              <a:t>Como calcular  r</a:t>
            </a:r>
          </a:p>
          <a:p>
            <a:pPr lvl="2"/>
            <a:r>
              <a:rPr lang="pt-PT" sz="1100" dirty="0" err="1" smtClean="0"/>
              <a:t>k=</a:t>
            </a:r>
            <a:r>
              <a:rPr lang="pt-PT" sz="1100" dirty="0" smtClean="0"/>
              <a:t> nº linhas a ligar os indivíduos via cada ancestral comum</a:t>
            </a:r>
          </a:p>
          <a:p>
            <a:pPr lvl="2"/>
            <a:r>
              <a:rPr lang="pt-PT" sz="1100" dirty="0" err="1" smtClean="0"/>
              <a:t>N=nº</a:t>
            </a:r>
            <a:r>
              <a:rPr lang="pt-PT" sz="1100" dirty="0" smtClean="0"/>
              <a:t> de passos de cada linha</a:t>
            </a:r>
          </a:p>
          <a:p>
            <a:pPr lvl="3"/>
            <a:r>
              <a:rPr lang="pt-PT" sz="1100" dirty="0" smtClean="0"/>
              <a:t>Se gene no cromossoma X passos entre pai e filha não são contados :</a:t>
            </a:r>
          </a:p>
          <a:p>
            <a:pPr lvl="4"/>
            <a:r>
              <a:rPr lang="pt-PT" sz="1100" dirty="0" smtClean="0"/>
              <a:t>X nunca passa de pai para filha</a:t>
            </a:r>
          </a:p>
          <a:p>
            <a:pPr lvl="3"/>
            <a:r>
              <a:rPr lang="pt-PT" sz="1100" dirty="0" smtClean="0"/>
              <a:t>Se gene no cromossoma Y não contar passos </a:t>
            </a:r>
          </a:p>
          <a:p>
            <a:pPr lvl="4"/>
            <a:r>
              <a:rPr lang="pt-PT" sz="1100" dirty="0" smtClean="0"/>
              <a:t>Y passa sempre na linha masculina </a:t>
            </a:r>
            <a:r>
              <a:rPr lang="pt-PT" sz="1100" dirty="0" smtClean="0">
                <a:sym typeface="Wingdings" pitchFamily="2" charset="2"/>
              </a:rPr>
              <a:t> coef.=1</a:t>
            </a:r>
            <a:endParaRPr lang="pt-PT" sz="1100" dirty="0" smtClean="0"/>
          </a:p>
          <a:p>
            <a:pPr lvl="4"/>
            <a:r>
              <a:rPr lang="pt-PT" sz="1100" dirty="0" smtClean="0"/>
              <a:t>Se linha masculina se quebrou coeficiente=0</a:t>
            </a:r>
          </a:p>
          <a:p>
            <a:pPr lvl="2"/>
            <a:endParaRPr lang="pt-PT" sz="1100" dirty="0" smtClean="0"/>
          </a:p>
          <a:p>
            <a:pPr lvl="2"/>
            <a:endParaRPr lang="pt-PT" sz="1100" dirty="0" smtClean="0"/>
          </a:p>
          <a:p>
            <a:pPr lvl="2"/>
            <a:endParaRPr lang="pt-PT" sz="11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Consanguinidade; </a:t>
            </a:r>
            <a:r>
              <a:rPr lang="pt-PT" sz="1200" dirty="0" err="1" smtClean="0">
                <a:solidFill>
                  <a:srgbClr val="FFC000"/>
                </a:solidFill>
              </a:rPr>
              <a:t>Endocruzamento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Consanguinidade</a:t>
            </a:r>
          </a:p>
          <a:p>
            <a:pPr>
              <a:buNone/>
            </a:pPr>
            <a:endParaRPr lang="pt-PT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86379" y="5929330"/>
          <a:ext cx="125306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749160" imgH="469800" progId="Equation.3">
                  <p:embed/>
                </p:oleObj>
              </mc:Choice>
              <mc:Fallback>
                <p:oleObj name="Equation" r:id="rId3" imgW="7491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9" y="5929330"/>
                        <a:ext cx="1253061" cy="7858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285860"/>
            <a:ext cx="5429257" cy="5214974"/>
          </a:xfrm>
        </p:spPr>
        <p:txBody>
          <a:bodyPr>
            <a:normAutofit lnSpcReduction="10000"/>
          </a:bodyPr>
          <a:lstStyle/>
          <a:p>
            <a:pPr marL="341313" lvl="1" indent="-341313">
              <a:buFontTx/>
              <a:buChar char="•"/>
            </a:pPr>
            <a:r>
              <a:rPr lang="pt-PT" sz="1400" dirty="0" smtClean="0"/>
              <a:t>Existe </a:t>
            </a:r>
            <a:r>
              <a:rPr lang="pt-PT" sz="1400" dirty="0" err="1" smtClean="0"/>
              <a:t>endocruzamento</a:t>
            </a:r>
            <a:r>
              <a:rPr lang="pt-PT" sz="1400" dirty="0" smtClean="0"/>
              <a:t> se </a:t>
            </a:r>
          </a:p>
          <a:p>
            <a:pPr marL="739776" lvl="2" indent="-341313"/>
            <a:r>
              <a:rPr lang="pt-PT" sz="1200" dirty="0" smtClean="0"/>
              <a:t>cruzamento realizado entre indivíduos mais relacionados que se retirados ao acaso na população</a:t>
            </a:r>
          </a:p>
          <a:p>
            <a:endParaRPr lang="pt-PT" sz="1400" dirty="0" smtClean="0"/>
          </a:p>
          <a:p>
            <a:r>
              <a:rPr lang="pt-PT" sz="1400" dirty="0" smtClean="0"/>
              <a:t>Coeficiente de </a:t>
            </a:r>
            <a:r>
              <a:rPr lang="pt-PT" sz="1400" dirty="0" err="1" smtClean="0"/>
              <a:t>endocruzamento</a:t>
            </a:r>
            <a:r>
              <a:rPr lang="pt-PT" sz="1400" dirty="0" smtClean="0"/>
              <a:t> (F)</a:t>
            </a:r>
          </a:p>
          <a:p>
            <a:pPr lvl="1"/>
            <a:r>
              <a:rPr lang="pt-PT" sz="1200" dirty="0" smtClean="0"/>
              <a:t>Proporção de </a:t>
            </a:r>
            <a:r>
              <a:rPr lang="pt-PT" sz="1200" dirty="0" err="1" smtClean="0"/>
              <a:t>loci</a:t>
            </a:r>
            <a:r>
              <a:rPr lang="pt-PT" sz="1200" dirty="0" smtClean="0"/>
              <a:t> para o quais um indivíduo</a:t>
            </a:r>
          </a:p>
          <a:p>
            <a:pPr lvl="2"/>
            <a:r>
              <a:rPr lang="pt-PT" sz="1200" dirty="0" smtClean="0"/>
              <a:t>É </a:t>
            </a:r>
            <a:r>
              <a:rPr lang="pt-PT" sz="1200" dirty="0" err="1" smtClean="0"/>
              <a:t>homozigotico</a:t>
            </a:r>
            <a:r>
              <a:rPr lang="pt-PT" sz="1200" dirty="0" smtClean="0"/>
              <a:t> por </a:t>
            </a:r>
            <a:r>
              <a:rPr lang="pt-PT" sz="1200" dirty="0" err="1" smtClean="0"/>
              <a:t>descendencia</a:t>
            </a:r>
            <a:endParaRPr lang="pt-PT" sz="1200" dirty="0" smtClean="0"/>
          </a:p>
          <a:p>
            <a:pPr lvl="1"/>
            <a:r>
              <a:rPr lang="pt-PT" sz="1200" dirty="0" smtClean="0"/>
              <a:t>Probabilidade de 2 alelos de 1 loci serem </a:t>
            </a:r>
            <a:r>
              <a:rPr lang="pt-PT" sz="1200" dirty="0" err="1" smtClean="0"/>
              <a:t>identicos</a:t>
            </a:r>
            <a:r>
              <a:rPr lang="pt-PT" sz="1200" dirty="0" smtClean="0"/>
              <a:t> num descendente de acasalamento consanguíneo</a:t>
            </a:r>
          </a:p>
          <a:p>
            <a:pPr lvl="1"/>
            <a:r>
              <a:rPr lang="pt-PT" sz="1200" dirty="0" smtClean="0"/>
              <a:t>É igual a metade do coeficiente de consanguinidade dos pais:</a:t>
            </a:r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r>
              <a:rPr lang="pt-PT" sz="1400" dirty="0" smtClean="0"/>
              <a:t>Consanguinidade e </a:t>
            </a:r>
            <a:r>
              <a:rPr lang="pt-PT" sz="1400" dirty="0" err="1" smtClean="0"/>
              <a:t>Equilibrio</a:t>
            </a:r>
            <a:r>
              <a:rPr lang="pt-PT" sz="1400" dirty="0" smtClean="0"/>
              <a:t> de </a:t>
            </a:r>
            <a:r>
              <a:rPr lang="pt-PT" sz="1400" dirty="0" err="1" smtClean="0"/>
              <a:t>Hardy-Weinberg</a:t>
            </a:r>
            <a:endParaRPr lang="pt-PT" sz="1400" dirty="0" smtClean="0"/>
          </a:p>
          <a:p>
            <a:pPr lvl="1"/>
            <a:r>
              <a:rPr lang="pt-PT" sz="1200" dirty="0" smtClean="0"/>
              <a:t>Se F=0 observa-se </a:t>
            </a:r>
            <a:r>
              <a:rPr lang="pt-PT" sz="1200" dirty="0" err="1" smtClean="0"/>
              <a:t>equilibrio</a:t>
            </a:r>
            <a:r>
              <a:rPr lang="pt-PT" sz="1200" dirty="0" smtClean="0"/>
              <a:t> de </a:t>
            </a:r>
            <a:r>
              <a:rPr lang="pt-PT" sz="1200" dirty="0" err="1" smtClean="0"/>
              <a:t>Hardy-weinberg</a:t>
            </a:r>
            <a:endParaRPr lang="pt-PT" sz="1200" dirty="0" smtClean="0"/>
          </a:p>
          <a:p>
            <a:pPr lvl="1"/>
            <a:r>
              <a:rPr lang="pt-PT" sz="1200" dirty="0" smtClean="0"/>
              <a:t>Aumento de F </a:t>
            </a:r>
            <a:r>
              <a:rPr lang="pt-PT" sz="1200" dirty="0" smtClean="0">
                <a:sym typeface="Wingdings" pitchFamily="2" charset="2"/>
              </a:rPr>
              <a:t> redução da frequência de </a:t>
            </a:r>
            <a:r>
              <a:rPr lang="pt-PT" sz="1200" dirty="0" err="1" smtClean="0">
                <a:sym typeface="Wingdings" pitchFamily="2" charset="2"/>
              </a:rPr>
              <a:t>heterozigotos</a:t>
            </a:r>
            <a:endParaRPr lang="pt-PT" sz="1200" dirty="0" smtClean="0">
              <a:sym typeface="Wingdings" pitchFamily="2" charset="2"/>
            </a:endParaRPr>
          </a:p>
          <a:p>
            <a:pPr lvl="1"/>
            <a:r>
              <a:rPr lang="pt-PT" sz="1200" dirty="0" smtClean="0">
                <a:sym typeface="Wingdings" pitchFamily="2" charset="2"/>
              </a:rPr>
              <a:t>Se F=1  frequência de heterozigotos=0</a:t>
            </a:r>
          </a:p>
          <a:p>
            <a:pPr lvl="1"/>
            <a:r>
              <a:rPr lang="pt-PT" sz="1200" dirty="0" smtClean="0">
                <a:sym typeface="Wingdings" pitchFamily="2" charset="2"/>
              </a:rPr>
              <a:t>Num casamento consanguíneo:</a:t>
            </a:r>
          </a:p>
          <a:p>
            <a:pPr lvl="2"/>
            <a:r>
              <a:rPr lang="pt-PT" sz="1200" dirty="0" smtClean="0"/>
              <a:t>A equação de </a:t>
            </a:r>
            <a:r>
              <a:rPr lang="pt-PT" sz="1200" dirty="0" err="1" smtClean="0"/>
              <a:t>Hardy-weinberg</a:t>
            </a:r>
            <a:r>
              <a:rPr lang="pt-PT" sz="1200" dirty="0" smtClean="0"/>
              <a:t>  (p</a:t>
            </a:r>
            <a:r>
              <a:rPr lang="pt-PT" sz="1200" baseline="30000" dirty="0" smtClean="0"/>
              <a:t>2 </a:t>
            </a:r>
            <a:r>
              <a:rPr lang="pt-PT" sz="1200" dirty="0" smtClean="0"/>
              <a:t>+2pq + q</a:t>
            </a:r>
            <a:r>
              <a:rPr lang="pt-PT" sz="1200" baseline="30000" dirty="0" smtClean="0"/>
              <a:t>2 </a:t>
            </a:r>
            <a:r>
              <a:rPr lang="pt-PT" sz="1200" dirty="0" smtClean="0"/>
              <a:t>= 1) fica:</a:t>
            </a:r>
            <a:endParaRPr lang="pt-PT" sz="1200" baseline="30000" dirty="0" smtClean="0"/>
          </a:p>
          <a:p>
            <a:pPr lvl="2" algn="ctr">
              <a:buNone/>
            </a:pPr>
            <a:r>
              <a:rPr lang="pt-PT" sz="1200" dirty="0" smtClean="0"/>
              <a:t>(p</a:t>
            </a:r>
            <a:r>
              <a:rPr lang="pt-PT" sz="1200" baseline="30000" dirty="0" smtClean="0"/>
              <a:t>2 </a:t>
            </a:r>
            <a:r>
              <a:rPr lang="pt-PT" sz="1200" dirty="0" smtClean="0"/>
              <a:t>+</a:t>
            </a:r>
            <a:r>
              <a:rPr lang="pt-PT" sz="1200" dirty="0" err="1" smtClean="0"/>
              <a:t>Fpq</a:t>
            </a:r>
            <a:r>
              <a:rPr lang="pt-PT" sz="1200" dirty="0" smtClean="0"/>
              <a:t>) + (2pq – 2Fpq) + (q</a:t>
            </a:r>
            <a:r>
              <a:rPr lang="pt-PT" sz="1200" baseline="30000" dirty="0" smtClean="0"/>
              <a:t>2 </a:t>
            </a:r>
            <a:r>
              <a:rPr lang="pt-PT" sz="1200" dirty="0" smtClean="0"/>
              <a:t>+</a:t>
            </a:r>
            <a:r>
              <a:rPr lang="pt-PT" sz="1200" dirty="0" err="1" smtClean="0"/>
              <a:t>Fpq</a:t>
            </a:r>
            <a:r>
              <a:rPr lang="pt-PT" sz="1200" dirty="0" smtClean="0"/>
              <a:t>)= 1</a:t>
            </a:r>
            <a:r>
              <a:rPr lang="pt-PT" sz="1200" baseline="30000" dirty="0" smtClean="0"/>
              <a:t> </a:t>
            </a:r>
          </a:p>
          <a:p>
            <a:pPr lvl="2"/>
            <a:r>
              <a:rPr lang="pt-PT" sz="1200" dirty="0" smtClean="0"/>
              <a:t>Esta fórmula serve para:</a:t>
            </a:r>
          </a:p>
          <a:p>
            <a:pPr marL="1163638" lvl="3" indent="-82550"/>
            <a:r>
              <a:rPr lang="pt-PT" sz="1000" dirty="0" smtClean="0"/>
              <a:t>Prever a probabilidade de filho de consanguíneos ser </a:t>
            </a:r>
            <a:r>
              <a:rPr lang="pt-PT" sz="1000" dirty="0" err="1" smtClean="0"/>
              <a:t>homozigótico</a:t>
            </a:r>
            <a:r>
              <a:rPr lang="pt-PT" sz="1000" dirty="0" smtClean="0"/>
              <a:t> para gene recessivo existente num antepassado de um dos pais</a:t>
            </a:r>
          </a:p>
          <a:p>
            <a:pPr lvl="2"/>
            <a:endParaRPr lang="pt-PT" sz="1200" baseline="30000" dirty="0" smtClean="0"/>
          </a:p>
          <a:p>
            <a:pPr lvl="2"/>
            <a:endParaRPr lang="pt-PT" sz="700" dirty="0" smtClean="0"/>
          </a:p>
          <a:p>
            <a:pPr lvl="1"/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Consanguinidade; </a:t>
            </a:r>
            <a:r>
              <a:rPr lang="pt-PT" sz="1200" dirty="0" err="1" smtClean="0">
                <a:solidFill>
                  <a:srgbClr val="FFC000"/>
                </a:solidFill>
              </a:rPr>
              <a:t>Endocruzamento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Endocruzamento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57818" y="3357562"/>
          <a:ext cx="19351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269720" imgH="469800" progId="Equation.3">
                  <p:embed/>
                </p:oleObj>
              </mc:Choice>
              <mc:Fallback>
                <p:oleObj name="Equation" r:id="rId3" imgW="126972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357562"/>
                        <a:ext cx="1935162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1500198"/>
          </a:xfrm>
        </p:spPr>
        <p:txBody>
          <a:bodyPr>
            <a:normAutofit/>
          </a:bodyPr>
          <a:lstStyle/>
          <a:p>
            <a:r>
              <a:rPr lang="pt-PT" sz="1400" dirty="0" smtClean="0"/>
              <a:t>AA = 105 </a:t>
            </a:r>
            <a:r>
              <a:rPr lang="pt-PT" sz="1400" dirty="0" err="1" smtClean="0"/>
              <a:t>indíviduos</a:t>
            </a:r>
            <a:endParaRPr lang="pt-PT" sz="1400" dirty="0" smtClean="0"/>
          </a:p>
          <a:p>
            <a:r>
              <a:rPr lang="pt-PT" sz="1400" dirty="0" err="1" smtClean="0"/>
              <a:t>aa</a:t>
            </a:r>
            <a:r>
              <a:rPr lang="pt-PT" sz="1400" dirty="0" smtClean="0"/>
              <a:t> = 200 </a:t>
            </a:r>
            <a:r>
              <a:rPr lang="pt-PT" sz="1400" dirty="0" err="1" smtClean="0"/>
              <a:t>indíviduos</a:t>
            </a:r>
            <a:endParaRPr lang="pt-PT" sz="1400" dirty="0" smtClean="0"/>
          </a:p>
          <a:p>
            <a:r>
              <a:rPr lang="pt-PT" sz="1400" dirty="0" err="1" smtClean="0"/>
              <a:t>Aa</a:t>
            </a:r>
            <a:r>
              <a:rPr lang="pt-PT" sz="1400" dirty="0" smtClean="0"/>
              <a:t> = 95 indivíduos</a:t>
            </a:r>
          </a:p>
          <a:p>
            <a:endParaRPr lang="pt-PT" sz="1400" dirty="0" smtClean="0"/>
          </a:p>
          <a:p>
            <a:r>
              <a:rPr lang="pt-PT" sz="1400" dirty="0" smtClean="0"/>
              <a:t>Frequência relativa dos 2 alelos na população</a:t>
            </a:r>
          </a:p>
          <a:p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Determinação de frequências </a:t>
            </a:r>
            <a:r>
              <a:rPr lang="pt-PT" sz="2400" dirty="0" err="1" smtClean="0"/>
              <a:t>alélicas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3000372"/>
            <a:ext cx="49716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 A = 105*2 + 95 = 210+95 = 305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#a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= 200*2 + 95 = 495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%A = 305/(305+495)=38%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%a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495/(305+495)=61%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1428760"/>
          </a:xfrm>
        </p:spPr>
        <p:txBody>
          <a:bodyPr>
            <a:normAutofit/>
          </a:bodyPr>
          <a:lstStyle/>
          <a:p>
            <a:r>
              <a:rPr lang="pt-PT" sz="1400" dirty="0" smtClean="0"/>
              <a:t>População de 1000 indivíduos</a:t>
            </a:r>
          </a:p>
          <a:p>
            <a:r>
              <a:rPr lang="pt-PT" sz="1400" dirty="0" smtClean="0"/>
              <a:t>Frequência do alelo A=90%</a:t>
            </a:r>
          </a:p>
          <a:p>
            <a:r>
              <a:rPr lang="pt-PT" sz="1400" dirty="0" smtClean="0"/>
              <a:t>Frequência do alelo a=10%</a:t>
            </a:r>
          </a:p>
          <a:p>
            <a:endParaRPr lang="pt-PT" sz="1400" dirty="0" smtClean="0"/>
          </a:p>
          <a:p>
            <a:r>
              <a:rPr lang="pt-PT" sz="1400" dirty="0" smtClean="0"/>
              <a:t>Quais as frequências </a:t>
            </a:r>
            <a:r>
              <a:rPr lang="pt-PT" sz="1400" dirty="0" err="1" smtClean="0"/>
              <a:t>Genotípicas</a:t>
            </a:r>
            <a:r>
              <a:rPr lang="pt-PT" sz="1400" dirty="0" smtClean="0"/>
              <a:t>:</a:t>
            </a:r>
          </a:p>
          <a:p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PT" sz="2400" dirty="0" smtClean="0"/>
              <a:t>Determinação de frequências </a:t>
            </a:r>
            <a:r>
              <a:rPr lang="pt-PT" sz="2400" dirty="0" err="1" smtClean="0"/>
              <a:t>genotípicas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3000372"/>
            <a:ext cx="49716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p=0.9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q=0.1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Frequência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AA 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= p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= 0.9*0.9=0.81 = 81%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Frequência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Aa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= 2pq = 2*0.9*0.1= 0.18 = 18%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Frequência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aa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= q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= 0.1*0.1 = 0.01 = 1%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Ou com uma tabela de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punnett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67442"/>
              </p:ext>
            </p:extLst>
          </p:nvPr>
        </p:nvGraphicFramePr>
        <p:xfrm>
          <a:off x="4500562" y="5072074"/>
          <a:ext cx="3286149" cy="11125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5383"/>
                <a:gridCol w="1095383"/>
                <a:gridCol w="10953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FFFF"/>
                          </a:solidFill>
                        </a:rPr>
                        <a:t>A (p=0.9)</a:t>
                      </a:r>
                      <a:endParaRPr lang="pt-P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FFFF"/>
                          </a:solidFill>
                        </a:rPr>
                        <a:t>a (q=0.1)</a:t>
                      </a:r>
                      <a:endParaRPr lang="pt-P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FFFF"/>
                          </a:solidFill>
                        </a:rPr>
                        <a:t>A (p=0.9)</a:t>
                      </a:r>
                      <a:endParaRPr lang="pt-P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AA (0.81)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r>
                        <a:rPr lang="pt-PT" dirty="0" smtClean="0"/>
                        <a:t> (0.09)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FFFF"/>
                          </a:solidFill>
                        </a:rPr>
                        <a:t>a (q=0.1)</a:t>
                      </a:r>
                      <a:endParaRPr lang="pt-P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r>
                        <a:rPr lang="pt-PT" dirty="0" smtClean="0"/>
                        <a:t> (0.09)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r>
                        <a:rPr lang="pt-PT" dirty="0" smtClean="0"/>
                        <a:t> (0.01)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1500198"/>
          </a:xfrm>
        </p:spPr>
        <p:txBody>
          <a:bodyPr>
            <a:normAutofit/>
          </a:bodyPr>
          <a:lstStyle/>
          <a:p>
            <a:r>
              <a:rPr lang="pt-PT" sz="1400" dirty="0" smtClean="0"/>
              <a:t>AA = 84%</a:t>
            </a:r>
          </a:p>
          <a:p>
            <a:r>
              <a:rPr lang="pt-PT" sz="1400" dirty="0" err="1" smtClean="0"/>
              <a:t>aa</a:t>
            </a:r>
            <a:r>
              <a:rPr lang="pt-PT" sz="1400" dirty="0" smtClean="0"/>
              <a:t> = 1%</a:t>
            </a:r>
          </a:p>
          <a:p>
            <a:r>
              <a:rPr lang="pt-PT" sz="1400" dirty="0" err="1" smtClean="0"/>
              <a:t>Aa</a:t>
            </a:r>
            <a:r>
              <a:rPr lang="pt-PT" sz="1400" dirty="0" smtClean="0"/>
              <a:t> = 15%</a:t>
            </a:r>
          </a:p>
          <a:p>
            <a:endParaRPr lang="pt-PT" sz="1400" dirty="0" smtClean="0"/>
          </a:p>
          <a:p>
            <a:r>
              <a:rPr lang="pt-PT" sz="1400" dirty="0" smtClean="0"/>
              <a:t>Determinar a frequência de cada alelo na população</a:t>
            </a:r>
          </a:p>
          <a:p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Determinação de frequências </a:t>
            </a:r>
            <a:r>
              <a:rPr lang="pt-PT" sz="2400" dirty="0" err="1" smtClean="0"/>
              <a:t>alélicas</a:t>
            </a:r>
            <a:endParaRPr lang="pt-PT" sz="2400" dirty="0" smtClean="0"/>
          </a:p>
          <a:p>
            <a:pPr algn="ctr"/>
            <a:r>
              <a:rPr lang="pt-PT" sz="2400" dirty="0" smtClean="0"/>
              <a:t>a partir da frequência </a:t>
            </a:r>
            <a:r>
              <a:rPr lang="pt-PT" sz="2400" dirty="0" err="1" smtClean="0"/>
              <a:t>genotípica</a:t>
            </a:r>
            <a:endParaRPr lang="pt-PT" sz="2400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3000372"/>
            <a:ext cx="49716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Frequência A = (2*0.84+0.15)/2=0.915=91.5%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Frequência a = (2*0.01+0.15)/2=0.085=8.5%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Verficar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se está em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equilibrio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Hardy-weinberg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P=0.915; q=0.085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Frequência AA = p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 = 0.915*0.915=0.84 = 84%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Frequência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</a:rPr>
              <a:t>Aa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 = 2pq = 2*0.915*0.085= 0.15 = 15%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Frequência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</a:rPr>
              <a:t>aa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 = q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 = 0.085*0.085 = 0.01 = 1%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Atenção aos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</a:rPr>
              <a:t>aredondamentos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. Respeitar nº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</a:rPr>
              <a:t>alg.sign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1500198"/>
          </a:xfrm>
        </p:spPr>
        <p:txBody>
          <a:bodyPr>
            <a:normAutofit/>
          </a:bodyPr>
          <a:lstStyle/>
          <a:p>
            <a:r>
              <a:rPr lang="pt-PT" sz="1400" dirty="0" smtClean="0"/>
              <a:t>Determinação da frequência de portadores </a:t>
            </a:r>
          </a:p>
          <a:p>
            <a:pPr lvl="1"/>
            <a:r>
              <a:rPr lang="pt-PT" sz="1000" dirty="0" smtClean="0"/>
              <a:t>A partir da frequência de doentes na pop. Geral</a:t>
            </a:r>
          </a:p>
          <a:p>
            <a:r>
              <a:rPr lang="pt-PT" sz="1400" dirty="0" smtClean="0"/>
              <a:t>Fibrose </a:t>
            </a:r>
            <a:r>
              <a:rPr lang="pt-PT" sz="1400" dirty="0" err="1" smtClean="0"/>
              <a:t>cistica</a:t>
            </a:r>
            <a:endParaRPr lang="pt-PT" sz="1400" dirty="0" smtClean="0"/>
          </a:p>
          <a:p>
            <a:pPr lvl="1"/>
            <a:r>
              <a:rPr lang="pt-PT" sz="1000" dirty="0" smtClean="0"/>
              <a:t>1/2500 nados vivos é doente</a:t>
            </a:r>
          </a:p>
          <a:p>
            <a:pPr lvl="1">
              <a:buNone/>
            </a:pPr>
            <a:endParaRPr lang="pt-PT" sz="1000" dirty="0" smtClean="0"/>
          </a:p>
          <a:p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Aplicação do </a:t>
            </a:r>
            <a:r>
              <a:rPr lang="pt-PT" sz="1200" dirty="0" err="1" smtClean="0">
                <a:solidFill>
                  <a:srgbClr val="FFC000"/>
                </a:solidFill>
              </a:rPr>
              <a:t>Equil</a:t>
            </a:r>
            <a:r>
              <a:rPr lang="pt-PT" sz="1200" dirty="0" smtClean="0">
                <a:solidFill>
                  <a:srgbClr val="FFC000"/>
                </a:solidFill>
              </a:rPr>
              <a:t>. </a:t>
            </a:r>
            <a:r>
              <a:rPr lang="pt-PT" sz="1200" dirty="0" err="1" smtClean="0">
                <a:solidFill>
                  <a:srgbClr val="FFC000"/>
                </a:solidFill>
              </a:rPr>
              <a:t>Hw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Cond.Autossómicas</a:t>
            </a:r>
            <a:r>
              <a:rPr lang="pt-PT" dirty="0" smtClean="0"/>
              <a:t> Recessivas</a:t>
            </a: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3000372"/>
            <a:ext cx="49716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q</a:t>
            </a:r>
            <a:r>
              <a:rPr kumimoji="0" lang="pt-PT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=1/2500  q=1/50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P+q=1  p=1-1/50=49/50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2pq=2*1/50*49/50=98/2500=0.0392 </a:t>
            </a:r>
            <a:r>
              <a:rPr lang="pt-PT" sz="1400" kern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 3,9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%</a:t>
            </a:r>
            <a:endParaRPr lang="pt-PT" sz="1400" kern="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1928826"/>
          </a:xfrm>
        </p:spPr>
        <p:txBody>
          <a:bodyPr>
            <a:normAutofit/>
          </a:bodyPr>
          <a:lstStyle/>
          <a:p>
            <a:r>
              <a:rPr lang="pt-PT" sz="2000" dirty="0" smtClean="0"/>
              <a:t>Hemofilia A</a:t>
            </a:r>
          </a:p>
          <a:p>
            <a:pPr lvl="1"/>
            <a:r>
              <a:rPr lang="pt-PT" sz="1200" dirty="0" err="1" smtClean="0"/>
              <a:t>Alelo</a:t>
            </a:r>
            <a:r>
              <a:rPr lang="pt-PT" sz="1200" dirty="0" smtClean="0"/>
              <a:t> recessivo em gene no cromossoma X</a:t>
            </a:r>
          </a:p>
          <a:p>
            <a:pPr lvl="1"/>
            <a:r>
              <a:rPr lang="pt-PT" sz="1200" dirty="0" err="1" smtClean="0"/>
              <a:t>Freq</a:t>
            </a:r>
            <a:r>
              <a:rPr lang="pt-PT" sz="1200" dirty="0" smtClean="0"/>
              <a:t>. 1/10,000 nos homens (</a:t>
            </a:r>
            <a:r>
              <a:rPr lang="pt-PT" sz="1200" dirty="0" err="1" smtClean="0"/>
              <a:t>hemizigótico</a:t>
            </a:r>
            <a:r>
              <a:rPr lang="pt-PT" sz="1200" dirty="0" smtClean="0"/>
              <a:t>)</a:t>
            </a:r>
          </a:p>
          <a:p>
            <a:pPr lvl="1"/>
            <a:endParaRPr lang="pt-PT" sz="1200" dirty="0" smtClean="0"/>
          </a:p>
          <a:p>
            <a:pPr lvl="1">
              <a:buNone/>
            </a:pPr>
            <a:endParaRPr lang="pt-PT" sz="1200" dirty="0" smtClean="0"/>
          </a:p>
          <a:p>
            <a:endParaRPr lang="pt-PT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Aplicação do </a:t>
            </a:r>
            <a:r>
              <a:rPr lang="pt-PT" sz="1200" dirty="0" err="1" smtClean="0">
                <a:solidFill>
                  <a:srgbClr val="FFC000"/>
                </a:solidFill>
              </a:rPr>
              <a:t>Equil</a:t>
            </a:r>
            <a:r>
              <a:rPr lang="pt-PT" sz="1200" dirty="0" smtClean="0">
                <a:solidFill>
                  <a:srgbClr val="FFC000"/>
                </a:solidFill>
              </a:rPr>
              <a:t>. </a:t>
            </a:r>
            <a:r>
              <a:rPr lang="pt-PT" sz="1200" dirty="0" err="1" smtClean="0">
                <a:solidFill>
                  <a:srgbClr val="FFC000"/>
                </a:solidFill>
              </a:rPr>
              <a:t>Hw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Cond</a:t>
            </a:r>
            <a:r>
              <a:rPr lang="pt-PT" dirty="0" smtClean="0"/>
              <a:t>. Ligadas ao X (I)</a:t>
            </a: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3571876"/>
            <a:ext cx="53578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Frequência no alelo nos</a:t>
            </a:r>
            <a:r>
              <a:rPr kumimoji="0" lang="pt-PT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homens = </a:t>
            </a:r>
            <a:r>
              <a:rPr kumimoji="0" lang="pt-PT" sz="12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freq</a:t>
            </a:r>
            <a:r>
              <a:rPr kumimoji="0" lang="pt-PT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 do alelo na pop.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q=1/10,000 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p=9,999/10,000</a:t>
            </a: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Frequência </a:t>
            </a: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alélica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é igual em ambos os sexos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Mas nas mulheres existem 2/3 dos alelos da pop.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Nas mulheres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Homozigotos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 doentes  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Faa=q</a:t>
            </a:r>
            <a:r>
              <a:rPr lang="pt-PT" sz="12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=1/100,000,000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Heterozigotos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 portadores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Fab=2*pq = 2 * 1/10000 * 9999/10000 = </a:t>
            </a:r>
            <a:r>
              <a:rPr lang="pt-PT" sz="11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19,998/100,000,000</a:t>
            </a:r>
            <a:endParaRPr lang="pt-PT" sz="12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  <a:p>
            <a:pPr marL="1165226" lvl="2" indent="-341313">
              <a:spcBef>
                <a:spcPct val="20000"/>
              </a:spcBef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                                                                    ≈  2/10,000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endParaRPr lang="pt-PT" sz="12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endParaRPr lang="pt-PT" sz="12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714380"/>
          </a:xfrm>
        </p:spPr>
        <p:txBody>
          <a:bodyPr>
            <a:normAutofit/>
          </a:bodyPr>
          <a:lstStyle/>
          <a:p>
            <a:r>
              <a:rPr lang="pt-PT" sz="1400" dirty="0" err="1" smtClean="0"/>
              <a:t>Alelo</a:t>
            </a:r>
            <a:r>
              <a:rPr lang="pt-PT" sz="1400" dirty="0" smtClean="0"/>
              <a:t> dominante</a:t>
            </a:r>
          </a:p>
          <a:p>
            <a:pPr lvl="1"/>
            <a:r>
              <a:rPr lang="pt-PT" sz="1000" dirty="0" err="1" smtClean="0"/>
              <a:t>Freq</a:t>
            </a:r>
            <a:r>
              <a:rPr lang="pt-PT" sz="1000" dirty="0" smtClean="0"/>
              <a:t>. 1/10,000 nas mulheres</a:t>
            </a:r>
          </a:p>
          <a:p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Aplicação do </a:t>
            </a:r>
            <a:r>
              <a:rPr lang="pt-PT" sz="1200" dirty="0" err="1" smtClean="0">
                <a:solidFill>
                  <a:srgbClr val="FFC000"/>
                </a:solidFill>
              </a:rPr>
              <a:t>Equil</a:t>
            </a:r>
            <a:r>
              <a:rPr lang="pt-PT" sz="1200" dirty="0" smtClean="0">
                <a:solidFill>
                  <a:srgbClr val="FFC000"/>
                </a:solidFill>
              </a:rPr>
              <a:t>. </a:t>
            </a:r>
            <a:r>
              <a:rPr lang="pt-PT" sz="1200" dirty="0" err="1" smtClean="0">
                <a:solidFill>
                  <a:srgbClr val="FFC000"/>
                </a:solidFill>
              </a:rPr>
              <a:t>Hw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Cond</a:t>
            </a:r>
            <a:r>
              <a:rPr lang="pt-PT" dirty="0" smtClean="0"/>
              <a:t>. Ligadas ao X (II)</a:t>
            </a: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2928934"/>
            <a:ext cx="49716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D = alelo mutado</a:t>
            </a:r>
          </a:p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d = alelo normal</a:t>
            </a:r>
          </a:p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Homens afectados = ½ mulheres afectadas</a:t>
            </a:r>
          </a:p>
          <a:p>
            <a:pPr marL="341313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                                     = 1/20,000 homens</a:t>
            </a:r>
          </a:p>
          <a:p>
            <a:pPr marL="341313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	 p=1/20,000</a:t>
            </a:r>
          </a:p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Mulheres afectadas = DD+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Dd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  <a:p>
            <a:pPr marL="341313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                                       = p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+2*pq</a:t>
            </a:r>
          </a:p>
          <a:p>
            <a:pPr marL="341313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                                          como p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desprezível (1/4X10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8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)</a:t>
            </a:r>
          </a:p>
          <a:p>
            <a:pPr marL="341313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                        1/10,000 ≈ </a:t>
            </a:r>
            <a:r>
              <a:rPr lang="pt-PT" sz="1400" kern="0" dirty="0" smtClean="0">
                <a:solidFill>
                  <a:srgbClr val="FFFFFF"/>
                </a:solidFill>
                <a:effectLst/>
                <a:sym typeface="Wingdings" pitchFamily="2" charset="2"/>
              </a:rPr>
              <a:t>mulheres heterozigóticas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714380"/>
          </a:xfrm>
        </p:spPr>
        <p:txBody>
          <a:bodyPr>
            <a:normAutofit fontScale="85000" lnSpcReduction="20000"/>
          </a:bodyPr>
          <a:lstStyle/>
          <a:p>
            <a:r>
              <a:rPr lang="pt-PT" sz="1400" dirty="0" smtClean="0"/>
              <a:t>Doença </a:t>
            </a:r>
            <a:r>
              <a:rPr lang="pt-PT" sz="1400" dirty="0" err="1" smtClean="0"/>
              <a:t>autossómica</a:t>
            </a:r>
            <a:r>
              <a:rPr lang="pt-PT" sz="1400" dirty="0" smtClean="0"/>
              <a:t> recessiva</a:t>
            </a:r>
          </a:p>
          <a:p>
            <a:pPr lvl="1"/>
            <a:r>
              <a:rPr lang="pt-PT" sz="1000" dirty="0" smtClean="0"/>
              <a:t>Frequência de 1/10,000 na pop. Geral</a:t>
            </a:r>
          </a:p>
          <a:p>
            <a:r>
              <a:rPr lang="pt-PT" sz="1400" dirty="0" smtClean="0"/>
              <a:t>Qual a frequência da doença nos descendentes de</a:t>
            </a:r>
          </a:p>
          <a:p>
            <a:pPr lvl="1"/>
            <a:r>
              <a:rPr lang="pt-PT" sz="1000" dirty="0" smtClean="0"/>
              <a:t>Primos em primeiro grau</a:t>
            </a:r>
          </a:p>
          <a:p>
            <a:endParaRPr lang="pt-PT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smtClean="0"/>
              <a:t>Efeitos da Consanguinidade</a:t>
            </a:r>
            <a:endParaRPr lang="pt-P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86182" y="3286124"/>
            <a:ext cx="535781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q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=1/10000  q=1/100</a:t>
            </a:r>
          </a:p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P= 1-1/100 = 99/100</a:t>
            </a:r>
          </a:p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Calcular F para primos direitos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 ancestrais comuns (avô e avó)  2 linhas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Cada linha tem 4 passos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r = (1/2)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4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+ (1/2)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4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= 2 X (1/16)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 = ½ r = 1/16</a:t>
            </a:r>
          </a:p>
          <a:p>
            <a:pPr marL="341313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Frequências de :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Freq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(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aa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) 	= q</a:t>
            </a:r>
            <a:r>
              <a:rPr lang="pt-PT" sz="14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+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Fpq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</a:t>
            </a:r>
          </a:p>
          <a:p>
            <a:pPr marL="1165226" lvl="2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= 1/10,000 + (1/16 * 1/100 * 99/100)</a:t>
            </a:r>
          </a:p>
          <a:p>
            <a:pPr marL="752476" lvl="1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	=  1/10,000 + 99/160000</a:t>
            </a:r>
          </a:p>
          <a:p>
            <a:pPr marL="752476" lvl="1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	= 1/10,000 + 6/10,000</a:t>
            </a:r>
          </a:p>
          <a:p>
            <a:pPr marL="752476" lvl="1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	= 7/10,000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Freq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(AA)	= p</a:t>
            </a:r>
            <a:r>
              <a:rPr lang="pt-PT" sz="1100" kern="0" baseline="3000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2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+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Fpq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	= 9801/100,000 + 6/10,000</a:t>
            </a:r>
          </a:p>
          <a:p>
            <a:pPr marL="752476" lvl="1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		= 9807/100,000</a:t>
            </a:r>
          </a:p>
          <a:p>
            <a:pPr marL="752476" lvl="1" indent="-341313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Freq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(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Aa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)	= 2pq-2Fpq	= 198/10,000 – 12/10,000</a:t>
            </a:r>
          </a:p>
          <a:p>
            <a:pPr marL="752476" lvl="1" indent="-341313">
              <a:spcBef>
                <a:spcPct val="20000"/>
              </a:spcBef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				= 186/10,000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072066" y="2285992"/>
            <a:ext cx="1214446" cy="857256"/>
            <a:chOff x="4429124" y="2428868"/>
            <a:chExt cx="1643074" cy="1183489"/>
          </a:xfrm>
        </p:grpSpPr>
        <p:sp>
          <p:nvSpPr>
            <p:cNvPr id="7" name="Flowchart: Process 6"/>
            <p:cNvSpPr/>
            <p:nvPr/>
          </p:nvSpPr>
          <p:spPr bwMode="auto">
            <a:xfrm>
              <a:off x="4786314" y="2428868"/>
              <a:ext cx="214314" cy="214314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 bwMode="auto">
            <a:xfrm>
              <a:off x="5286380" y="2428868"/>
              <a:ext cx="214314" cy="214314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2" name="Straight Connector 11"/>
            <p:cNvCxnSpPr>
              <a:stCxn id="7" idx="3"/>
              <a:endCxn id="10" idx="2"/>
            </p:cNvCxnSpPr>
            <p:nvPr/>
          </p:nvCxnSpPr>
          <p:spPr bwMode="auto">
            <a:xfrm>
              <a:off x="5000628" y="2536025"/>
              <a:ext cx="2857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Flowchart: Process 13"/>
            <p:cNvSpPr/>
            <p:nvPr/>
          </p:nvSpPr>
          <p:spPr bwMode="auto">
            <a:xfrm>
              <a:off x="4429124" y="3036091"/>
              <a:ext cx="214314" cy="214314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 bwMode="auto">
            <a:xfrm>
              <a:off x="4929190" y="3036091"/>
              <a:ext cx="214314" cy="214314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6" name="Straight Connector 15"/>
            <p:cNvCxnSpPr>
              <a:stCxn id="14" idx="3"/>
              <a:endCxn id="15" idx="2"/>
            </p:cNvCxnSpPr>
            <p:nvPr/>
          </p:nvCxnSpPr>
          <p:spPr bwMode="auto">
            <a:xfrm>
              <a:off x="4643438" y="3143248"/>
              <a:ext cx="2857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Flowchart: Process 16"/>
            <p:cNvSpPr/>
            <p:nvPr/>
          </p:nvSpPr>
          <p:spPr bwMode="auto">
            <a:xfrm>
              <a:off x="5357818" y="3036091"/>
              <a:ext cx="214314" cy="214314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5857884" y="3036091"/>
              <a:ext cx="214314" cy="214314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Straight Connector 18"/>
            <p:cNvCxnSpPr>
              <a:stCxn id="17" idx="3"/>
              <a:endCxn id="18" idx="2"/>
            </p:cNvCxnSpPr>
            <p:nvPr/>
          </p:nvCxnSpPr>
          <p:spPr bwMode="auto">
            <a:xfrm>
              <a:off x="5572132" y="3143248"/>
              <a:ext cx="2857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572000" y="2786058"/>
              <a:ext cx="14287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5018812" y="2661366"/>
              <a:ext cx="249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4447308" y="2910750"/>
              <a:ext cx="249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5876068" y="2910750"/>
              <a:ext cx="249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4661622" y="3267940"/>
              <a:ext cx="249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5590316" y="3267940"/>
              <a:ext cx="2493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Flowchart: Process 29"/>
            <p:cNvSpPr/>
            <p:nvPr/>
          </p:nvSpPr>
          <p:spPr bwMode="auto">
            <a:xfrm>
              <a:off x="4667251" y="3395662"/>
              <a:ext cx="214314" cy="214314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Flowchart: Connector 30"/>
            <p:cNvSpPr/>
            <p:nvPr/>
          </p:nvSpPr>
          <p:spPr bwMode="auto">
            <a:xfrm>
              <a:off x="5605458" y="3398043"/>
              <a:ext cx="214314" cy="214314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643702" y="2428868"/>
          <a:ext cx="19351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269720" imgH="469800" progId="Equation.3">
                  <p:embed/>
                </p:oleObj>
              </mc:Choice>
              <mc:Fallback>
                <p:oleObj name="Equation" r:id="rId3" imgW="126972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428868"/>
                        <a:ext cx="1935162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/>
          </a:bodyPr>
          <a:lstStyle/>
          <a:p>
            <a:r>
              <a:rPr lang="pt-PT" sz="2000" dirty="0" smtClean="0"/>
              <a:t>Estuda as frequências dos genes normais e mutados nas populações</a:t>
            </a:r>
          </a:p>
          <a:p>
            <a:r>
              <a:rPr lang="pt-PT" sz="2000" dirty="0" smtClean="0"/>
              <a:t>Estudo quantitativo da variabilidade genética hereditária</a:t>
            </a:r>
          </a:p>
          <a:p>
            <a:r>
              <a:rPr lang="pt-PT" sz="2000" dirty="0" smtClean="0"/>
              <a:t>Aplicações:</a:t>
            </a:r>
          </a:p>
          <a:p>
            <a:pPr lvl="1"/>
            <a:r>
              <a:rPr lang="pt-PT" sz="1800" dirty="0" smtClean="0"/>
              <a:t>Cálculo de </a:t>
            </a:r>
            <a:r>
              <a:rPr lang="pt-PT" sz="1800" dirty="0" err="1" smtClean="0"/>
              <a:t>freq</a:t>
            </a:r>
            <a:r>
              <a:rPr lang="pt-PT" sz="1800" dirty="0" smtClean="0"/>
              <a:t>. </a:t>
            </a:r>
            <a:r>
              <a:rPr lang="pt-PT" sz="1800" dirty="0" err="1" smtClean="0"/>
              <a:t>heterozigotos</a:t>
            </a:r>
            <a:r>
              <a:rPr lang="pt-PT" sz="1800" dirty="0" smtClean="0"/>
              <a:t> recessivos</a:t>
            </a:r>
          </a:p>
          <a:p>
            <a:pPr lvl="1"/>
            <a:r>
              <a:rPr lang="pt-PT" sz="1800" dirty="0" smtClean="0"/>
              <a:t>Detecção </a:t>
            </a:r>
            <a:r>
              <a:rPr lang="pt-PT" sz="1800" dirty="0" err="1" smtClean="0"/>
              <a:t>desiquilibrios</a:t>
            </a:r>
            <a:r>
              <a:rPr lang="pt-PT" sz="1800" dirty="0" smtClean="0"/>
              <a:t> ligação </a:t>
            </a:r>
            <a:r>
              <a:rPr lang="pt-PT" sz="1800" dirty="0" err="1" smtClean="0"/>
              <a:t>génica</a:t>
            </a:r>
            <a:endParaRPr lang="pt-PT" sz="1800" dirty="0" smtClean="0"/>
          </a:p>
          <a:p>
            <a:pPr lvl="1"/>
            <a:r>
              <a:rPr lang="pt-PT" sz="1800" dirty="0" smtClean="0"/>
              <a:t>Estudo da evolução/migração Humana</a:t>
            </a:r>
          </a:p>
          <a:p>
            <a:r>
              <a:rPr lang="pt-PT" sz="2200" dirty="0" smtClean="0"/>
              <a:t>Mais simples se traço mendeliano</a:t>
            </a:r>
          </a:p>
          <a:p>
            <a:endParaRPr lang="pt-PT" sz="2200" dirty="0" smtClean="0"/>
          </a:p>
          <a:p>
            <a:pPr lvl="1"/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Noções básicas (I)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Cálculos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Calculos</a:t>
            </a:r>
            <a:r>
              <a:rPr lang="pt-PT" dirty="0" smtClean="0"/>
              <a:t> de Consanguinidade</a:t>
            </a:r>
            <a:endParaRPr lang="pt-PT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29256" y="1500174"/>
          <a:ext cx="19351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269720" imgH="469800" progId="Equation.3">
                  <p:embed/>
                </p:oleObj>
              </mc:Choice>
              <mc:Fallback>
                <p:oleObj name="Equation" r:id="rId3" imgW="12697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500174"/>
                        <a:ext cx="1935162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9" name="Group 198"/>
          <p:cNvGrpSpPr/>
          <p:nvPr/>
        </p:nvGrpSpPr>
        <p:grpSpPr>
          <a:xfrm>
            <a:off x="3955429" y="3357562"/>
            <a:ext cx="5045727" cy="1138237"/>
            <a:chOff x="3955429" y="3357562"/>
            <a:chExt cx="5045727" cy="1138237"/>
          </a:xfrm>
        </p:grpSpPr>
        <p:grpSp>
          <p:nvGrpSpPr>
            <p:cNvPr id="11" name="Group 92"/>
            <p:cNvGrpSpPr/>
            <p:nvPr/>
          </p:nvGrpSpPr>
          <p:grpSpPr>
            <a:xfrm>
              <a:off x="4000496" y="3643314"/>
              <a:ext cx="547689" cy="852485"/>
              <a:chOff x="4286248" y="3286124"/>
              <a:chExt cx="547689" cy="852485"/>
            </a:xfrm>
          </p:grpSpPr>
          <p:grpSp>
            <p:nvGrpSpPr>
              <p:cNvPr id="13" name="Group 31"/>
              <p:cNvGrpSpPr/>
              <p:nvPr/>
            </p:nvGrpSpPr>
            <p:grpSpPr>
              <a:xfrm>
                <a:off x="4299297" y="3286124"/>
                <a:ext cx="528020" cy="258729"/>
                <a:chOff x="5336076" y="2285992"/>
                <a:chExt cx="528020" cy="258729"/>
              </a:xfrm>
            </p:grpSpPr>
            <p:sp>
              <p:nvSpPr>
                <p:cNvPr id="33" name="Flowchart: Process 32"/>
                <p:cNvSpPr/>
                <p:nvPr/>
              </p:nvSpPr>
              <p:spPr bwMode="auto">
                <a:xfrm>
                  <a:off x="5336076" y="2285992"/>
                  <a:ext cx="158406" cy="155238"/>
                </a:xfrm>
                <a:prstGeom prst="flowChartProcess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 bwMode="auto">
                <a:xfrm>
                  <a:off x="5705690" y="2285992"/>
                  <a:ext cx="158406" cy="155238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cxnSp>
              <p:nvCxnSpPr>
                <p:cNvPr id="35" name="Straight Connector 34"/>
                <p:cNvCxnSpPr>
                  <a:stCxn id="33" idx="3"/>
                  <a:endCxn id="34" idx="2"/>
                </p:cNvCxnSpPr>
                <p:nvPr/>
              </p:nvCxnSpPr>
              <p:spPr bwMode="auto">
                <a:xfrm>
                  <a:off x="5494482" y="2363611"/>
                  <a:ext cx="21120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rot="5400000" flipH="1" flipV="1">
                  <a:off x="5509766" y="2454401"/>
                  <a:ext cx="1806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5" name="Straight Connector 54"/>
              <p:cNvCxnSpPr/>
              <p:nvPr/>
            </p:nvCxnSpPr>
            <p:spPr bwMode="auto">
              <a:xfrm>
                <a:off x="4370732" y="3548060"/>
                <a:ext cx="38576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Flowchart: Process 55"/>
              <p:cNvSpPr/>
              <p:nvPr/>
            </p:nvSpPr>
            <p:spPr bwMode="auto">
              <a:xfrm>
                <a:off x="4286248" y="3729034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" name="Flowchart: Connector 56"/>
              <p:cNvSpPr/>
              <p:nvPr/>
            </p:nvSpPr>
            <p:spPr bwMode="auto">
              <a:xfrm>
                <a:off x="4675531" y="3729035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 rot="5400000" flipH="1" flipV="1">
                <a:off x="4281239" y="3635168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 flipH="1" flipV="1">
                <a:off x="4666997" y="3635163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4442173" y="3786185"/>
                <a:ext cx="238121" cy="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442167" y="3805229"/>
                <a:ext cx="238121" cy="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5400000" flipH="1" flipV="1">
                <a:off x="4478365" y="3889132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" name="Flowchart: Connector 70"/>
              <p:cNvSpPr/>
              <p:nvPr/>
            </p:nvSpPr>
            <p:spPr bwMode="auto">
              <a:xfrm>
                <a:off x="4487713" y="3983371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08" name="Content Placeholder 2"/>
            <p:cNvSpPr txBox="1">
              <a:spLocks/>
            </p:cNvSpPr>
            <p:nvPr/>
          </p:nvSpPr>
          <p:spPr bwMode="auto">
            <a:xfrm>
              <a:off x="5000628" y="3643314"/>
              <a:ext cx="150019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Troncos = 2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k=Linhas</a:t>
              </a: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2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n=Passos</a:t>
              </a: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2</a:t>
              </a:r>
            </a:p>
          </p:txBody>
        </p:sp>
        <p:sp>
          <p:nvSpPr>
            <p:cNvPr id="109" name="Content Placeholder 2"/>
            <p:cNvSpPr txBox="1">
              <a:spLocks/>
            </p:cNvSpPr>
            <p:nvPr/>
          </p:nvSpPr>
          <p:spPr bwMode="auto">
            <a:xfrm>
              <a:off x="6786578" y="3643314"/>
              <a:ext cx="221457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¼ + 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¼ = 1/2 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¼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AR = 1/8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955429" y="3357562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rgbClr val="FFC000"/>
                  </a:solidFill>
                  <a:effectLst/>
                </a:rPr>
                <a:t>irmãos</a:t>
              </a:r>
              <a:endParaRPr lang="pt-PT" sz="1200" b="1" dirty="0"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786182" y="4714884"/>
            <a:ext cx="5357818" cy="1417301"/>
            <a:chOff x="3786182" y="4714884"/>
            <a:chExt cx="5357818" cy="1417301"/>
          </a:xfrm>
        </p:grpSpPr>
        <p:grpSp>
          <p:nvGrpSpPr>
            <p:cNvPr id="14" name="Group 93"/>
            <p:cNvGrpSpPr/>
            <p:nvPr/>
          </p:nvGrpSpPr>
          <p:grpSpPr>
            <a:xfrm>
              <a:off x="3929058" y="5072074"/>
              <a:ext cx="928692" cy="1060111"/>
              <a:chOff x="5495921" y="3500438"/>
              <a:chExt cx="928692" cy="1060111"/>
            </a:xfrm>
          </p:grpSpPr>
          <p:grpSp>
            <p:nvGrpSpPr>
              <p:cNvPr id="15" name="Group 41"/>
              <p:cNvGrpSpPr/>
              <p:nvPr/>
            </p:nvGrpSpPr>
            <p:grpSpPr>
              <a:xfrm>
                <a:off x="5500694" y="3500438"/>
                <a:ext cx="528020" cy="258729"/>
                <a:chOff x="5336076" y="2285992"/>
                <a:chExt cx="528020" cy="258729"/>
              </a:xfrm>
            </p:grpSpPr>
            <p:sp>
              <p:nvSpPr>
                <p:cNvPr id="43" name="Flowchart: Process 42"/>
                <p:cNvSpPr/>
                <p:nvPr/>
              </p:nvSpPr>
              <p:spPr bwMode="auto">
                <a:xfrm>
                  <a:off x="5336076" y="2285992"/>
                  <a:ext cx="158406" cy="155238"/>
                </a:xfrm>
                <a:prstGeom prst="flowChartProcess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44" name="Flowchart: Connector 43"/>
                <p:cNvSpPr/>
                <p:nvPr/>
              </p:nvSpPr>
              <p:spPr bwMode="auto">
                <a:xfrm>
                  <a:off x="5705690" y="2285992"/>
                  <a:ext cx="158406" cy="155238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3" idx="3"/>
                  <a:endCxn id="44" idx="2"/>
                </p:cNvCxnSpPr>
                <p:nvPr/>
              </p:nvCxnSpPr>
              <p:spPr bwMode="auto">
                <a:xfrm>
                  <a:off x="5494482" y="2363611"/>
                  <a:ext cx="21120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rot="5400000" flipH="1" flipV="1">
                  <a:off x="5509766" y="2454401"/>
                  <a:ext cx="1806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76" name="Straight Connector 75"/>
              <p:cNvCxnSpPr/>
              <p:nvPr/>
            </p:nvCxnSpPr>
            <p:spPr bwMode="auto">
              <a:xfrm>
                <a:off x="5580405" y="3752845"/>
                <a:ext cx="38576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Flowchart: Process 76"/>
              <p:cNvSpPr/>
              <p:nvPr/>
            </p:nvSpPr>
            <p:spPr bwMode="auto">
              <a:xfrm>
                <a:off x="5495921" y="3933819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 rot="5400000" flipH="1" flipV="1">
                <a:off x="5490912" y="3839953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5400000" flipH="1" flipV="1">
                <a:off x="5876670" y="3839948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" name="Flowchart: Process 79"/>
              <p:cNvSpPr/>
              <p:nvPr/>
            </p:nvSpPr>
            <p:spPr bwMode="auto">
              <a:xfrm>
                <a:off x="5886438" y="3933814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1" name="Flowchart: Connector 80"/>
              <p:cNvSpPr/>
              <p:nvPr/>
            </p:nvSpPr>
            <p:spPr bwMode="auto">
              <a:xfrm>
                <a:off x="6266207" y="3940273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endCxn id="81" idx="2"/>
              </p:cNvCxnSpPr>
              <p:nvPr/>
            </p:nvCxnSpPr>
            <p:spPr bwMode="auto">
              <a:xfrm>
                <a:off x="6054999" y="4017892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16200000" flipV="1">
                <a:off x="6059867" y="4117596"/>
                <a:ext cx="186586" cy="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Flowchart: Connector 83"/>
              <p:cNvSpPr/>
              <p:nvPr/>
            </p:nvSpPr>
            <p:spPr bwMode="auto">
              <a:xfrm>
                <a:off x="6072198" y="4214818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87" name="Straight Connector 86"/>
              <p:cNvCxnSpPr>
                <a:endCxn id="84" idx="2"/>
              </p:cNvCxnSpPr>
              <p:nvPr/>
            </p:nvCxnSpPr>
            <p:spPr bwMode="auto">
              <a:xfrm>
                <a:off x="5599445" y="4090979"/>
                <a:ext cx="472753" cy="2014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5547058" y="4095741"/>
                <a:ext cx="525130" cy="228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6200000" flipV="1">
                <a:off x="5721717" y="4308089"/>
                <a:ext cx="186586" cy="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Flowchart: Connector 91"/>
              <p:cNvSpPr/>
              <p:nvPr/>
            </p:nvSpPr>
            <p:spPr bwMode="auto">
              <a:xfrm>
                <a:off x="5734048" y="4405311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21" name="Content Placeholder 2"/>
            <p:cNvSpPr txBox="1">
              <a:spLocks/>
            </p:cNvSpPr>
            <p:nvPr/>
          </p:nvSpPr>
          <p:spPr bwMode="auto">
            <a:xfrm>
              <a:off x="5143472" y="5143512"/>
              <a:ext cx="150019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Troncos = 2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k=Linhas</a:t>
              </a: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2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n=Passos</a:t>
              </a: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3</a:t>
              </a:r>
            </a:p>
          </p:txBody>
        </p:sp>
        <p:sp>
          <p:nvSpPr>
            <p:cNvPr id="122" name="Content Placeholder 2"/>
            <p:cNvSpPr txBox="1">
              <a:spLocks/>
            </p:cNvSpPr>
            <p:nvPr/>
          </p:nvSpPr>
          <p:spPr bwMode="auto">
            <a:xfrm>
              <a:off x="6929422" y="5143512"/>
              <a:ext cx="221457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1/8 + 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1/8 = 1/4 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1/8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AR = 1/16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86182" y="4714884"/>
              <a:ext cx="1116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err="1" smtClean="0">
                  <a:solidFill>
                    <a:srgbClr val="FFC000"/>
                  </a:solidFill>
                  <a:effectLst/>
                </a:rPr>
                <a:t>Tio-sobrinha</a:t>
              </a:r>
              <a:endParaRPr lang="pt-PT" sz="1200" b="1" dirty="0"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3857620" y="2285992"/>
            <a:ext cx="4714908" cy="857256"/>
            <a:chOff x="3857620" y="2285992"/>
            <a:chExt cx="4714908" cy="857256"/>
          </a:xfrm>
        </p:grpSpPr>
        <p:sp>
          <p:nvSpPr>
            <p:cNvPr id="107" name="Content Placeholder 2"/>
            <p:cNvSpPr txBox="1">
              <a:spLocks/>
            </p:cNvSpPr>
            <p:nvPr/>
          </p:nvSpPr>
          <p:spPr bwMode="auto">
            <a:xfrm>
              <a:off x="6572264" y="2428868"/>
              <a:ext cx="200026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½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¼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 AR= 1/8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3857620" y="2285992"/>
              <a:ext cx="784189" cy="838199"/>
              <a:chOff x="3857620" y="2285992"/>
              <a:chExt cx="784189" cy="838199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4000496" y="2571744"/>
                <a:ext cx="528020" cy="552447"/>
                <a:chOff x="4000496" y="2571744"/>
                <a:chExt cx="528020" cy="552447"/>
              </a:xfrm>
            </p:grpSpPr>
            <p:grpSp>
              <p:nvGrpSpPr>
                <p:cNvPr id="5" name="Group 28"/>
                <p:cNvGrpSpPr/>
                <p:nvPr/>
              </p:nvGrpSpPr>
              <p:grpSpPr>
                <a:xfrm>
                  <a:off x="4000496" y="2571744"/>
                  <a:ext cx="528020" cy="258729"/>
                  <a:chOff x="5336076" y="2285992"/>
                  <a:chExt cx="528020" cy="258729"/>
                </a:xfrm>
              </p:grpSpPr>
              <p:sp>
                <p:nvSpPr>
                  <p:cNvPr id="7" name="Flowchart: Process 6"/>
                  <p:cNvSpPr/>
                  <p:nvPr/>
                </p:nvSpPr>
                <p:spPr bwMode="auto">
                  <a:xfrm>
                    <a:off x="5336076" y="2285992"/>
                    <a:ext cx="158406" cy="155238"/>
                  </a:xfrm>
                  <a:prstGeom prst="flowChartProcess">
                    <a:avLst/>
                  </a:prstGeom>
                  <a:noFill/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endParaRPr>
                  </a:p>
                </p:txBody>
              </p:sp>
              <p:sp>
                <p:nvSpPr>
                  <p:cNvPr id="10" name="Flowchart: Connector 9"/>
                  <p:cNvSpPr/>
                  <p:nvPr/>
                </p:nvSpPr>
                <p:spPr bwMode="auto">
                  <a:xfrm>
                    <a:off x="5705690" y="2285992"/>
                    <a:ext cx="158406" cy="155238"/>
                  </a:xfrm>
                  <a:prstGeom prst="flowChartConnector">
                    <a:avLst/>
                  </a:prstGeom>
                  <a:noFill/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endParaRPr>
                  </a:p>
                </p:txBody>
              </p:sp>
              <p:cxnSp>
                <p:nvCxnSpPr>
                  <p:cNvPr id="12" name="Straight Connector 11"/>
                  <p:cNvCxnSpPr>
                    <a:stCxn id="7" idx="3"/>
                    <a:endCxn id="10" idx="2"/>
                  </p:cNvCxnSpPr>
                  <p:nvPr/>
                </p:nvCxnSpPr>
                <p:spPr bwMode="auto">
                  <a:xfrm>
                    <a:off x="5494482" y="2363611"/>
                    <a:ext cx="2112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 flipH="1" flipV="1">
                    <a:off x="5509766" y="2454401"/>
                    <a:ext cx="18064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7" name="Flowchart: Connector 46"/>
                <p:cNvSpPr/>
                <p:nvPr/>
              </p:nvSpPr>
              <p:spPr bwMode="auto">
                <a:xfrm>
                  <a:off x="4186235" y="2824158"/>
                  <a:ext cx="158406" cy="155238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cxnSp>
              <p:nvCxnSpPr>
                <p:cNvPr id="48" name="Straight Connector 47"/>
                <p:cNvCxnSpPr>
                  <a:stCxn id="47" idx="1"/>
                </p:cNvCxnSpPr>
                <p:nvPr/>
              </p:nvCxnSpPr>
              <p:spPr bwMode="auto">
                <a:xfrm rot="16200000" flipV="1">
                  <a:off x="4098360" y="2735819"/>
                  <a:ext cx="117985" cy="10416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rot="16200000" flipV="1">
                  <a:off x="4057644" y="2738428"/>
                  <a:ext cx="147639" cy="12858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 rot="5400000" flipH="1" flipV="1">
                  <a:off x="4027164" y="2874714"/>
                  <a:ext cx="1806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3" name="Flowchart: Connector 52"/>
                <p:cNvSpPr/>
                <p:nvPr/>
              </p:nvSpPr>
              <p:spPr bwMode="auto">
                <a:xfrm>
                  <a:off x="4036512" y="2968953"/>
                  <a:ext cx="158406" cy="155238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93" name="TextBox 192"/>
              <p:cNvSpPr txBox="1"/>
              <p:nvPr/>
            </p:nvSpPr>
            <p:spPr>
              <a:xfrm>
                <a:off x="3857620" y="2285992"/>
                <a:ext cx="78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200" b="1" dirty="0" err="1" smtClean="0">
                    <a:solidFill>
                      <a:srgbClr val="FFC000"/>
                    </a:solidFill>
                    <a:effectLst/>
                  </a:rPr>
                  <a:t>Pai-filha</a:t>
                </a:r>
                <a:endParaRPr lang="pt-PT" sz="1200" b="1" dirty="0">
                  <a:solidFill>
                    <a:srgbClr val="FFC000"/>
                  </a:solidFill>
                  <a:effectLst/>
                </a:endParaRPr>
              </a:p>
            </p:txBody>
          </p:sp>
        </p:grpSp>
        <p:sp>
          <p:nvSpPr>
            <p:cNvPr id="203" name="Content Placeholder 2"/>
            <p:cNvSpPr txBox="1">
              <a:spLocks/>
            </p:cNvSpPr>
            <p:nvPr/>
          </p:nvSpPr>
          <p:spPr bwMode="auto">
            <a:xfrm>
              <a:off x="5072066" y="2571744"/>
              <a:ext cx="200026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k=Linhas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1</a:t>
              </a: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n=Passos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Cálculos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Calculos</a:t>
            </a:r>
            <a:r>
              <a:rPr lang="pt-PT" dirty="0" smtClean="0"/>
              <a:t> de Consanguinidade (I)</a:t>
            </a:r>
            <a:endParaRPr lang="pt-PT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2976" y="5214950"/>
          <a:ext cx="19351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269720" imgH="469800" progId="Equation.3">
                  <p:embed/>
                </p:oleObj>
              </mc:Choice>
              <mc:Fallback>
                <p:oleObj name="Equation" r:id="rId3" imgW="12697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5214950"/>
                        <a:ext cx="1935162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2"/>
          <p:cNvGrpSpPr/>
          <p:nvPr/>
        </p:nvGrpSpPr>
        <p:grpSpPr>
          <a:xfrm>
            <a:off x="3643306" y="2571744"/>
            <a:ext cx="1309714" cy="1155344"/>
            <a:chOff x="5443535" y="3781442"/>
            <a:chExt cx="1309714" cy="1155344"/>
          </a:xfrm>
        </p:grpSpPr>
        <p:grpSp>
          <p:nvGrpSpPr>
            <p:cNvPr id="4" name="Group 41"/>
            <p:cNvGrpSpPr/>
            <p:nvPr/>
          </p:nvGrpSpPr>
          <p:grpSpPr>
            <a:xfrm>
              <a:off x="5829330" y="3781442"/>
              <a:ext cx="528020" cy="258729"/>
              <a:chOff x="5336076" y="2285992"/>
              <a:chExt cx="528020" cy="258729"/>
            </a:xfrm>
          </p:grpSpPr>
          <p:sp>
            <p:nvSpPr>
              <p:cNvPr id="167" name="Flowchart: Process 166"/>
              <p:cNvSpPr/>
              <p:nvPr/>
            </p:nvSpPr>
            <p:spPr bwMode="auto">
              <a:xfrm>
                <a:off x="5336076" y="2285992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8" name="Flowchart: Connector 167"/>
              <p:cNvSpPr/>
              <p:nvPr/>
            </p:nvSpPr>
            <p:spPr bwMode="auto">
              <a:xfrm>
                <a:off x="5705690" y="2285992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69" name="Straight Connector 168"/>
              <p:cNvCxnSpPr>
                <a:stCxn id="167" idx="3"/>
                <a:endCxn id="168" idx="2"/>
              </p:cNvCxnSpPr>
              <p:nvPr/>
            </p:nvCxnSpPr>
            <p:spPr bwMode="auto">
              <a:xfrm>
                <a:off x="5494482" y="2363611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rot="5400000" flipH="1" flipV="1">
                <a:off x="5509766" y="2454401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5" name="Straight Connector 124"/>
            <p:cNvCxnSpPr/>
            <p:nvPr/>
          </p:nvCxnSpPr>
          <p:spPr bwMode="auto">
            <a:xfrm>
              <a:off x="5909041" y="4033849"/>
              <a:ext cx="3857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rot="5400000" flipH="1" flipV="1">
              <a:off x="5819548" y="4120957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 flipH="1" flipV="1">
              <a:off x="6205306" y="4120952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Flowchart: Process 128"/>
            <p:cNvSpPr/>
            <p:nvPr/>
          </p:nvSpPr>
          <p:spPr bwMode="auto">
            <a:xfrm>
              <a:off x="6215074" y="4214818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1" name="Flowchart: Connector 130"/>
            <p:cNvSpPr/>
            <p:nvPr/>
          </p:nvSpPr>
          <p:spPr bwMode="auto">
            <a:xfrm>
              <a:off x="6594843" y="4221277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34" name="Straight Connector 133"/>
            <p:cNvCxnSpPr>
              <a:endCxn id="131" idx="2"/>
            </p:cNvCxnSpPr>
            <p:nvPr/>
          </p:nvCxnSpPr>
          <p:spPr bwMode="auto">
            <a:xfrm>
              <a:off x="6383635" y="4298896"/>
              <a:ext cx="211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16200000" flipV="1">
              <a:off x="6388503" y="4398600"/>
              <a:ext cx="186586" cy="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Flowchart: Connector 135"/>
            <p:cNvSpPr/>
            <p:nvPr/>
          </p:nvSpPr>
          <p:spPr bwMode="auto">
            <a:xfrm>
              <a:off x="6400834" y="4495822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7" name="Flowchart: Connector 136"/>
            <p:cNvSpPr/>
            <p:nvPr/>
          </p:nvSpPr>
          <p:spPr bwMode="auto">
            <a:xfrm>
              <a:off x="5830549" y="4214817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5443535" y="4219573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>
              <a:off x="5612096" y="4303651"/>
              <a:ext cx="211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16200000" flipV="1">
              <a:off x="5616964" y="4403355"/>
              <a:ext cx="186586" cy="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Flowchart: Process 161"/>
            <p:cNvSpPr/>
            <p:nvPr/>
          </p:nvSpPr>
          <p:spPr bwMode="auto">
            <a:xfrm>
              <a:off x="5643570" y="4500570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 bwMode="auto">
            <a:xfrm flipV="1">
              <a:off x="5805496" y="4572000"/>
              <a:ext cx="590542" cy="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5800722" y="4591049"/>
              <a:ext cx="60960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rot="5400000" flipH="1" flipV="1">
              <a:off x="6019562" y="4687688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" name="Flowchart: Connector 165"/>
            <p:cNvSpPr/>
            <p:nvPr/>
          </p:nvSpPr>
          <p:spPr bwMode="auto">
            <a:xfrm>
              <a:off x="6030563" y="4781548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43472" y="4572008"/>
            <a:ext cx="4000528" cy="714380"/>
            <a:chOff x="5143472" y="4572008"/>
            <a:chExt cx="4000528" cy="714380"/>
          </a:xfrm>
        </p:grpSpPr>
        <p:sp>
          <p:nvSpPr>
            <p:cNvPr id="108" name="Content Placeholder 2"/>
            <p:cNvSpPr txBox="1">
              <a:spLocks/>
            </p:cNvSpPr>
            <p:nvPr/>
          </p:nvSpPr>
          <p:spPr bwMode="auto">
            <a:xfrm>
              <a:off x="5143472" y="4572008"/>
              <a:ext cx="150019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Troncos = 1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k=Linhas</a:t>
              </a: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1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n=Passos</a:t>
              </a: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4</a:t>
              </a:r>
            </a:p>
          </p:txBody>
        </p:sp>
        <p:sp>
          <p:nvSpPr>
            <p:cNvPr id="109" name="Content Placeholder 2"/>
            <p:cNvSpPr txBox="1">
              <a:spLocks/>
            </p:cNvSpPr>
            <p:nvPr/>
          </p:nvSpPr>
          <p:spPr bwMode="auto">
            <a:xfrm>
              <a:off x="6929422" y="4572008"/>
              <a:ext cx="221457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1/16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 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1/32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AR = 1/64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714744" y="2285992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rgbClr val="FFC000"/>
                </a:solidFill>
                <a:effectLst/>
              </a:rPr>
              <a:t>Primos c/ 2 avós comuns</a:t>
            </a:r>
            <a:endParaRPr lang="pt-PT" sz="1200" b="1" dirty="0">
              <a:solidFill>
                <a:srgbClr val="FFC000"/>
              </a:solidFill>
              <a:effectLst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072066" y="2571744"/>
            <a:ext cx="3786214" cy="785818"/>
            <a:chOff x="5072066" y="2571744"/>
            <a:chExt cx="3786214" cy="785818"/>
          </a:xfrm>
        </p:grpSpPr>
        <p:sp>
          <p:nvSpPr>
            <p:cNvPr id="107" name="Content Placeholder 2"/>
            <p:cNvSpPr txBox="1">
              <a:spLocks/>
            </p:cNvSpPr>
            <p:nvPr/>
          </p:nvSpPr>
          <p:spPr bwMode="auto">
            <a:xfrm>
              <a:off x="6858016" y="2643182"/>
              <a:ext cx="200026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1/16+1/16=1/8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1/16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 AR= 1/32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Content Placeholder 2"/>
            <p:cNvSpPr txBox="1">
              <a:spLocks/>
            </p:cNvSpPr>
            <p:nvPr/>
          </p:nvSpPr>
          <p:spPr bwMode="auto">
            <a:xfrm>
              <a:off x="5072066" y="2571744"/>
              <a:ext cx="200026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Troncos = 2</a:t>
              </a: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k=Linhas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2</a:t>
              </a: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n=Passos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643306" y="4143380"/>
            <a:ext cx="1903085" cy="1402983"/>
            <a:chOff x="3643306" y="4143380"/>
            <a:chExt cx="1903085" cy="1402983"/>
          </a:xfrm>
        </p:grpSpPr>
        <p:grpSp>
          <p:nvGrpSpPr>
            <p:cNvPr id="5" name="Group 170"/>
            <p:cNvGrpSpPr/>
            <p:nvPr/>
          </p:nvGrpSpPr>
          <p:grpSpPr>
            <a:xfrm>
              <a:off x="3643306" y="4572008"/>
              <a:ext cx="1309714" cy="974355"/>
              <a:chOff x="5591167" y="4929198"/>
              <a:chExt cx="1309714" cy="974355"/>
            </a:xfrm>
          </p:grpSpPr>
          <p:sp>
            <p:nvSpPr>
              <p:cNvPr id="172" name="Flowchart: Process 171"/>
              <p:cNvSpPr/>
              <p:nvPr/>
            </p:nvSpPr>
            <p:spPr bwMode="auto">
              <a:xfrm>
                <a:off x="6172241" y="4929198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3" name="Flowchart: Connector 172"/>
              <p:cNvSpPr/>
              <p:nvPr/>
            </p:nvSpPr>
            <p:spPr bwMode="auto">
              <a:xfrm>
                <a:off x="6541855" y="4929198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74" name="Straight Connector 173"/>
              <p:cNvCxnSpPr>
                <a:stCxn id="172" idx="3"/>
                <a:endCxn id="173" idx="2"/>
              </p:cNvCxnSpPr>
              <p:nvPr/>
            </p:nvCxnSpPr>
            <p:spPr bwMode="auto">
              <a:xfrm>
                <a:off x="6330647" y="5006817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rot="5400000" flipH="1" flipV="1">
                <a:off x="6345931" y="5097607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6" name="Flowchart: Process 175"/>
              <p:cNvSpPr/>
              <p:nvPr/>
            </p:nvSpPr>
            <p:spPr bwMode="auto">
              <a:xfrm>
                <a:off x="6362706" y="5181585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7" name="Flowchart: Connector 176"/>
              <p:cNvSpPr/>
              <p:nvPr/>
            </p:nvSpPr>
            <p:spPr bwMode="auto">
              <a:xfrm>
                <a:off x="6742475" y="5188044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78" name="Straight Connector 177"/>
              <p:cNvCxnSpPr>
                <a:endCxn id="177" idx="2"/>
              </p:cNvCxnSpPr>
              <p:nvPr/>
            </p:nvCxnSpPr>
            <p:spPr bwMode="auto">
              <a:xfrm>
                <a:off x="6531267" y="5265663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 rot="16200000" flipV="1">
                <a:off x="6536135" y="5365367"/>
                <a:ext cx="186586" cy="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0" name="Flowchart: Connector 179"/>
              <p:cNvSpPr/>
              <p:nvPr/>
            </p:nvSpPr>
            <p:spPr bwMode="auto">
              <a:xfrm>
                <a:off x="6548466" y="5462589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1" name="Flowchart: Connector 180"/>
              <p:cNvSpPr/>
              <p:nvPr/>
            </p:nvSpPr>
            <p:spPr bwMode="auto">
              <a:xfrm>
                <a:off x="5978181" y="5181584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2" name="Flowchart: Process 181"/>
              <p:cNvSpPr/>
              <p:nvPr/>
            </p:nvSpPr>
            <p:spPr bwMode="auto">
              <a:xfrm>
                <a:off x="5591167" y="5186340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>
                <a:off x="5759728" y="5270418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183"/>
              <p:cNvCxnSpPr/>
              <p:nvPr/>
            </p:nvCxnSpPr>
            <p:spPr bwMode="auto">
              <a:xfrm rot="16200000" flipV="1">
                <a:off x="5764596" y="5370122"/>
                <a:ext cx="186586" cy="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5" name="Flowchart: Process 184"/>
              <p:cNvSpPr/>
              <p:nvPr/>
            </p:nvSpPr>
            <p:spPr bwMode="auto">
              <a:xfrm>
                <a:off x="5791202" y="5467337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86" name="Straight Connector 185"/>
              <p:cNvCxnSpPr/>
              <p:nvPr/>
            </p:nvCxnSpPr>
            <p:spPr bwMode="auto">
              <a:xfrm flipV="1">
                <a:off x="5953128" y="5538767"/>
                <a:ext cx="590542" cy="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>
                <a:off x="5948354" y="5557816"/>
                <a:ext cx="609603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 rot="5400000" flipH="1" flipV="1">
                <a:off x="6167194" y="5654455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9" name="Flowchart: Connector 188"/>
              <p:cNvSpPr/>
              <p:nvPr/>
            </p:nvSpPr>
            <p:spPr bwMode="auto">
              <a:xfrm>
                <a:off x="6178195" y="5748315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 bwMode="auto">
              <a:xfrm>
                <a:off x="5962660" y="5000636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Flowchart: Connector 190"/>
              <p:cNvSpPr/>
              <p:nvPr/>
            </p:nvSpPr>
            <p:spPr bwMode="auto">
              <a:xfrm>
                <a:off x="5794117" y="4929198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 bwMode="auto">
              <a:xfrm rot="5400000" flipH="1" flipV="1">
                <a:off x="5981878" y="5090956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1" name="TextBox 110"/>
            <p:cNvSpPr txBox="1"/>
            <p:nvPr/>
          </p:nvSpPr>
          <p:spPr>
            <a:xfrm>
              <a:off x="3643306" y="4143380"/>
              <a:ext cx="1903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rgbClr val="FFC000"/>
                  </a:solidFill>
                  <a:effectLst/>
                </a:rPr>
                <a:t>Primos c/ 1 avô comum</a:t>
              </a:r>
              <a:endParaRPr lang="pt-PT" sz="1200" b="1" dirty="0">
                <a:solidFill>
                  <a:srgbClr val="FFC000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Cálculos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Calculos</a:t>
            </a:r>
            <a:r>
              <a:rPr lang="pt-PT" dirty="0" smtClean="0"/>
              <a:t> de Consanguinidade (II)</a:t>
            </a:r>
            <a:endParaRPr lang="pt-PT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00166" y="5072074"/>
          <a:ext cx="19351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269720" imgH="469800" progId="Equation.3">
                  <p:embed/>
                </p:oleObj>
              </mc:Choice>
              <mc:Fallback>
                <p:oleObj name="Equation" r:id="rId3" imgW="12697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072074"/>
                        <a:ext cx="1935162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5857884" y="3286124"/>
            <a:ext cx="30718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= 1/16+1/16 + 1/64 + 1/64 = 5/32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= 5/64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Risco  AR= 5/128</a:t>
            </a: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PT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3" name="Content Placeholder 2"/>
          <p:cNvSpPr txBox="1">
            <a:spLocks/>
          </p:cNvSpPr>
          <p:nvPr/>
        </p:nvSpPr>
        <p:spPr bwMode="auto">
          <a:xfrm>
            <a:off x="5857884" y="2428868"/>
            <a:ext cx="25717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200" kern="0" dirty="0" smtClean="0">
                <a:solidFill>
                  <a:srgbClr val="FFFFFF"/>
                </a:solidFill>
                <a:effectLst/>
              </a:rPr>
              <a:t>Troncos = 4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</a:rPr>
              <a:t>k=Linhas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 = 4</a:t>
            </a:r>
          </a:p>
          <a:p>
            <a:pPr marL="341313" lvl="0" indent="-341313">
              <a:spcBef>
                <a:spcPct val="20000"/>
              </a:spcBef>
              <a:buFontTx/>
              <a:buChar char="•"/>
            </a:pPr>
            <a:r>
              <a:rPr lang="pt-PT" sz="1200" kern="0" dirty="0" err="1" smtClean="0">
                <a:solidFill>
                  <a:srgbClr val="FFFFFF"/>
                </a:solidFill>
                <a:effectLst/>
                <a:latin typeface="+mn-lt"/>
              </a:rPr>
              <a:t>n=Passos</a:t>
            </a:r>
            <a:r>
              <a:rPr lang="pt-PT" sz="1200" kern="0" dirty="0" smtClean="0">
                <a:solidFill>
                  <a:srgbClr val="FFFFFF"/>
                </a:solidFill>
                <a:effectLst/>
                <a:latin typeface="+mn-lt"/>
              </a:rPr>
              <a:t> =  2 X 4  + 2 X 6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000496" y="2643182"/>
            <a:ext cx="1457365" cy="1357322"/>
            <a:chOff x="4829147" y="2786058"/>
            <a:chExt cx="1981215" cy="1928826"/>
          </a:xfrm>
        </p:grpSpPr>
        <p:grpSp>
          <p:nvGrpSpPr>
            <p:cNvPr id="4" name="Group 41"/>
            <p:cNvGrpSpPr/>
            <p:nvPr/>
          </p:nvGrpSpPr>
          <p:grpSpPr>
            <a:xfrm>
              <a:off x="5214942" y="2786058"/>
              <a:ext cx="528020" cy="258729"/>
              <a:chOff x="5336076" y="2285992"/>
              <a:chExt cx="528020" cy="258729"/>
            </a:xfrm>
          </p:grpSpPr>
          <p:sp>
            <p:nvSpPr>
              <p:cNvPr id="167" name="Flowchart: Process 166"/>
              <p:cNvSpPr/>
              <p:nvPr/>
            </p:nvSpPr>
            <p:spPr bwMode="auto">
              <a:xfrm>
                <a:off x="5336076" y="2285992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8" name="Flowchart: Connector 167"/>
              <p:cNvSpPr/>
              <p:nvPr/>
            </p:nvSpPr>
            <p:spPr bwMode="auto">
              <a:xfrm>
                <a:off x="5705690" y="2285992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169" name="Straight Connector 168"/>
              <p:cNvCxnSpPr>
                <a:stCxn id="167" idx="3"/>
                <a:endCxn id="168" idx="2"/>
              </p:cNvCxnSpPr>
              <p:nvPr/>
            </p:nvCxnSpPr>
            <p:spPr bwMode="auto">
              <a:xfrm>
                <a:off x="5494482" y="2363611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rot="5400000" flipH="1" flipV="1">
                <a:off x="5509766" y="2454401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5" name="Straight Connector 124"/>
            <p:cNvCxnSpPr/>
            <p:nvPr/>
          </p:nvCxnSpPr>
          <p:spPr bwMode="auto">
            <a:xfrm>
              <a:off x="5294653" y="3038465"/>
              <a:ext cx="3857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rot="5400000" flipH="1" flipV="1">
              <a:off x="5205160" y="3125573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 flipH="1" flipV="1">
              <a:off x="5590918" y="3125568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Flowchart: Process 128"/>
            <p:cNvSpPr/>
            <p:nvPr/>
          </p:nvSpPr>
          <p:spPr bwMode="auto">
            <a:xfrm>
              <a:off x="5600686" y="3219434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1" name="Flowchart: Connector 130"/>
            <p:cNvSpPr/>
            <p:nvPr/>
          </p:nvSpPr>
          <p:spPr bwMode="auto">
            <a:xfrm>
              <a:off x="5980455" y="3225893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34" name="Straight Connector 133"/>
            <p:cNvCxnSpPr>
              <a:endCxn id="131" idx="2"/>
            </p:cNvCxnSpPr>
            <p:nvPr/>
          </p:nvCxnSpPr>
          <p:spPr bwMode="auto">
            <a:xfrm>
              <a:off x="5769247" y="3303512"/>
              <a:ext cx="211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16200000" flipV="1">
              <a:off x="5774115" y="3403216"/>
              <a:ext cx="186586" cy="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Flowchart: Connector 135"/>
            <p:cNvSpPr/>
            <p:nvPr/>
          </p:nvSpPr>
          <p:spPr bwMode="auto">
            <a:xfrm>
              <a:off x="5623307" y="3671914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7" name="Flowchart: Connector 136"/>
            <p:cNvSpPr/>
            <p:nvPr/>
          </p:nvSpPr>
          <p:spPr bwMode="auto">
            <a:xfrm>
              <a:off x="5216161" y="3219433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4829147" y="3224189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>
              <a:off x="4997708" y="3308267"/>
              <a:ext cx="211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16200000" flipV="1">
              <a:off x="4917267" y="3493280"/>
              <a:ext cx="357200" cy="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Flowchart: Process 161"/>
            <p:cNvSpPr/>
            <p:nvPr/>
          </p:nvSpPr>
          <p:spPr bwMode="auto">
            <a:xfrm>
              <a:off x="5018444" y="3671899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 bwMode="auto">
            <a:xfrm flipV="1">
              <a:off x="5179178" y="3743329"/>
              <a:ext cx="442939" cy="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5180359" y="3771900"/>
              <a:ext cx="453679" cy="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rot="5400000" flipH="1" flipV="1">
              <a:off x="5289702" y="3881224"/>
              <a:ext cx="210771" cy="16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" name="Flowchart: Connector 165"/>
            <p:cNvSpPr/>
            <p:nvPr/>
          </p:nvSpPr>
          <p:spPr bwMode="auto">
            <a:xfrm>
              <a:off x="6467474" y="4129087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5715008" y="3500438"/>
              <a:ext cx="6429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 flipH="1" flipV="1">
              <a:off x="5625515" y="3587546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5981878" y="3590758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 flipH="1" flipV="1">
              <a:off x="6267630" y="3590758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Flowchart: Process 63"/>
            <p:cNvSpPr/>
            <p:nvPr/>
          </p:nvSpPr>
          <p:spPr bwMode="auto">
            <a:xfrm>
              <a:off x="5995965" y="3686160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5" name="Flowchart: Process 64"/>
            <p:cNvSpPr/>
            <p:nvPr/>
          </p:nvSpPr>
          <p:spPr bwMode="auto">
            <a:xfrm>
              <a:off x="6281714" y="3681396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6" name="Flowchart: Connector 65"/>
            <p:cNvSpPr/>
            <p:nvPr/>
          </p:nvSpPr>
          <p:spPr bwMode="auto">
            <a:xfrm>
              <a:off x="6651956" y="3668806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7" name="Straight Connector 66"/>
            <p:cNvCxnSpPr>
              <a:endCxn id="66" idx="2"/>
            </p:cNvCxnSpPr>
            <p:nvPr/>
          </p:nvCxnSpPr>
          <p:spPr bwMode="auto">
            <a:xfrm>
              <a:off x="6440748" y="3746425"/>
              <a:ext cx="211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 flipV="1">
              <a:off x="6350785" y="3940960"/>
              <a:ext cx="376242" cy="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195888" y="3986213"/>
              <a:ext cx="39528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 flipH="1" flipV="1">
              <a:off x="5101633" y="4073319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5305593" y="4062244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 flipH="1" flipV="1">
              <a:off x="5500856" y="4071769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Flowchart: Connector 75"/>
            <p:cNvSpPr/>
            <p:nvPr/>
          </p:nvSpPr>
          <p:spPr bwMode="auto">
            <a:xfrm>
              <a:off x="5100642" y="4152905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7" name="Flowchart: Connector 76"/>
            <p:cNvSpPr/>
            <p:nvPr/>
          </p:nvSpPr>
          <p:spPr bwMode="auto">
            <a:xfrm>
              <a:off x="5314949" y="4157662"/>
              <a:ext cx="158406" cy="155238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8" name="Flowchart: Process 77"/>
            <p:cNvSpPr/>
            <p:nvPr/>
          </p:nvSpPr>
          <p:spPr bwMode="auto">
            <a:xfrm>
              <a:off x="5514941" y="4157644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flipV="1">
              <a:off x="5675718" y="4210050"/>
              <a:ext cx="782232" cy="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676897" y="4238644"/>
              <a:ext cx="804866" cy="47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 flipH="1" flipV="1">
              <a:off x="5986673" y="4333730"/>
              <a:ext cx="1806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Flowchart: Process 88"/>
            <p:cNvSpPr/>
            <p:nvPr/>
          </p:nvSpPr>
          <p:spPr bwMode="auto">
            <a:xfrm>
              <a:off x="6000760" y="4429132"/>
              <a:ext cx="158406" cy="155238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91" name="Straight Arrow Connector 90"/>
            <p:cNvCxnSpPr>
              <a:endCxn id="89" idx="1"/>
            </p:cNvCxnSpPr>
            <p:nvPr/>
          </p:nvCxnSpPr>
          <p:spPr bwMode="auto">
            <a:xfrm flipV="1">
              <a:off x="5857884" y="4600575"/>
              <a:ext cx="123816" cy="1143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3714744" y="2285992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rgbClr val="FFC000"/>
                </a:solidFill>
                <a:effectLst/>
              </a:rPr>
              <a:t>2 casais consanguíneos</a:t>
            </a:r>
            <a:endParaRPr lang="pt-PT" sz="1200" b="1" dirty="0">
              <a:solidFill>
                <a:srgbClr val="FFC000"/>
              </a:solidFill>
              <a:effectLst/>
            </a:endParaRPr>
          </a:p>
        </p:txBody>
      </p:sp>
      <p:grpSp>
        <p:nvGrpSpPr>
          <p:cNvPr id="308" name="Group 307"/>
          <p:cNvGrpSpPr/>
          <p:nvPr/>
        </p:nvGrpSpPr>
        <p:grpSpPr>
          <a:xfrm>
            <a:off x="4143372" y="2642670"/>
            <a:ext cx="1138237" cy="1052219"/>
            <a:chOff x="4143372" y="2642670"/>
            <a:chExt cx="1138237" cy="1052219"/>
          </a:xfrm>
        </p:grpSpPr>
        <p:sp>
          <p:nvSpPr>
            <p:cNvPr id="153" name="Flowchart: Connector 152"/>
            <p:cNvSpPr/>
            <p:nvPr/>
          </p:nvSpPr>
          <p:spPr bwMode="auto">
            <a:xfrm>
              <a:off x="4562475" y="2647950"/>
              <a:ext cx="116522" cy="109242"/>
            </a:xfrm>
            <a:prstGeom prst="flowChartConnector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84234" y="2642670"/>
              <a:ext cx="116522" cy="109242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143372" y="2714620"/>
              <a:ext cx="1138237" cy="980269"/>
            </a:xfrm>
            <a:custGeom>
              <a:avLst/>
              <a:gdLst>
                <a:gd name="connsiteX0" fmla="*/ 1109662 w 1138237"/>
                <a:gd name="connsiteY0" fmla="*/ 945880 h 980269"/>
                <a:gd name="connsiteX1" fmla="*/ 1123950 w 1138237"/>
                <a:gd name="connsiteY1" fmla="*/ 903017 h 980269"/>
                <a:gd name="connsiteX2" fmla="*/ 1138237 w 1138237"/>
                <a:gd name="connsiteY2" fmla="*/ 855392 h 980269"/>
                <a:gd name="connsiteX3" fmla="*/ 1128712 w 1138237"/>
                <a:gd name="connsiteY3" fmla="*/ 764905 h 980269"/>
                <a:gd name="connsiteX4" fmla="*/ 1119187 w 1138237"/>
                <a:gd name="connsiteY4" fmla="*/ 745855 h 980269"/>
                <a:gd name="connsiteX5" fmla="*/ 1119187 w 1138237"/>
                <a:gd name="connsiteY5" fmla="*/ 702992 h 980269"/>
                <a:gd name="connsiteX6" fmla="*/ 1123950 w 1138237"/>
                <a:gd name="connsiteY6" fmla="*/ 664892 h 980269"/>
                <a:gd name="connsiteX7" fmla="*/ 1114425 w 1138237"/>
                <a:gd name="connsiteY7" fmla="*/ 622030 h 980269"/>
                <a:gd name="connsiteX8" fmla="*/ 1100137 w 1138237"/>
                <a:gd name="connsiteY8" fmla="*/ 617267 h 980269"/>
                <a:gd name="connsiteX9" fmla="*/ 1000125 w 1138237"/>
                <a:gd name="connsiteY9" fmla="*/ 612505 h 980269"/>
                <a:gd name="connsiteX10" fmla="*/ 985837 w 1138237"/>
                <a:gd name="connsiteY10" fmla="*/ 607742 h 980269"/>
                <a:gd name="connsiteX11" fmla="*/ 981075 w 1138237"/>
                <a:gd name="connsiteY11" fmla="*/ 588692 h 980269"/>
                <a:gd name="connsiteX12" fmla="*/ 976312 w 1138237"/>
                <a:gd name="connsiteY12" fmla="*/ 502967 h 980269"/>
                <a:gd name="connsiteX13" fmla="*/ 966787 w 1138237"/>
                <a:gd name="connsiteY13" fmla="*/ 469630 h 980269"/>
                <a:gd name="connsiteX14" fmla="*/ 909637 w 1138237"/>
                <a:gd name="connsiteY14" fmla="*/ 455342 h 980269"/>
                <a:gd name="connsiteX15" fmla="*/ 714375 w 1138237"/>
                <a:gd name="connsiteY15" fmla="*/ 445817 h 980269"/>
                <a:gd name="connsiteX16" fmla="*/ 685800 w 1138237"/>
                <a:gd name="connsiteY16" fmla="*/ 431530 h 980269"/>
                <a:gd name="connsiteX17" fmla="*/ 671512 w 1138237"/>
                <a:gd name="connsiteY17" fmla="*/ 426767 h 980269"/>
                <a:gd name="connsiteX18" fmla="*/ 652462 w 1138237"/>
                <a:gd name="connsiteY18" fmla="*/ 417242 h 980269"/>
                <a:gd name="connsiteX19" fmla="*/ 628650 w 1138237"/>
                <a:gd name="connsiteY19" fmla="*/ 369617 h 980269"/>
                <a:gd name="connsiteX20" fmla="*/ 623887 w 1138237"/>
                <a:gd name="connsiteY20" fmla="*/ 355330 h 980269"/>
                <a:gd name="connsiteX21" fmla="*/ 604837 w 1138237"/>
                <a:gd name="connsiteY21" fmla="*/ 331517 h 980269"/>
                <a:gd name="connsiteX22" fmla="*/ 576262 w 1138237"/>
                <a:gd name="connsiteY22" fmla="*/ 326755 h 980269"/>
                <a:gd name="connsiteX23" fmla="*/ 528637 w 1138237"/>
                <a:gd name="connsiteY23" fmla="*/ 307705 h 980269"/>
                <a:gd name="connsiteX24" fmla="*/ 519112 w 1138237"/>
                <a:gd name="connsiteY24" fmla="*/ 293417 h 980269"/>
                <a:gd name="connsiteX25" fmla="*/ 490537 w 1138237"/>
                <a:gd name="connsiteY25" fmla="*/ 279130 h 980269"/>
                <a:gd name="connsiteX26" fmla="*/ 476250 w 1138237"/>
                <a:gd name="connsiteY26" fmla="*/ 241030 h 980269"/>
                <a:gd name="connsiteX27" fmla="*/ 466725 w 1138237"/>
                <a:gd name="connsiteY27" fmla="*/ 207692 h 980269"/>
                <a:gd name="connsiteX28" fmla="*/ 461962 w 1138237"/>
                <a:gd name="connsiteY28" fmla="*/ 193405 h 980269"/>
                <a:gd name="connsiteX29" fmla="*/ 447675 w 1138237"/>
                <a:gd name="connsiteY29" fmla="*/ 155305 h 980269"/>
                <a:gd name="connsiteX30" fmla="*/ 400050 w 1138237"/>
                <a:gd name="connsiteY30" fmla="*/ 136255 h 980269"/>
                <a:gd name="connsiteX31" fmla="*/ 376237 w 1138237"/>
                <a:gd name="connsiteY31" fmla="*/ 121967 h 980269"/>
                <a:gd name="connsiteX32" fmla="*/ 361950 w 1138237"/>
                <a:gd name="connsiteY32" fmla="*/ 117205 h 980269"/>
                <a:gd name="connsiteX33" fmla="*/ 338137 w 1138237"/>
                <a:gd name="connsiteY33" fmla="*/ 107680 h 980269"/>
                <a:gd name="connsiteX34" fmla="*/ 328612 w 1138237"/>
                <a:gd name="connsiteY34" fmla="*/ 93392 h 980269"/>
                <a:gd name="connsiteX35" fmla="*/ 319087 w 1138237"/>
                <a:gd name="connsiteY35" fmla="*/ 60055 h 980269"/>
                <a:gd name="connsiteX36" fmla="*/ 319087 w 1138237"/>
                <a:gd name="connsiteY36" fmla="*/ 45767 h 980269"/>
                <a:gd name="connsiteX37" fmla="*/ 304800 w 1138237"/>
                <a:gd name="connsiteY37" fmla="*/ 64817 h 980269"/>
                <a:gd name="connsiteX38" fmla="*/ 290512 w 1138237"/>
                <a:gd name="connsiteY38" fmla="*/ 107680 h 980269"/>
                <a:gd name="connsiteX39" fmla="*/ 285750 w 1138237"/>
                <a:gd name="connsiteY39" fmla="*/ 121967 h 980269"/>
                <a:gd name="connsiteX40" fmla="*/ 271462 w 1138237"/>
                <a:gd name="connsiteY40" fmla="*/ 131492 h 980269"/>
                <a:gd name="connsiteX41" fmla="*/ 252412 w 1138237"/>
                <a:gd name="connsiteY41" fmla="*/ 145780 h 980269"/>
                <a:gd name="connsiteX42" fmla="*/ 223837 w 1138237"/>
                <a:gd name="connsiteY42" fmla="*/ 155305 h 980269"/>
                <a:gd name="connsiteX43" fmla="*/ 214312 w 1138237"/>
                <a:gd name="connsiteY43" fmla="*/ 174355 h 980269"/>
                <a:gd name="connsiteX44" fmla="*/ 195262 w 1138237"/>
                <a:gd name="connsiteY44" fmla="*/ 202930 h 980269"/>
                <a:gd name="connsiteX45" fmla="*/ 180975 w 1138237"/>
                <a:gd name="connsiteY45" fmla="*/ 241030 h 980269"/>
                <a:gd name="connsiteX46" fmla="*/ 171450 w 1138237"/>
                <a:gd name="connsiteY46" fmla="*/ 274367 h 980269"/>
                <a:gd name="connsiteX47" fmla="*/ 161925 w 1138237"/>
                <a:gd name="connsiteY47" fmla="*/ 302942 h 980269"/>
                <a:gd name="connsiteX48" fmla="*/ 119062 w 1138237"/>
                <a:gd name="connsiteY48" fmla="*/ 317230 h 980269"/>
                <a:gd name="connsiteX49" fmla="*/ 104775 w 1138237"/>
                <a:gd name="connsiteY49" fmla="*/ 326755 h 980269"/>
                <a:gd name="connsiteX50" fmla="*/ 80962 w 1138237"/>
                <a:gd name="connsiteY50" fmla="*/ 331517 h 980269"/>
                <a:gd name="connsiteX51" fmla="*/ 66675 w 1138237"/>
                <a:gd name="connsiteY51" fmla="*/ 341042 h 980269"/>
                <a:gd name="connsiteX52" fmla="*/ 38100 w 1138237"/>
                <a:gd name="connsiteY52" fmla="*/ 360092 h 980269"/>
                <a:gd name="connsiteX53" fmla="*/ 14287 w 1138237"/>
                <a:gd name="connsiteY53" fmla="*/ 412480 h 980269"/>
                <a:gd name="connsiteX54" fmla="*/ 9525 w 1138237"/>
                <a:gd name="connsiteY54" fmla="*/ 436292 h 980269"/>
                <a:gd name="connsiteX55" fmla="*/ 4762 w 1138237"/>
                <a:gd name="connsiteY55" fmla="*/ 450580 h 980269"/>
                <a:gd name="connsiteX56" fmla="*/ 0 w 1138237"/>
                <a:gd name="connsiteY56" fmla="*/ 469630 h 980269"/>
                <a:gd name="connsiteX57" fmla="*/ 4762 w 1138237"/>
                <a:gd name="connsiteY57" fmla="*/ 588692 h 980269"/>
                <a:gd name="connsiteX58" fmla="*/ 9525 w 1138237"/>
                <a:gd name="connsiteY58" fmla="*/ 617267 h 980269"/>
                <a:gd name="connsiteX59" fmla="*/ 42862 w 1138237"/>
                <a:gd name="connsiteY59" fmla="*/ 631555 h 980269"/>
                <a:gd name="connsiteX60" fmla="*/ 204787 w 1138237"/>
                <a:gd name="connsiteY60" fmla="*/ 636317 h 980269"/>
                <a:gd name="connsiteX61" fmla="*/ 219075 w 1138237"/>
                <a:gd name="connsiteY61" fmla="*/ 641080 h 980269"/>
                <a:gd name="connsiteX62" fmla="*/ 233362 w 1138237"/>
                <a:gd name="connsiteY62" fmla="*/ 655367 h 980269"/>
                <a:gd name="connsiteX63" fmla="*/ 247650 w 1138237"/>
                <a:gd name="connsiteY63" fmla="*/ 664892 h 980269"/>
                <a:gd name="connsiteX64" fmla="*/ 252412 w 1138237"/>
                <a:gd name="connsiteY64" fmla="*/ 688705 h 980269"/>
                <a:gd name="connsiteX65" fmla="*/ 257175 w 1138237"/>
                <a:gd name="connsiteY65" fmla="*/ 702992 h 980269"/>
                <a:gd name="connsiteX66" fmla="*/ 266700 w 1138237"/>
                <a:gd name="connsiteY66" fmla="*/ 741092 h 980269"/>
                <a:gd name="connsiteX67" fmla="*/ 271462 w 1138237"/>
                <a:gd name="connsiteY67" fmla="*/ 803005 h 980269"/>
                <a:gd name="connsiteX68" fmla="*/ 280987 w 1138237"/>
                <a:gd name="connsiteY68" fmla="*/ 817292 h 980269"/>
                <a:gd name="connsiteX69" fmla="*/ 376237 w 1138237"/>
                <a:gd name="connsiteY69" fmla="*/ 831580 h 980269"/>
                <a:gd name="connsiteX70" fmla="*/ 385762 w 1138237"/>
                <a:gd name="connsiteY70" fmla="*/ 845867 h 980269"/>
                <a:gd name="connsiteX71" fmla="*/ 395287 w 1138237"/>
                <a:gd name="connsiteY71" fmla="*/ 883967 h 980269"/>
                <a:gd name="connsiteX72" fmla="*/ 400050 w 1138237"/>
                <a:gd name="connsiteY72" fmla="*/ 898255 h 980269"/>
                <a:gd name="connsiteX73" fmla="*/ 404812 w 1138237"/>
                <a:gd name="connsiteY73" fmla="*/ 941117 h 980269"/>
                <a:gd name="connsiteX74" fmla="*/ 409575 w 1138237"/>
                <a:gd name="connsiteY74" fmla="*/ 960167 h 980269"/>
                <a:gd name="connsiteX75" fmla="*/ 428625 w 1138237"/>
                <a:gd name="connsiteY75" fmla="*/ 969692 h 980269"/>
                <a:gd name="connsiteX76" fmla="*/ 452437 w 1138237"/>
                <a:gd name="connsiteY76" fmla="*/ 974455 h 980269"/>
                <a:gd name="connsiteX77" fmla="*/ 466725 w 1138237"/>
                <a:gd name="connsiteY77" fmla="*/ 979217 h 980269"/>
                <a:gd name="connsiteX78" fmla="*/ 495300 w 1138237"/>
                <a:gd name="connsiteY78" fmla="*/ 979217 h 980269"/>
                <a:gd name="connsiteX0" fmla="*/ 1109662 w 1138237"/>
                <a:gd name="connsiteY0" fmla="*/ 945880 h 980269"/>
                <a:gd name="connsiteX1" fmla="*/ 1123950 w 1138237"/>
                <a:gd name="connsiteY1" fmla="*/ 903017 h 980269"/>
                <a:gd name="connsiteX2" fmla="*/ 1138237 w 1138237"/>
                <a:gd name="connsiteY2" fmla="*/ 855392 h 980269"/>
                <a:gd name="connsiteX3" fmla="*/ 1128712 w 1138237"/>
                <a:gd name="connsiteY3" fmla="*/ 764905 h 980269"/>
                <a:gd name="connsiteX4" fmla="*/ 1119187 w 1138237"/>
                <a:gd name="connsiteY4" fmla="*/ 745855 h 980269"/>
                <a:gd name="connsiteX5" fmla="*/ 1119187 w 1138237"/>
                <a:gd name="connsiteY5" fmla="*/ 702992 h 980269"/>
                <a:gd name="connsiteX6" fmla="*/ 1123950 w 1138237"/>
                <a:gd name="connsiteY6" fmla="*/ 664892 h 980269"/>
                <a:gd name="connsiteX7" fmla="*/ 1114425 w 1138237"/>
                <a:gd name="connsiteY7" fmla="*/ 622030 h 980269"/>
                <a:gd name="connsiteX8" fmla="*/ 1100137 w 1138237"/>
                <a:gd name="connsiteY8" fmla="*/ 617267 h 980269"/>
                <a:gd name="connsiteX9" fmla="*/ 1000125 w 1138237"/>
                <a:gd name="connsiteY9" fmla="*/ 612505 h 980269"/>
                <a:gd name="connsiteX10" fmla="*/ 985837 w 1138237"/>
                <a:gd name="connsiteY10" fmla="*/ 607742 h 980269"/>
                <a:gd name="connsiteX11" fmla="*/ 981075 w 1138237"/>
                <a:gd name="connsiteY11" fmla="*/ 588692 h 980269"/>
                <a:gd name="connsiteX12" fmla="*/ 976312 w 1138237"/>
                <a:gd name="connsiteY12" fmla="*/ 502967 h 980269"/>
                <a:gd name="connsiteX13" fmla="*/ 966787 w 1138237"/>
                <a:gd name="connsiteY13" fmla="*/ 469630 h 980269"/>
                <a:gd name="connsiteX14" fmla="*/ 909637 w 1138237"/>
                <a:gd name="connsiteY14" fmla="*/ 455342 h 980269"/>
                <a:gd name="connsiteX15" fmla="*/ 714375 w 1138237"/>
                <a:gd name="connsiteY15" fmla="*/ 445817 h 980269"/>
                <a:gd name="connsiteX16" fmla="*/ 685800 w 1138237"/>
                <a:gd name="connsiteY16" fmla="*/ 431530 h 980269"/>
                <a:gd name="connsiteX17" fmla="*/ 671512 w 1138237"/>
                <a:gd name="connsiteY17" fmla="*/ 426767 h 980269"/>
                <a:gd name="connsiteX18" fmla="*/ 652462 w 1138237"/>
                <a:gd name="connsiteY18" fmla="*/ 417242 h 980269"/>
                <a:gd name="connsiteX19" fmla="*/ 628650 w 1138237"/>
                <a:gd name="connsiteY19" fmla="*/ 369617 h 980269"/>
                <a:gd name="connsiteX20" fmla="*/ 623887 w 1138237"/>
                <a:gd name="connsiteY20" fmla="*/ 355330 h 980269"/>
                <a:gd name="connsiteX21" fmla="*/ 604837 w 1138237"/>
                <a:gd name="connsiteY21" fmla="*/ 331517 h 980269"/>
                <a:gd name="connsiteX22" fmla="*/ 576262 w 1138237"/>
                <a:gd name="connsiteY22" fmla="*/ 326755 h 980269"/>
                <a:gd name="connsiteX23" fmla="*/ 528637 w 1138237"/>
                <a:gd name="connsiteY23" fmla="*/ 307705 h 980269"/>
                <a:gd name="connsiteX24" fmla="*/ 519112 w 1138237"/>
                <a:gd name="connsiteY24" fmla="*/ 293417 h 980269"/>
                <a:gd name="connsiteX25" fmla="*/ 490537 w 1138237"/>
                <a:gd name="connsiteY25" fmla="*/ 279130 h 980269"/>
                <a:gd name="connsiteX26" fmla="*/ 476250 w 1138237"/>
                <a:gd name="connsiteY26" fmla="*/ 241030 h 980269"/>
                <a:gd name="connsiteX27" fmla="*/ 466725 w 1138237"/>
                <a:gd name="connsiteY27" fmla="*/ 207692 h 980269"/>
                <a:gd name="connsiteX28" fmla="*/ 461962 w 1138237"/>
                <a:gd name="connsiteY28" fmla="*/ 193405 h 980269"/>
                <a:gd name="connsiteX29" fmla="*/ 447675 w 1138237"/>
                <a:gd name="connsiteY29" fmla="*/ 155305 h 980269"/>
                <a:gd name="connsiteX30" fmla="*/ 400050 w 1138237"/>
                <a:gd name="connsiteY30" fmla="*/ 136255 h 980269"/>
                <a:gd name="connsiteX31" fmla="*/ 376237 w 1138237"/>
                <a:gd name="connsiteY31" fmla="*/ 121967 h 980269"/>
                <a:gd name="connsiteX32" fmla="*/ 361950 w 1138237"/>
                <a:gd name="connsiteY32" fmla="*/ 117205 h 980269"/>
                <a:gd name="connsiteX33" fmla="*/ 338137 w 1138237"/>
                <a:gd name="connsiteY33" fmla="*/ 107680 h 980269"/>
                <a:gd name="connsiteX34" fmla="*/ 328612 w 1138237"/>
                <a:gd name="connsiteY34" fmla="*/ 93392 h 980269"/>
                <a:gd name="connsiteX35" fmla="*/ 319087 w 1138237"/>
                <a:gd name="connsiteY35" fmla="*/ 60055 h 980269"/>
                <a:gd name="connsiteX36" fmla="*/ 319087 w 1138237"/>
                <a:gd name="connsiteY36" fmla="*/ 45767 h 980269"/>
                <a:gd name="connsiteX37" fmla="*/ 304800 w 1138237"/>
                <a:gd name="connsiteY37" fmla="*/ 64817 h 980269"/>
                <a:gd name="connsiteX38" fmla="*/ 290512 w 1138237"/>
                <a:gd name="connsiteY38" fmla="*/ 107680 h 980269"/>
                <a:gd name="connsiteX39" fmla="*/ 285750 w 1138237"/>
                <a:gd name="connsiteY39" fmla="*/ 121967 h 980269"/>
                <a:gd name="connsiteX40" fmla="*/ 271462 w 1138237"/>
                <a:gd name="connsiteY40" fmla="*/ 131492 h 980269"/>
                <a:gd name="connsiteX41" fmla="*/ 252412 w 1138237"/>
                <a:gd name="connsiteY41" fmla="*/ 145780 h 980269"/>
                <a:gd name="connsiteX42" fmla="*/ 223837 w 1138237"/>
                <a:gd name="connsiteY42" fmla="*/ 155305 h 980269"/>
                <a:gd name="connsiteX43" fmla="*/ 209548 w 1138237"/>
                <a:gd name="connsiteY43" fmla="*/ 169588 h 980269"/>
                <a:gd name="connsiteX44" fmla="*/ 195262 w 1138237"/>
                <a:gd name="connsiteY44" fmla="*/ 202930 h 980269"/>
                <a:gd name="connsiteX45" fmla="*/ 180975 w 1138237"/>
                <a:gd name="connsiteY45" fmla="*/ 241030 h 980269"/>
                <a:gd name="connsiteX46" fmla="*/ 171450 w 1138237"/>
                <a:gd name="connsiteY46" fmla="*/ 274367 h 980269"/>
                <a:gd name="connsiteX47" fmla="*/ 161925 w 1138237"/>
                <a:gd name="connsiteY47" fmla="*/ 302942 h 980269"/>
                <a:gd name="connsiteX48" fmla="*/ 119062 w 1138237"/>
                <a:gd name="connsiteY48" fmla="*/ 317230 h 980269"/>
                <a:gd name="connsiteX49" fmla="*/ 104775 w 1138237"/>
                <a:gd name="connsiteY49" fmla="*/ 326755 h 980269"/>
                <a:gd name="connsiteX50" fmla="*/ 80962 w 1138237"/>
                <a:gd name="connsiteY50" fmla="*/ 331517 h 980269"/>
                <a:gd name="connsiteX51" fmla="*/ 66675 w 1138237"/>
                <a:gd name="connsiteY51" fmla="*/ 341042 h 980269"/>
                <a:gd name="connsiteX52" fmla="*/ 38100 w 1138237"/>
                <a:gd name="connsiteY52" fmla="*/ 360092 h 980269"/>
                <a:gd name="connsiteX53" fmla="*/ 14287 w 1138237"/>
                <a:gd name="connsiteY53" fmla="*/ 412480 h 980269"/>
                <a:gd name="connsiteX54" fmla="*/ 9525 w 1138237"/>
                <a:gd name="connsiteY54" fmla="*/ 436292 h 980269"/>
                <a:gd name="connsiteX55" fmla="*/ 4762 w 1138237"/>
                <a:gd name="connsiteY55" fmla="*/ 450580 h 980269"/>
                <a:gd name="connsiteX56" fmla="*/ 0 w 1138237"/>
                <a:gd name="connsiteY56" fmla="*/ 469630 h 980269"/>
                <a:gd name="connsiteX57" fmla="*/ 4762 w 1138237"/>
                <a:gd name="connsiteY57" fmla="*/ 588692 h 980269"/>
                <a:gd name="connsiteX58" fmla="*/ 9525 w 1138237"/>
                <a:gd name="connsiteY58" fmla="*/ 617267 h 980269"/>
                <a:gd name="connsiteX59" fmla="*/ 42862 w 1138237"/>
                <a:gd name="connsiteY59" fmla="*/ 631555 h 980269"/>
                <a:gd name="connsiteX60" fmla="*/ 204787 w 1138237"/>
                <a:gd name="connsiteY60" fmla="*/ 636317 h 980269"/>
                <a:gd name="connsiteX61" fmla="*/ 219075 w 1138237"/>
                <a:gd name="connsiteY61" fmla="*/ 641080 h 980269"/>
                <a:gd name="connsiteX62" fmla="*/ 233362 w 1138237"/>
                <a:gd name="connsiteY62" fmla="*/ 655367 h 980269"/>
                <a:gd name="connsiteX63" fmla="*/ 247650 w 1138237"/>
                <a:gd name="connsiteY63" fmla="*/ 664892 h 980269"/>
                <a:gd name="connsiteX64" fmla="*/ 252412 w 1138237"/>
                <a:gd name="connsiteY64" fmla="*/ 688705 h 980269"/>
                <a:gd name="connsiteX65" fmla="*/ 257175 w 1138237"/>
                <a:gd name="connsiteY65" fmla="*/ 702992 h 980269"/>
                <a:gd name="connsiteX66" fmla="*/ 266700 w 1138237"/>
                <a:gd name="connsiteY66" fmla="*/ 741092 h 980269"/>
                <a:gd name="connsiteX67" fmla="*/ 271462 w 1138237"/>
                <a:gd name="connsiteY67" fmla="*/ 803005 h 980269"/>
                <a:gd name="connsiteX68" fmla="*/ 280987 w 1138237"/>
                <a:gd name="connsiteY68" fmla="*/ 817292 h 980269"/>
                <a:gd name="connsiteX69" fmla="*/ 376237 w 1138237"/>
                <a:gd name="connsiteY69" fmla="*/ 831580 h 980269"/>
                <a:gd name="connsiteX70" fmla="*/ 385762 w 1138237"/>
                <a:gd name="connsiteY70" fmla="*/ 845867 h 980269"/>
                <a:gd name="connsiteX71" fmla="*/ 395287 w 1138237"/>
                <a:gd name="connsiteY71" fmla="*/ 883967 h 980269"/>
                <a:gd name="connsiteX72" fmla="*/ 400050 w 1138237"/>
                <a:gd name="connsiteY72" fmla="*/ 898255 h 980269"/>
                <a:gd name="connsiteX73" fmla="*/ 404812 w 1138237"/>
                <a:gd name="connsiteY73" fmla="*/ 941117 h 980269"/>
                <a:gd name="connsiteX74" fmla="*/ 409575 w 1138237"/>
                <a:gd name="connsiteY74" fmla="*/ 960167 h 980269"/>
                <a:gd name="connsiteX75" fmla="*/ 428625 w 1138237"/>
                <a:gd name="connsiteY75" fmla="*/ 969692 h 980269"/>
                <a:gd name="connsiteX76" fmla="*/ 452437 w 1138237"/>
                <a:gd name="connsiteY76" fmla="*/ 974455 h 980269"/>
                <a:gd name="connsiteX77" fmla="*/ 466725 w 1138237"/>
                <a:gd name="connsiteY77" fmla="*/ 979217 h 980269"/>
                <a:gd name="connsiteX78" fmla="*/ 495300 w 1138237"/>
                <a:gd name="connsiteY78" fmla="*/ 979217 h 980269"/>
                <a:gd name="connsiteX0" fmla="*/ 1109662 w 1138237"/>
                <a:gd name="connsiteY0" fmla="*/ 945880 h 980269"/>
                <a:gd name="connsiteX1" fmla="*/ 1123950 w 1138237"/>
                <a:gd name="connsiteY1" fmla="*/ 903017 h 980269"/>
                <a:gd name="connsiteX2" fmla="*/ 1138237 w 1138237"/>
                <a:gd name="connsiteY2" fmla="*/ 855392 h 980269"/>
                <a:gd name="connsiteX3" fmla="*/ 1128712 w 1138237"/>
                <a:gd name="connsiteY3" fmla="*/ 764905 h 980269"/>
                <a:gd name="connsiteX4" fmla="*/ 1119187 w 1138237"/>
                <a:gd name="connsiteY4" fmla="*/ 745855 h 980269"/>
                <a:gd name="connsiteX5" fmla="*/ 1119187 w 1138237"/>
                <a:gd name="connsiteY5" fmla="*/ 702992 h 980269"/>
                <a:gd name="connsiteX6" fmla="*/ 1123950 w 1138237"/>
                <a:gd name="connsiteY6" fmla="*/ 664892 h 980269"/>
                <a:gd name="connsiteX7" fmla="*/ 1114425 w 1138237"/>
                <a:gd name="connsiteY7" fmla="*/ 622030 h 980269"/>
                <a:gd name="connsiteX8" fmla="*/ 1100137 w 1138237"/>
                <a:gd name="connsiteY8" fmla="*/ 617267 h 980269"/>
                <a:gd name="connsiteX9" fmla="*/ 1000125 w 1138237"/>
                <a:gd name="connsiteY9" fmla="*/ 612505 h 980269"/>
                <a:gd name="connsiteX10" fmla="*/ 985837 w 1138237"/>
                <a:gd name="connsiteY10" fmla="*/ 607742 h 980269"/>
                <a:gd name="connsiteX11" fmla="*/ 981075 w 1138237"/>
                <a:gd name="connsiteY11" fmla="*/ 588692 h 980269"/>
                <a:gd name="connsiteX12" fmla="*/ 976312 w 1138237"/>
                <a:gd name="connsiteY12" fmla="*/ 502967 h 980269"/>
                <a:gd name="connsiteX13" fmla="*/ 966787 w 1138237"/>
                <a:gd name="connsiteY13" fmla="*/ 469630 h 980269"/>
                <a:gd name="connsiteX14" fmla="*/ 909637 w 1138237"/>
                <a:gd name="connsiteY14" fmla="*/ 455342 h 980269"/>
                <a:gd name="connsiteX15" fmla="*/ 714375 w 1138237"/>
                <a:gd name="connsiteY15" fmla="*/ 445817 h 980269"/>
                <a:gd name="connsiteX16" fmla="*/ 685800 w 1138237"/>
                <a:gd name="connsiteY16" fmla="*/ 431530 h 980269"/>
                <a:gd name="connsiteX17" fmla="*/ 671512 w 1138237"/>
                <a:gd name="connsiteY17" fmla="*/ 426767 h 980269"/>
                <a:gd name="connsiteX18" fmla="*/ 652462 w 1138237"/>
                <a:gd name="connsiteY18" fmla="*/ 417242 h 980269"/>
                <a:gd name="connsiteX19" fmla="*/ 628650 w 1138237"/>
                <a:gd name="connsiteY19" fmla="*/ 369617 h 980269"/>
                <a:gd name="connsiteX20" fmla="*/ 623887 w 1138237"/>
                <a:gd name="connsiteY20" fmla="*/ 355330 h 980269"/>
                <a:gd name="connsiteX21" fmla="*/ 604837 w 1138237"/>
                <a:gd name="connsiteY21" fmla="*/ 331517 h 980269"/>
                <a:gd name="connsiteX22" fmla="*/ 576262 w 1138237"/>
                <a:gd name="connsiteY22" fmla="*/ 326755 h 980269"/>
                <a:gd name="connsiteX23" fmla="*/ 528637 w 1138237"/>
                <a:gd name="connsiteY23" fmla="*/ 307705 h 980269"/>
                <a:gd name="connsiteX24" fmla="*/ 519112 w 1138237"/>
                <a:gd name="connsiteY24" fmla="*/ 293417 h 980269"/>
                <a:gd name="connsiteX25" fmla="*/ 490537 w 1138237"/>
                <a:gd name="connsiteY25" fmla="*/ 279130 h 980269"/>
                <a:gd name="connsiteX26" fmla="*/ 476250 w 1138237"/>
                <a:gd name="connsiteY26" fmla="*/ 241030 h 980269"/>
                <a:gd name="connsiteX27" fmla="*/ 466725 w 1138237"/>
                <a:gd name="connsiteY27" fmla="*/ 207692 h 980269"/>
                <a:gd name="connsiteX28" fmla="*/ 461962 w 1138237"/>
                <a:gd name="connsiteY28" fmla="*/ 193405 h 980269"/>
                <a:gd name="connsiteX29" fmla="*/ 447675 w 1138237"/>
                <a:gd name="connsiteY29" fmla="*/ 155305 h 980269"/>
                <a:gd name="connsiteX30" fmla="*/ 400050 w 1138237"/>
                <a:gd name="connsiteY30" fmla="*/ 136255 h 980269"/>
                <a:gd name="connsiteX31" fmla="*/ 376237 w 1138237"/>
                <a:gd name="connsiteY31" fmla="*/ 121967 h 980269"/>
                <a:gd name="connsiteX32" fmla="*/ 361950 w 1138237"/>
                <a:gd name="connsiteY32" fmla="*/ 117205 h 980269"/>
                <a:gd name="connsiteX33" fmla="*/ 338137 w 1138237"/>
                <a:gd name="connsiteY33" fmla="*/ 107680 h 980269"/>
                <a:gd name="connsiteX34" fmla="*/ 328612 w 1138237"/>
                <a:gd name="connsiteY34" fmla="*/ 93392 h 980269"/>
                <a:gd name="connsiteX35" fmla="*/ 319087 w 1138237"/>
                <a:gd name="connsiteY35" fmla="*/ 60055 h 980269"/>
                <a:gd name="connsiteX36" fmla="*/ 319087 w 1138237"/>
                <a:gd name="connsiteY36" fmla="*/ 45767 h 980269"/>
                <a:gd name="connsiteX37" fmla="*/ 304800 w 1138237"/>
                <a:gd name="connsiteY37" fmla="*/ 64817 h 980269"/>
                <a:gd name="connsiteX38" fmla="*/ 290512 w 1138237"/>
                <a:gd name="connsiteY38" fmla="*/ 107680 h 980269"/>
                <a:gd name="connsiteX39" fmla="*/ 285750 w 1138237"/>
                <a:gd name="connsiteY39" fmla="*/ 121967 h 980269"/>
                <a:gd name="connsiteX40" fmla="*/ 271462 w 1138237"/>
                <a:gd name="connsiteY40" fmla="*/ 131492 h 980269"/>
                <a:gd name="connsiteX41" fmla="*/ 252412 w 1138237"/>
                <a:gd name="connsiteY41" fmla="*/ 145780 h 980269"/>
                <a:gd name="connsiteX42" fmla="*/ 223837 w 1138237"/>
                <a:gd name="connsiteY42" fmla="*/ 155305 h 980269"/>
                <a:gd name="connsiteX43" fmla="*/ 209548 w 1138237"/>
                <a:gd name="connsiteY43" fmla="*/ 98150 h 980269"/>
                <a:gd name="connsiteX44" fmla="*/ 195262 w 1138237"/>
                <a:gd name="connsiteY44" fmla="*/ 202930 h 980269"/>
                <a:gd name="connsiteX45" fmla="*/ 180975 w 1138237"/>
                <a:gd name="connsiteY45" fmla="*/ 241030 h 980269"/>
                <a:gd name="connsiteX46" fmla="*/ 171450 w 1138237"/>
                <a:gd name="connsiteY46" fmla="*/ 274367 h 980269"/>
                <a:gd name="connsiteX47" fmla="*/ 161925 w 1138237"/>
                <a:gd name="connsiteY47" fmla="*/ 302942 h 980269"/>
                <a:gd name="connsiteX48" fmla="*/ 119062 w 1138237"/>
                <a:gd name="connsiteY48" fmla="*/ 317230 h 980269"/>
                <a:gd name="connsiteX49" fmla="*/ 104775 w 1138237"/>
                <a:gd name="connsiteY49" fmla="*/ 326755 h 980269"/>
                <a:gd name="connsiteX50" fmla="*/ 80962 w 1138237"/>
                <a:gd name="connsiteY50" fmla="*/ 331517 h 980269"/>
                <a:gd name="connsiteX51" fmla="*/ 66675 w 1138237"/>
                <a:gd name="connsiteY51" fmla="*/ 341042 h 980269"/>
                <a:gd name="connsiteX52" fmla="*/ 38100 w 1138237"/>
                <a:gd name="connsiteY52" fmla="*/ 360092 h 980269"/>
                <a:gd name="connsiteX53" fmla="*/ 14287 w 1138237"/>
                <a:gd name="connsiteY53" fmla="*/ 412480 h 980269"/>
                <a:gd name="connsiteX54" fmla="*/ 9525 w 1138237"/>
                <a:gd name="connsiteY54" fmla="*/ 436292 h 980269"/>
                <a:gd name="connsiteX55" fmla="*/ 4762 w 1138237"/>
                <a:gd name="connsiteY55" fmla="*/ 450580 h 980269"/>
                <a:gd name="connsiteX56" fmla="*/ 0 w 1138237"/>
                <a:gd name="connsiteY56" fmla="*/ 469630 h 980269"/>
                <a:gd name="connsiteX57" fmla="*/ 4762 w 1138237"/>
                <a:gd name="connsiteY57" fmla="*/ 588692 h 980269"/>
                <a:gd name="connsiteX58" fmla="*/ 9525 w 1138237"/>
                <a:gd name="connsiteY58" fmla="*/ 617267 h 980269"/>
                <a:gd name="connsiteX59" fmla="*/ 42862 w 1138237"/>
                <a:gd name="connsiteY59" fmla="*/ 631555 h 980269"/>
                <a:gd name="connsiteX60" fmla="*/ 204787 w 1138237"/>
                <a:gd name="connsiteY60" fmla="*/ 636317 h 980269"/>
                <a:gd name="connsiteX61" fmla="*/ 219075 w 1138237"/>
                <a:gd name="connsiteY61" fmla="*/ 641080 h 980269"/>
                <a:gd name="connsiteX62" fmla="*/ 233362 w 1138237"/>
                <a:gd name="connsiteY62" fmla="*/ 655367 h 980269"/>
                <a:gd name="connsiteX63" fmla="*/ 247650 w 1138237"/>
                <a:gd name="connsiteY63" fmla="*/ 664892 h 980269"/>
                <a:gd name="connsiteX64" fmla="*/ 252412 w 1138237"/>
                <a:gd name="connsiteY64" fmla="*/ 688705 h 980269"/>
                <a:gd name="connsiteX65" fmla="*/ 257175 w 1138237"/>
                <a:gd name="connsiteY65" fmla="*/ 702992 h 980269"/>
                <a:gd name="connsiteX66" fmla="*/ 266700 w 1138237"/>
                <a:gd name="connsiteY66" fmla="*/ 741092 h 980269"/>
                <a:gd name="connsiteX67" fmla="*/ 271462 w 1138237"/>
                <a:gd name="connsiteY67" fmla="*/ 803005 h 980269"/>
                <a:gd name="connsiteX68" fmla="*/ 280987 w 1138237"/>
                <a:gd name="connsiteY68" fmla="*/ 817292 h 980269"/>
                <a:gd name="connsiteX69" fmla="*/ 376237 w 1138237"/>
                <a:gd name="connsiteY69" fmla="*/ 831580 h 980269"/>
                <a:gd name="connsiteX70" fmla="*/ 385762 w 1138237"/>
                <a:gd name="connsiteY70" fmla="*/ 845867 h 980269"/>
                <a:gd name="connsiteX71" fmla="*/ 395287 w 1138237"/>
                <a:gd name="connsiteY71" fmla="*/ 883967 h 980269"/>
                <a:gd name="connsiteX72" fmla="*/ 400050 w 1138237"/>
                <a:gd name="connsiteY72" fmla="*/ 898255 h 980269"/>
                <a:gd name="connsiteX73" fmla="*/ 404812 w 1138237"/>
                <a:gd name="connsiteY73" fmla="*/ 941117 h 980269"/>
                <a:gd name="connsiteX74" fmla="*/ 409575 w 1138237"/>
                <a:gd name="connsiteY74" fmla="*/ 960167 h 980269"/>
                <a:gd name="connsiteX75" fmla="*/ 428625 w 1138237"/>
                <a:gd name="connsiteY75" fmla="*/ 969692 h 980269"/>
                <a:gd name="connsiteX76" fmla="*/ 452437 w 1138237"/>
                <a:gd name="connsiteY76" fmla="*/ 974455 h 980269"/>
                <a:gd name="connsiteX77" fmla="*/ 466725 w 1138237"/>
                <a:gd name="connsiteY77" fmla="*/ 979217 h 980269"/>
                <a:gd name="connsiteX78" fmla="*/ 495300 w 1138237"/>
                <a:gd name="connsiteY78" fmla="*/ 979217 h 980269"/>
                <a:gd name="connsiteX0" fmla="*/ 1109662 w 1138237"/>
                <a:gd name="connsiteY0" fmla="*/ 945880 h 980269"/>
                <a:gd name="connsiteX1" fmla="*/ 1123950 w 1138237"/>
                <a:gd name="connsiteY1" fmla="*/ 903017 h 980269"/>
                <a:gd name="connsiteX2" fmla="*/ 1138237 w 1138237"/>
                <a:gd name="connsiteY2" fmla="*/ 855392 h 980269"/>
                <a:gd name="connsiteX3" fmla="*/ 1128712 w 1138237"/>
                <a:gd name="connsiteY3" fmla="*/ 764905 h 980269"/>
                <a:gd name="connsiteX4" fmla="*/ 1119187 w 1138237"/>
                <a:gd name="connsiteY4" fmla="*/ 745855 h 980269"/>
                <a:gd name="connsiteX5" fmla="*/ 1119187 w 1138237"/>
                <a:gd name="connsiteY5" fmla="*/ 702992 h 980269"/>
                <a:gd name="connsiteX6" fmla="*/ 1123950 w 1138237"/>
                <a:gd name="connsiteY6" fmla="*/ 664892 h 980269"/>
                <a:gd name="connsiteX7" fmla="*/ 1114425 w 1138237"/>
                <a:gd name="connsiteY7" fmla="*/ 622030 h 980269"/>
                <a:gd name="connsiteX8" fmla="*/ 1100137 w 1138237"/>
                <a:gd name="connsiteY8" fmla="*/ 617267 h 980269"/>
                <a:gd name="connsiteX9" fmla="*/ 1000125 w 1138237"/>
                <a:gd name="connsiteY9" fmla="*/ 612505 h 980269"/>
                <a:gd name="connsiteX10" fmla="*/ 985837 w 1138237"/>
                <a:gd name="connsiteY10" fmla="*/ 607742 h 980269"/>
                <a:gd name="connsiteX11" fmla="*/ 981075 w 1138237"/>
                <a:gd name="connsiteY11" fmla="*/ 588692 h 980269"/>
                <a:gd name="connsiteX12" fmla="*/ 976312 w 1138237"/>
                <a:gd name="connsiteY12" fmla="*/ 502967 h 980269"/>
                <a:gd name="connsiteX13" fmla="*/ 966787 w 1138237"/>
                <a:gd name="connsiteY13" fmla="*/ 469630 h 980269"/>
                <a:gd name="connsiteX14" fmla="*/ 909637 w 1138237"/>
                <a:gd name="connsiteY14" fmla="*/ 455342 h 980269"/>
                <a:gd name="connsiteX15" fmla="*/ 714375 w 1138237"/>
                <a:gd name="connsiteY15" fmla="*/ 445817 h 980269"/>
                <a:gd name="connsiteX16" fmla="*/ 685800 w 1138237"/>
                <a:gd name="connsiteY16" fmla="*/ 431530 h 980269"/>
                <a:gd name="connsiteX17" fmla="*/ 671512 w 1138237"/>
                <a:gd name="connsiteY17" fmla="*/ 426767 h 980269"/>
                <a:gd name="connsiteX18" fmla="*/ 652462 w 1138237"/>
                <a:gd name="connsiteY18" fmla="*/ 417242 h 980269"/>
                <a:gd name="connsiteX19" fmla="*/ 628650 w 1138237"/>
                <a:gd name="connsiteY19" fmla="*/ 369617 h 980269"/>
                <a:gd name="connsiteX20" fmla="*/ 623887 w 1138237"/>
                <a:gd name="connsiteY20" fmla="*/ 355330 h 980269"/>
                <a:gd name="connsiteX21" fmla="*/ 604837 w 1138237"/>
                <a:gd name="connsiteY21" fmla="*/ 331517 h 980269"/>
                <a:gd name="connsiteX22" fmla="*/ 576262 w 1138237"/>
                <a:gd name="connsiteY22" fmla="*/ 326755 h 980269"/>
                <a:gd name="connsiteX23" fmla="*/ 528637 w 1138237"/>
                <a:gd name="connsiteY23" fmla="*/ 307705 h 980269"/>
                <a:gd name="connsiteX24" fmla="*/ 519112 w 1138237"/>
                <a:gd name="connsiteY24" fmla="*/ 293417 h 980269"/>
                <a:gd name="connsiteX25" fmla="*/ 490537 w 1138237"/>
                <a:gd name="connsiteY25" fmla="*/ 279130 h 980269"/>
                <a:gd name="connsiteX26" fmla="*/ 476250 w 1138237"/>
                <a:gd name="connsiteY26" fmla="*/ 241030 h 980269"/>
                <a:gd name="connsiteX27" fmla="*/ 466725 w 1138237"/>
                <a:gd name="connsiteY27" fmla="*/ 207692 h 980269"/>
                <a:gd name="connsiteX28" fmla="*/ 461962 w 1138237"/>
                <a:gd name="connsiteY28" fmla="*/ 193405 h 980269"/>
                <a:gd name="connsiteX29" fmla="*/ 447675 w 1138237"/>
                <a:gd name="connsiteY29" fmla="*/ 155305 h 980269"/>
                <a:gd name="connsiteX30" fmla="*/ 400050 w 1138237"/>
                <a:gd name="connsiteY30" fmla="*/ 136255 h 980269"/>
                <a:gd name="connsiteX31" fmla="*/ 376237 w 1138237"/>
                <a:gd name="connsiteY31" fmla="*/ 121967 h 980269"/>
                <a:gd name="connsiteX32" fmla="*/ 361950 w 1138237"/>
                <a:gd name="connsiteY32" fmla="*/ 117205 h 980269"/>
                <a:gd name="connsiteX33" fmla="*/ 338137 w 1138237"/>
                <a:gd name="connsiteY33" fmla="*/ 107680 h 980269"/>
                <a:gd name="connsiteX34" fmla="*/ 328612 w 1138237"/>
                <a:gd name="connsiteY34" fmla="*/ 93392 h 980269"/>
                <a:gd name="connsiteX35" fmla="*/ 319087 w 1138237"/>
                <a:gd name="connsiteY35" fmla="*/ 60055 h 980269"/>
                <a:gd name="connsiteX36" fmla="*/ 319087 w 1138237"/>
                <a:gd name="connsiteY36" fmla="*/ 45767 h 980269"/>
                <a:gd name="connsiteX37" fmla="*/ 304800 w 1138237"/>
                <a:gd name="connsiteY37" fmla="*/ 64817 h 980269"/>
                <a:gd name="connsiteX38" fmla="*/ 290512 w 1138237"/>
                <a:gd name="connsiteY38" fmla="*/ 107680 h 980269"/>
                <a:gd name="connsiteX39" fmla="*/ 285750 w 1138237"/>
                <a:gd name="connsiteY39" fmla="*/ 121967 h 980269"/>
                <a:gd name="connsiteX40" fmla="*/ 271462 w 1138237"/>
                <a:gd name="connsiteY40" fmla="*/ 131492 h 980269"/>
                <a:gd name="connsiteX41" fmla="*/ 252412 w 1138237"/>
                <a:gd name="connsiteY41" fmla="*/ 145780 h 980269"/>
                <a:gd name="connsiteX42" fmla="*/ 223837 w 1138237"/>
                <a:gd name="connsiteY42" fmla="*/ 155305 h 980269"/>
                <a:gd name="connsiteX43" fmla="*/ 209548 w 1138237"/>
                <a:gd name="connsiteY43" fmla="*/ 169588 h 980269"/>
                <a:gd name="connsiteX44" fmla="*/ 195262 w 1138237"/>
                <a:gd name="connsiteY44" fmla="*/ 202930 h 980269"/>
                <a:gd name="connsiteX45" fmla="*/ 180975 w 1138237"/>
                <a:gd name="connsiteY45" fmla="*/ 241030 h 980269"/>
                <a:gd name="connsiteX46" fmla="*/ 171450 w 1138237"/>
                <a:gd name="connsiteY46" fmla="*/ 274367 h 980269"/>
                <a:gd name="connsiteX47" fmla="*/ 161925 w 1138237"/>
                <a:gd name="connsiteY47" fmla="*/ 302942 h 980269"/>
                <a:gd name="connsiteX48" fmla="*/ 119062 w 1138237"/>
                <a:gd name="connsiteY48" fmla="*/ 317230 h 980269"/>
                <a:gd name="connsiteX49" fmla="*/ 104775 w 1138237"/>
                <a:gd name="connsiteY49" fmla="*/ 326755 h 980269"/>
                <a:gd name="connsiteX50" fmla="*/ 80962 w 1138237"/>
                <a:gd name="connsiteY50" fmla="*/ 331517 h 980269"/>
                <a:gd name="connsiteX51" fmla="*/ 66675 w 1138237"/>
                <a:gd name="connsiteY51" fmla="*/ 341042 h 980269"/>
                <a:gd name="connsiteX52" fmla="*/ 38100 w 1138237"/>
                <a:gd name="connsiteY52" fmla="*/ 360092 h 980269"/>
                <a:gd name="connsiteX53" fmla="*/ 14287 w 1138237"/>
                <a:gd name="connsiteY53" fmla="*/ 412480 h 980269"/>
                <a:gd name="connsiteX54" fmla="*/ 9525 w 1138237"/>
                <a:gd name="connsiteY54" fmla="*/ 436292 h 980269"/>
                <a:gd name="connsiteX55" fmla="*/ 4762 w 1138237"/>
                <a:gd name="connsiteY55" fmla="*/ 450580 h 980269"/>
                <a:gd name="connsiteX56" fmla="*/ 0 w 1138237"/>
                <a:gd name="connsiteY56" fmla="*/ 469630 h 980269"/>
                <a:gd name="connsiteX57" fmla="*/ 4762 w 1138237"/>
                <a:gd name="connsiteY57" fmla="*/ 588692 h 980269"/>
                <a:gd name="connsiteX58" fmla="*/ 9525 w 1138237"/>
                <a:gd name="connsiteY58" fmla="*/ 617267 h 980269"/>
                <a:gd name="connsiteX59" fmla="*/ 42862 w 1138237"/>
                <a:gd name="connsiteY59" fmla="*/ 631555 h 980269"/>
                <a:gd name="connsiteX60" fmla="*/ 204787 w 1138237"/>
                <a:gd name="connsiteY60" fmla="*/ 636317 h 980269"/>
                <a:gd name="connsiteX61" fmla="*/ 219075 w 1138237"/>
                <a:gd name="connsiteY61" fmla="*/ 641080 h 980269"/>
                <a:gd name="connsiteX62" fmla="*/ 233362 w 1138237"/>
                <a:gd name="connsiteY62" fmla="*/ 655367 h 980269"/>
                <a:gd name="connsiteX63" fmla="*/ 247650 w 1138237"/>
                <a:gd name="connsiteY63" fmla="*/ 664892 h 980269"/>
                <a:gd name="connsiteX64" fmla="*/ 252412 w 1138237"/>
                <a:gd name="connsiteY64" fmla="*/ 688705 h 980269"/>
                <a:gd name="connsiteX65" fmla="*/ 257175 w 1138237"/>
                <a:gd name="connsiteY65" fmla="*/ 702992 h 980269"/>
                <a:gd name="connsiteX66" fmla="*/ 266700 w 1138237"/>
                <a:gd name="connsiteY66" fmla="*/ 741092 h 980269"/>
                <a:gd name="connsiteX67" fmla="*/ 271462 w 1138237"/>
                <a:gd name="connsiteY67" fmla="*/ 803005 h 980269"/>
                <a:gd name="connsiteX68" fmla="*/ 280987 w 1138237"/>
                <a:gd name="connsiteY68" fmla="*/ 817292 h 980269"/>
                <a:gd name="connsiteX69" fmla="*/ 376237 w 1138237"/>
                <a:gd name="connsiteY69" fmla="*/ 831580 h 980269"/>
                <a:gd name="connsiteX70" fmla="*/ 385762 w 1138237"/>
                <a:gd name="connsiteY70" fmla="*/ 845867 h 980269"/>
                <a:gd name="connsiteX71" fmla="*/ 395287 w 1138237"/>
                <a:gd name="connsiteY71" fmla="*/ 883967 h 980269"/>
                <a:gd name="connsiteX72" fmla="*/ 400050 w 1138237"/>
                <a:gd name="connsiteY72" fmla="*/ 898255 h 980269"/>
                <a:gd name="connsiteX73" fmla="*/ 404812 w 1138237"/>
                <a:gd name="connsiteY73" fmla="*/ 941117 h 980269"/>
                <a:gd name="connsiteX74" fmla="*/ 409575 w 1138237"/>
                <a:gd name="connsiteY74" fmla="*/ 960167 h 980269"/>
                <a:gd name="connsiteX75" fmla="*/ 428625 w 1138237"/>
                <a:gd name="connsiteY75" fmla="*/ 969692 h 980269"/>
                <a:gd name="connsiteX76" fmla="*/ 452437 w 1138237"/>
                <a:gd name="connsiteY76" fmla="*/ 974455 h 980269"/>
                <a:gd name="connsiteX77" fmla="*/ 466725 w 1138237"/>
                <a:gd name="connsiteY77" fmla="*/ 979217 h 980269"/>
                <a:gd name="connsiteX78" fmla="*/ 495300 w 1138237"/>
                <a:gd name="connsiteY78" fmla="*/ 979217 h 98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38237" h="980269">
                  <a:moveTo>
                    <a:pt x="1109662" y="945880"/>
                  </a:moveTo>
                  <a:cubicBezTo>
                    <a:pt x="1114425" y="931592"/>
                    <a:pt x="1120997" y="917785"/>
                    <a:pt x="1123950" y="903017"/>
                  </a:cubicBezTo>
                  <a:cubicBezTo>
                    <a:pt x="1130388" y="870822"/>
                    <a:pt x="1125706" y="886721"/>
                    <a:pt x="1138237" y="855392"/>
                  </a:cubicBezTo>
                  <a:cubicBezTo>
                    <a:pt x="1137197" y="839794"/>
                    <a:pt x="1138123" y="790001"/>
                    <a:pt x="1128712" y="764905"/>
                  </a:cubicBezTo>
                  <a:cubicBezTo>
                    <a:pt x="1126219" y="758258"/>
                    <a:pt x="1122362" y="752205"/>
                    <a:pt x="1119187" y="745855"/>
                  </a:cubicBezTo>
                  <a:cubicBezTo>
                    <a:pt x="1133553" y="674033"/>
                    <a:pt x="1119187" y="763525"/>
                    <a:pt x="1119187" y="702992"/>
                  </a:cubicBezTo>
                  <a:cubicBezTo>
                    <a:pt x="1119187" y="690193"/>
                    <a:pt x="1122362" y="677592"/>
                    <a:pt x="1123950" y="664892"/>
                  </a:cubicBezTo>
                  <a:cubicBezTo>
                    <a:pt x="1120775" y="650605"/>
                    <a:pt x="1120970" y="635121"/>
                    <a:pt x="1114425" y="622030"/>
                  </a:cubicBezTo>
                  <a:cubicBezTo>
                    <a:pt x="1112180" y="617540"/>
                    <a:pt x="1105140" y="617684"/>
                    <a:pt x="1100137" y="617267"/>
                  </a:cubicBezTo>
                  <a:cubicBezTo>
                    <a:pt x="1066877" y="614495"/>
                    <a:pt x="1033462" y="614092"/>
                    <a:pt x="1000125" y="612505"/>
                  </a:cubicBezTo>
                  <a:cubicBezTo>
                    <a:pt x="995362" y="610917"/>
                    <a:pt x="988973" y="611662"/>
                    <a:pt x="985837" y="607742"/>
                  </a:cubicBezTo>
                  <a:cubicBezTo>
                    <a:pt x="981748" y="602631"/>
                    <a:pt x="981668" y="595211"/>
                    <a:pt x="981075" y="588692"/>
                  </a:cubicBezTo>
                  <a:cubicBezTo>
                    <a:pt x="978484" y="560190"/>
                    <a:pt x="978903" y="531469"/>
                    <a:pt x="976312" y="502967"/>
                  </a:cubicBezTo>
                  <a:cubicBezTo>
                    <a:pt x="976299" y="502829"/>
                    <a:pt x="969044" y="471887"/>
                    <a:pt x="966787" y="469630"/>
                  </a:cubicBezTo>
                  <a:cubicBezTo>
                    <a:pt x="954234" y="457077"/>
                    <a:pt x="922432" y="456125"/>
                    <a:pt x="909637" y="455342"/>
                  </a:cubicBezTo>
                  <a:cubicBezTo>
                    <a:pt x="844594" y="451360"/>
                    <a:pt x="779462" y="448992"/>
                    <a:pt x="714375" y="445817"/>
                  </a:cubicBezTo>
                  <a:cubicBezTo>
                    <a:pt x="678468" y="433850"/>
                    <a:pt x="722722" y="449991"/>
                    <a:pt x="685800" y="431530"/>
                  </a:cubicBezTo>
                  <a:cubicBezTo>
                    <a:pt x="681310" y="429285"/>
                    <a:pt x="676126" y="428745"/>
                    <a:pt x="671512" y="426767"/>
                  </a:cubicBezTo>
                  <a:cubicBezTo>
                    <a:pt x="664987" y="423970"/>
                    <a:pt x="658812" y="420417"/>
                    <a:pt x="652462" y="417242"/>
                  </a:cubicBezTo>
                  <a:cubicBezTo>
                    <a:pt x="632150" y="390159"/>
                    <a:pt x="640686" y="405723"/>
                    <a:pt x="628650" y="369617"/>
                  </a:cubicBezTo>
                  <a:lnTo>
                    <a:pt x="623887" y="355330"/>
                  </a:lnTo>
                  <a:cubicBezTo>
                    <a:pt x="619338" y="341684"/>
                    <a:pt x="620995" y="336903"/>
                    <a:pt x="604837" y="331517"/>
                  </a:cubicBezTo>
                  <a:cubicBezTo>
                    <a:pt x="595676" y="328464"/>
                    <a:pt x="585787" y="328342"/>
                    <a:pt x="576262" y="326755"/>
                  </a:cubicBezTo>
                  <a:cubicBezTo>
                    <a:pt x="540952" y="314985"/>
                    <a:pt x="556667" y="321720"/>
                    <a:pt x="528637" y="307705"/>
                  </a:cubicBezTo>
                  <a:cubicBezTo>
                    <a:pt x="525462" y="302942"/>
                    <a:pt x="523159" y="297465"/>
                    <a:pt x="519112" y="293417"/>
                  </a:cubicBezTo>
                  <a:cubicBezTo>
                    <a:pt x="509879" y="284184"/>
                    <a:pt x="502158" y="283003"/>
                    <a:pt x="490537" y="279130"/>
                  </a:cubicBezTo>
                  <a:cubicBezTo>
                    <a:pt x="477167" y="225645"/>
                    <a:pt x="496171" y="295814"/>
                    <a:pt x="476250" y="241030"/>
                  </a:cubicBezTo>
                  <a:cubicBezTo>
                    <a:pt x="472300" y="230168"/>
                    <a:pt x="470046" y="218762"/>
                    <a:pt x="466725" y="207692"/>
                  </a:cubicBezTo>
                  <a:cubicBezTo>
                    <a:pt x="465282" y="202884"/>
                    <a:pt x="463341" y="198232"/>
                    <a:pt x="461962" y="193405"/>
                  </a:cubicBezTo>
                  <a:cubicBezTo>
                    <a:pt x="458772" y="182242"/>
                    <a:pt x="456554" y="164184"/>
                    <a:pt x="447675" y="155305"/>
                  </a:cubicBezTo>
                  <a:cubicBezTo>
                    <a:pt x="438037" y="145667"/>
                    <a:pt x="409350" y="141835"/>
                    <a:pt x="400050" y="136255"/>
                  </a:cubicBezTo>
                  <a:cubicBezTo>
                    <a:pt x="392112" y="131492"/>
                    <a:pt x="384517" y="126107"/>
                    <a:pt x="376237" y="121967"/>
                  </a:cubicBezTo>
                  <a:cubicBezTo>
                    <a:pt x="371747" y="119722"/>
                    <a:pt x="366650" y="118968"/>
                    <a:pt x="361950" y="117205"/>
                  </a:cubicBezTo>
                  <a:cubicBezTo>
                    <a:pt x="353945" y="114203"/>
                    <a:pt x="346075" y="110855"/>
                    <a:pt x="338137" y="107680"/>
                  </a:cubicBezTo>
                  <a:cubicBezTo>
                    <a:pt x="334962" y="102917"/>
                    <a:pt x="331172" y="98512"/>
                    <a:pt x="328612" y="93392"/>
                  </a:cubicBezTo>
                  <a:cubicBezTo>
                    <a:pt x="325197" y="86563"/>
                    <a:pt x="320612" y="66154"/>
                    <a:pt x="319087" y="60055"/>
                  </a:cubicBezTo>
                  <a:cubicBezTo>
                    <a:pt x="329097" y="0"/>
                    <a:pt x="324605" y="36110"/>
                    <a:pt x="319087" y="45767"/>
                  </a:cubicBezTo>
                  <a:cubicBezTo>
                    <a:pt x="315149" y="52659"/>
                    <a:pt x="309562" y="58467"/>
                    <a:pt x="304800" y="64817"/>
                  </a:cubicBezTo>
                  <a:lnTo>
                    <a:pt x="290512" y="107680"/>
                  </a:lnTo>
                  <a:cubicBezTo>
                    <a:pt x="288925" y="112442"/>
                    <a:pt x="289927" y="119183"/>
                    <a:pt x="285750" y="121967"/>
                  </a:cubicBezTo>
                  <a:cubicBezTo>
                    <a:pt x="280987" y="125142"/>
                    <a:pt x="276120" y="128165"/>
                    <a:pt x="271462" y="131492"/>
                  </a:cubicBezTo>
                  <a:cubicBezTo>
                    <a:pt x="265003" y="136106"/>
                    <a:pt x="259512" y="142230"/>
                    <a:pt x="252412" y="145780"/>
                  </a:cubicBezTo>
                  <a:cubicBezTo>
                    <a:pt x="243432" y="150270"/>
                    <a:pt x="223837" y="155305"/>
                    <a:pt x="223837" y="155305"/>
                  </a:cubicBezTo>
                  <a:cubicBezTo>
                    <a:pt x="220662" y="161655"/>
                    <a:pt x="213201" y="163500"/>
                    <a:pt x="209548" y="169588"/>
                  </a:cubicBezTo>
                  <a:cubicBezTo>
                    <a:pt x="203658" y="179404"/>
                    <a:pt x="195262" y="202930"/>
                    <a:pt x="195262" y="202930"/>
                  </a:cubicBezTo>
                  <a:cubicBezTo>
                    <a:pt x="186076" y="248865"/>
                    <a:pt x="197325" y="208332"/>
                    <a:pt x="180975" y="241030"/>
                  </a:cubicBezTo>
                  <a:cubicBezTo>
                    <a:pt x="176971" y="249039"/>
                    <a:pt x="173741" y="266729"/>
                    <a:pt x="171450" y="274367"/>
                  </a:cubicBezTo>
                  <a:cubicBezTo>
                    <a:pt x="168565" y="283984"/>
                    <a:pt x="171665" y="300507"/>
                    <a:pt x="161925" y="302942"/>
                  </a:cubicBezTo>
                  <a:cubicBezTo>
                    <a:pt x="143737" y="307489"/>
                    <a:pt x="136994" y="308264"/>
                    <a:pt x="119062" y="317230"/>
                  </a:cubicBezTo>
                  <a:cubicBezTo>
                    <a:pt x="113943" y="319790"/>
                    <a:pt x="110134" y="324745"/>
                    <a:pt x="104775" y="326755"/>
                  </a:cubicBezTo>
                  <a:cubicBezTo>
                    <a:pt x="97196" y="329597"/>
                    <a:pt x="88900" y="329930"/>
                    <a:pt x="80962" y="331517"/>
                  </a:cubicBezTo>
                  <a:cubicBezTo>
                    <a:pt x="76200" y="334692"/>
                    <a:pt x="71794" y="338482"/>
                    <a:pt x="66675" y="341042"/>
                  </a:cubicBezTo>
                  <a:cubicBezTo>
                    <a:pt x="47181" y="350789"/>
                    <a:pt x="54350" y="338426"/>
                    <a:pt x="38100" y="360092"/>
                  </a:cubicBezTo>
                  <a:cubicBezTo>
                    <a:pt x="26677" y="375322"/>
                    <a:pt x="18029" y="393770"/>
                    <a:pt x="14287" y="412480"/>
                  </a:cubicBezTo>
                  <a:cubicBezTo>
                    <a:pt x="12700" y="420417"/>
                    <a:pt x="11488" y="428439"/>
                    <a:pt x="9525" y="436292"/>
                  </a:cubicBezTo>
                  <a:cubicBezTo>
                    <a:pt x="8307" y="441162"/>
                    <a:pt x="6141" y="445753"/>
                    <a:pt x="4762" y="450580"/>
                  </a:cubicBezTo>
                  <a:cubicBezTo>
                    <a:pt x="2964" y="456874"/>
                    <a:pt x="1587" y="463280"/>
                    <a:pt x="0" y="469630"/>
                  </a:cubicBezTo>
                  <a:cubicBezTo>
                    <a:pt x="1587" y="509317"/>
                    <a:pt x="2205" y="549055"/>
                    <a:pt x="4762" y="588692"/>
                  </a:cubicBezTo>
                  <a:cubicBezTo>
                    <a:pt x="5384" y="598328"/>
                    <a:pt x="5207" y="608630"/>
                    <a:pt x="9525" y="617267"/>
                  </a:cubicBezTo>
                  <a:cubicBezTo>
                    <a:pt x="13567" y="625350"/>
                    <a:pt x="36204" y="631205"/>
                    <a:pt x="42862" y="631555"/>
                  </a:cubicBezTo>
                  <a:cubicBezTo>
                    <a:pt x="96786" y="634393"/>
                    <a:pt x="150812" y="634730"/>
                    <a:pt x="204787" y="636317"/>
                  </a:cubicBezTo>
                  <a:cubicBezTo>
                    <a:pt x="209550" y="637905"/>
                    <a:pt x="214898" y="638295"/>
                    <a:pt x="219075" y="641080"/>
                  </a:cubicBezTo>
                  <a:cubicBezTo>
                    <a:pt x="224679" y="644816"/>
                    <a:pt x="228188" y="651055"/>
                    <a:pt x="233362" y="655367"/>
                  </a:cubicBezTo>
                  <a:cubicBezTo>
                    <a:pt x="237759" y="659031"/>
                    <a:pt x="242887" y="661717"/>
                    <a:pt x="247650" y="664892"/>
                  </a:cubicBezTo>
                  <a:cubicBezTo>
                    <a:pt x="249237" y="672830"/>
                    <a:pt x="250449" y="680852"/>
                    <a:pt x="252412" y="688705"/>
                  </a:cubicBezTo>
                  <a:cubicBezTo>
                    <a:pt x="253630" y="693575"/>
                    <a:pt x="255957" y="698122"/>
                    <a:pt x="257175" y="702992"/>
                  </a:cubicBezTo>
                  <a:lnTo>
                    <a:pt x="266700" y="741092"/>
                  </a:lnTo>
                  <a:cubicBezTo>
                    <a:pt x="268287" y="761730"/>
                    <a:pt x="267648" y="782661"/>
                    <a:pt x="271462" y="803005"/>
                  </a:cubicBezTo>
                  <a:cubicBezTo>
                    <a:pt x="272517" y="808631"/>
                    <a:pt x="275868" y="814732"/>
                    <a:pt x="280987" y="817292"/>
                  </a:cubicBezTo>
                  <a:cubicBezTo>
                    <a:pt x="303645" y="828621"/>
                    <a:pt x="355672" y="829866"/>
                    <a:pt x="376237" y="831580"/>
                  </a:cubicBezTo>
                  <a:cubicBezTo>
                    <a:pt x="379412" y="836342"/>
                    <a:pt x="383202" y="840748"/>
                    <a:pt x="385762" y="845867"/>
                  </a:cubicBezTo>
                  <a:cubicBezTo>
                    <a:pt x="391207" y="856756"/>
                    <a:pt x="392569" y="873093"/>
                    <a:pt x="395287" y="883967"/>
                  </a:cubicBezTo>
                  <a:cubicBezTo>
                    <a:pt x="396505" y="888837"/>
                    <a:pt x="398462" y="893492"/>
                    <a:pt x="400050" y="898255"/>
                  </a:cubicBezTo>
                  <a:cubicBezTo>
                    <a:pt x="401637" y="912542"/>
                    <a:pt x="402626" y="926909"/>
                    <a:pt x="404812" y="941117"/>
                  </a:cubicBezTo>
                  <a:cubicBezTo>
                    <a:pt x="405807" y="947586"/>
                    <a:pt x="405385" y="955139"/>
                    <a:pt x="409575" y="960167"/>
                  </a:cubicBezTo>
                  <a:cubicBezTo>
                    <a:pt x="414120" y="965621"/>
                    <a:pt x="421890" y="967447"/>
                    <a:pt x="428625" y="969692"/>
                  </a:cubicBezTo>
                  <a:cubicBezTo>
                    <a:pt x="436304" y="972252"/>
                    <a:pt x="444584" y="972492"/>
                    <a:pt x="452437" y="974455"/>
                  </a:cubicBezTo>
                  <a:cubicBezTo>
                    <a:pt x="457307" y="975673"/>
                    <a:pt x="461735" y="978663"/>
                    <a:pt x="466725" y="979217"/>
                  </a:cubicBezTo>
                  <a:cubicBezTo>
                    <a:pt x="476192" y="980269"/>
                    <a:pt x="485775" y="979217"/>
                    <a:pt x="495300" y="979217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4371975" y="2947466"/>
            <a:ext cx="910442" cy="752182"/>
            <a:chOff x="4371975" y="2947466"/>
            <a:chExt cx="910442" cy="752182"/>
          </a:xfrm>
        </p:grpSpPr>
        <p:sp>
          <p:nvSpPr>
            <p:cNvPr id="103" name="Flowchart: Connector 102"/>
            <p:cNvSpPr/>
            <p:nvPr/>
          </p:nvSpPr>
          <p:spPr bwMode="auto">
            <a:xfrm>
              <a:off x="4846610" y="2952746"/>
              <a:ext cx="116522" cy="109242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2" name="Flowchart: Process 111"/>
            <p:cNvSpPr/>
            <p:nvPr/>
          </p:nvSpPr>
          <p:spPr bwMode="auto">
            <a:xfrm>
              <a:off x="4568369" y="2947466"/>
              <a:ext cx="116522" cy="109242"/>
            </a:xfrm>
            <a:prstGeom prst="flowChartProcess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4371975" y="3024188"/>
              <a:ext cx="910442" cy="675460"/>
            </a:xfrm>
            <a:custGeom>
              <a:avLst/>
              <a:gdLst>
                <a:gd name="connsiteX0" fmla="*/ 881063 w 910442"/>
                <a:gd name="connsiteY0" fmla="*/ 647700 h 675460"/>
                <a:gd name="connsiteX1" fmla="*/ 890588 w 910442"/>
                <a:gd name="connsiteY1" fmla="*/ 576262 h 675460"/>
                <a:gd name="connsiteX2" fmla="*/ 895350 w 910442"/>
                <a:gd name="connsiteY2" fmla="*/ 561975 h 675460"/>
                <a:gd name="connsiteX3" fmla="*/ 909638 w 910442"/>
                <a:gd name="connsiteY3" fmla="*/ 509587 h 675460"/>
                <a:gd name="connsiteX4" fmla="*/ 900113 w 910442"/>
                <a:gd name="connsiteY4" fmla="*/ 366712 h 675460"/>
                <a:gd name="connsiteX5" fmla="*/ 895350 w 910442"/>
                <a:gd name="connsiteY5" fmla="*/ 338137 h 675460"/>
                <a:gd name="connsiteX6" fmla="*/ 866775 w 910442"/>
                <a:gd name="connsiteY6" fmla="*/ 328612 h 675460"/>
                <a:gd name="connsiteX7" fmla="*/ 809625 w 910442"/>
                <a:gd name="connsiteY7" fmla="*/ 323850 h 675460"/>
                <a:gd name="connsiteX8" fmla="*/ 766763 w 910442"/>
                <a:gd name="connsiteY8" fmla="*/ 309562 h 675460"/>
                <a:gd name="connsiteX9" fmla="*/ 757238 w 910442"/>
                <a:gd name="connsiteY9" fmla="*/ 290512 h 675460"/>
                <a:gd name="connsiteX10" fmla="*/ 752475 w 910442"/>
                <a:gd name="connsiteY10" fmla="*/ 266700 h 675460"/>
                <a:gd name="connsiteX11" fmla="*/ 747713 w 910442"/>
                <a:gd name="connsiteY11" fmla="*/ 252412 h 675460"/>
                <a:gd name="connsiteX12" fmla="*/ 742950 w 910442"/>
                <a:gd name="connsiteY12" fmla="*/ 180975 h 675460"/>
                <a:gd name="connsiteX13" fmla="*/ 738188 w 910442"/>
                <a:gd name="connsiteY13" fmla="*/ 152400 h 675460"/>
                <a:gd name="connsiteX14" fmla="*/ 685800 w 910442"/>
                <a:gd name="connsiteY14" fmla="*/ 128587 h 675460"/>
                <a:gd name="connsiteX15" fmla="*/ 652463 w 910442"/>
                <a:gd name="connsiteY15" fmla="*/ 123825 h 675460"/>
                <a:gd name="connsiteX16" fmla="*/ 490538 w 910442"/>
                <a:gd name="connsiteY16" fmla="*/ 119062 h 675460"/>
                <a:gd name="connsiteX17" fmla="*/ 461963 w 910442"/>
                <a:gd name="connsiteY17" fmla="*/ 114300 h 675460"/>
                <a:gd name="connsiteX18" fmla="*/ 423863 w 910442"/>
                <a:gd name="connsiteY18" fmla="*/ 95250 h 675460"/>
                <a:gd name="connsiteX19" fmla="*/ 414338 w 910442"/>
                <a:gd name="connsiteY19" fmla="*/ 76200 h 675460"/>
                <a:gd name="connsiteX20" fmla="*/ 400050 w 910442"/>
                <a:gd name="connsiteY20" fmla="*/ 28575 h 675460"/>
                <a:gd name="connsiteX21" fmla="*/ 390525 w 910442"/>
                <a:gd name="connsiteY21" fmla="*/ 0 h 675460"/>
                <a:gd name="connsiteX22" fmla="*/ 371475 w 910442"/>
                <a:gd name="connsiteY22" fmla="*/ 42862 h 675460"/>
                <a:gd name="connsiteX23" fmla="*/ 366713 w 910442"/>
                <a:gd name="connsiteY23" fmla="*/ 85725 h 675460"/>
                <a:gd name="connsiteX24" fmla="*/ 352425 w 910442"/>
                <a:gd name="connsiteY24" fmla="*/ 119062 h 675460"/>
                <a:gd name="connsiteX25" fmla="*/ 304800 w 910442"/>
                <a:gd name="connsiteY25" fmla="*/ 138112 h 675460"/>
                <a:gd name="connsiteX26" fmla="*/ 290513 w 910442"/>
                <a:gd name="connsiteY26" fmla="*/ 142875 h 675460"/>
                <a:gd name="connsiteX27" fmla="*/ 266700 w 910442"/>
                <a:gd name="connsiteY27" fmla="*/ 176212 h 675460"/>
                <a:gd name="connsiteX28" fmla="*/ 261938 w 910442"/>
                <a:gd name="connsiteY28" fmla="*/ 209550 h 675460"/>
                <a:gd name="connsiteX29" fmla="*/ 257175 w 910442"/>
                <a:gd name="connsiteY29" fmla="*/ 285750 h 675460"/>
                <a:gd name="connsiteX30" fmla="*/ 242888 w 910442"/>
                <a:gd name="connsiteY30" fmla="*/ 295275 h 675460"/>
                <a:gd name="connsiteX31" fmla="*/ 204788 w 910442"/>
                <a:gd name="connsiteY31" fmla="*/ 304800 h 675460"/>
                <a:gd name="connsiteX32" fmla="*/ 42863 w 910442"/>
                <a:gd name="connsiteY32" fmla="*/ 309562 h 675460"/>
                <a:gd name="connsiteX33" fmla="*/ 28575 w 910442"/>
                <a:gd name="connsiteY33" fmla="*/ 342900 h 675460"/>
                <a:gd name="connsiteX34" fmla="*/ 14288 w 910442"/>
                <a:gd name="connsiteY34" fmla="*/ 366712 h 675460"/>
                <a:gd name="connsiteX35" fmla="*/ 0 w 910442"/>
                <a:gd name="connsiteY35" fmla="*/ 409575 h 675460"/>
                <a:gd name="connsiteX36" fmla="*/ 9525 w 910442"/>
                <a:gd name="connsiteY36" fmla="*/ 466725 h 675460"/>
                <a:gd name="connsiteX37" fmla="*/ 23813 w 910442"/>
                <a:gd name="connsiteY37" fmla="*/ 485775 h 675460"/>
                <a:gd name="connsiteX38" fmla="*/ 38100 w 910442"/>
                <a:gd name="connsiteY38" fmla="*/ 514350 h 675460"/>
                <a:gd name="connsiteX39" fmla="*/ 52388 w 910442"/>
                <a:gd name="connsiteY39" fmla="*/ 519112 h 675460"/>
                <a:gd name="connsiteX40" fmla="*/ 123825 w 910442"/>
                <a:gd name="connsiteY40" fmla="*/ 523875 h 675460"/>
                <a:gd name="connsiteX41" fmla="*/ 157163 w 910442"/>
                <a:gd name="connsiteY41" fmla="*/ 547687 h 675460"/>
                <a:gd name="connsiteX42" fmla="*/ 166688 w 910442"/>
                <a:gd name="connsiteY42" fmla="*/ 576262 h 675460"/>
                <a:gd name="connsiteX43" fmla="*/ 180975 w 910442"/>
                <a:gd name="connsiteY43" fmla="*/ 633412 h 675460"/>
                <a:gd name="connsiteX44" fmla="*/ 214313 w 910442"/>
                <a:gd name="connsiteY44" fmla="*/ 652462 h 675460"/>
                <a:gd name="connsiteX45" fmla="*/ 238125 w 910442"/>
                <a:gd name="connsiteY45" fmla="*/ 666750 h 67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10442" h="675460">
                  <a:moveTo>
                    <a:pt x="881063" y="647700"/>
                  </a:moveTo>
                  <a:cubicBezTo>
                    <a:pt x="882224" y="638412"/>
                    <a:pt x="888394" y="587230"/>
                    <a:pt x="890588" y="576262"/>
                  </a:cubicBezTo>
                  <a:cubicBezTo>
                    <a:pt x="891572" y="571340"/>
                    <a:pt x="894132" y="566845"/>
                    <a:pt x="895350" y="561975"/>
                  </a:cubicBezTo>
                  <a:cubicBezTo>
                    <a:pt x="908812" y="508129"/>
                    <a:pt x="889207" y="570881"/>
                    <a:pt x="909638" y="509587"/>
                  </a:cubicBezTo>
                  <a:cubicBezTo>
                    <a:pt x="897297" y="435551"/>
                    <a:pt x="910442" y="521647"/>
                    <a:pt x="900113" y="366712"/>
                  </a:cubicBezTo>
                  <a:cubicBezTo>
                    <a:pt x="899471" y="357077"/>
                    <a:pt x="901709" y="345404"/>
                    <a:pt x="895350" y="338137"/>
                  </a:cubicBezTo>
                  <a:cubicBezTo>
                    <a:pt x="888738" y="330581"/>
                    <a:pt x="876781" y="329446"/>
                    <a:pt x="866775" y="328612"/>
                  </a:cubicBezTo>
                  <a:lnTo>
                    <a:pt x="809625" y="323850"/>
                  </a:lnTo>
                  <a:cubicBezTo>
                    <a:pt x="794841" y="321386"/>
                    <a:pt x="777564" y="322523"/>
                    <a:pt x="766763" y="309562"/>
                  </a:cubicBezTo>
                  <a:cubicBezTo>
                    <a:pt x="762218" y="304108"/>
                    <a:pt x="760413" y="296862"/>
                    <a:pt x="757238" y="290512"/>
                  </a:cubicBezTo>
                  <a:cubicBezTo>
                    <a:pt x="755650" y="282575"/>
                    <a:pt x="754438" y="274553"/>
                    <a:pt x="752475" y="266700"/>
                  </a:cubicBezTo>
                  <a:cubicBezTo>
                    <a:pt x="751257" y="261830"/>
                    <a:pt x="748267" y="257402"/>
                    <a:pt x="747713" y="252412"/>
                  </a:cubicBezTo>
                  <a:cubicBezTo>
                    <a:pt x="745078" y="228693"/>
                    <a:pt x="745213" y="204733"/>
                    <a:pt x="742950" y="180975"/>
                  </a:cubicBezTo>
                  <a:cubicBezTo>
                    <a:pt x="742034" y="171362"/>
                    <a:pt x="744648" y="159578"/>
                    <a:pt x="738188" y="152400"/>
                  </a:cubicBezTo>
                  <a:cubicBezTo>
                    <a:pt x="735656" y="149586"/>
                    <a:pt x="699395" y="131306"/>
                    <a:pt x="685800" y="128587"/>
                  </a:cubicBezTo>
                  <a:cubicBezTo>
                    <a:pt x="674793" y="126386"/>
                    <a:pt x="663675" y="124372"/>
                    <a:pt x="652463" y="123825"/>
                  </a:cubicBezTo>
                  <a:cubicBezTo>
                    <a:pt x="598529" y="121194"/>
                    <a:pt x="544513" y="120650"/>
                    <a:pt x="490538" y="119062"/>
                  </a:cubicBezTo>
                  <a:cubicBezTo>
                    <a:pt x="481013" y="117475"/>
                    <a:pt x="471057" y="117548"/>
                    <a:pt x="461963" y="114300"/>
                  </a:cubicBezTo>
                  <a:cubicBezTo>
                    <a:pt x="448591" y="109524"/>
                    <a:pt x="423863" y="95250"/>
                    <a:pt x="423863" y="95250"/>
                  </a:cubicBezTo>
                  <a:cubicBezTo>
                    <a:pt x="420688" y="88900"/>
                    <a:pt x="416975" y="82792"/>
                    <a:pt x="414338" y="76200"/>
                  </a:cubicBezTo>
                  <a:cubicBezTo>
                    <a:pt x="400870" y="42531"/>
                    <a:pt x="408469" y="56638"/>
                    <a:pt x="400050" y="28575"/>
                  </a:cubicBezTo>
                  <a:cubicBezTo>
                    <a:pt x="397165" y="18958"/>
                    <a:pt x="390525" y="0"/>
                    <a:pt x="390525" y="0"/>
                  </a:cubicBezTo>
                  <a:cubicBezTo>
                    <a:pt x="379123" y="17102"/>
                    <a:pt x="376333" y="18573"/>
                    <a:pt x="371475" y="42862"/>
                  </a:cubicBezTo>
                  <a:cubicBezTo>
                    <a:pt x="368656" y="56958"/>
                    <a:pt x="368899" y="71517"/>
                    <a:pt x="366713" y="85725"/>
                  </a:cubicBezTo>
                  <a:cubicBezTo>
                    <a:pt x="364726" y="98642"/>
                    <a:pt x="361940" y="109547"/>
                    <a:pt x="352425" y="119062"/>
                  </a:cubicBezTo>
                  <a:cubicBezTo>
                    <a:pt x="339511" y="131976"/>
                    <a:pt x="321453" y="133116"/>
                    <a:pt x="304800" y="138112"/>
                  </a:cubicBezTo>
                  <a:cubicBezTo>
                    <a:pt x="299992" y="139555"/>
                    <a:pt x="295275" y="141287"/>
                    <a:pt x="290513" y="142875"/>
                  </a:cubicBezTo>
                  <a:cubicBezTo>
                    <a:pt x="290497" y="142897"/>
                    <a:pt x="267861" y="172343"/>
                    <a:pt x="266700" y="176212"/>
                  </a:cubicBezTo>
                  <a:cubicBezTo>
                    <a:pt x="263474" y="186964"/>
                    <a:pt x="263525" y="198437"/>
                    <a:pt x="261938" y="209550"/>
                  </a:cubicBezTo>
                  <a:cubicBezTo>
                    <a:pt x="260350" y="234950"/>
                    <a:pt x="262696" y="260906"/>
                    <a:pt x="257175" y="285750"/>
                  </a:cubicBezTo>
                  <a:cubicBezTo>
                    <a:pt x="255933" y="291337"/>
                    <a:pt x="248007" y="292715"/>
                    <a:pt x="242888" y="295275"/>
                  </a:cubicBezTo>
                  <a:cubicBezTo>
                    <a:pt x="234989" y="299224"/>
                    <a:pt x="210838" y="304490"/>
                    <a:pt x="204788" y="304800"/>
                  </a:cubicBezTo>
                  <a:cubicBezTo>
                    <a:pt x="150861" y="307566"/>
                    <a:pt x="96838" y="307975"/>
                    <a:pt x="42863" y="309562"/>
                  </a:cubicBezTo>
                  <a:cubicBezTo>
                    <a:pt x="37242" y="326423"/>
                    <a:pt x="38383" y="325245"/>
                    <a:pt x="28575" y="342900"/>
                  </a:cubicBezTo>
                  <a:cubicBezTo>
                    <a:pt x="24080" y="350992"/>
                    <a:pt x="17934" y="358204"/>
                    <a:pt x="14288" y="366712"/>
                  </a:cubicBezTo>
                  <a:cubicBezTo>
                    <a:pt x="8355" y="380555"/>
                    <a:pt x="0" y="409575"/>
                    <a:pt x="0" y="409575"/>
                  </a:cubicBezTo>
                  <a:cubicBezTo>
                    <a:pt x="720" y="416057"/>
                    <a:pt x="1823" y="453247"/>
                    <a:pt x="9525" y="466725"/>
                  </a:cubicBezTo>
                  <a:cubicBezTo>
                    <a:pt x="13463" y="473617"/>
                    <a:pt x="19050" y="479425"/>
                    <a:pt x="23813" y="485775"/>
                  </a:cubicBezTo>
                  <a:cubicBezTo>
                    <a:pt x="26950" y="495187"/>
                    <a:pt x="29707" y="507636"/>
                    <a:pt x="38100" y="514350"/>
                  </a:cubicBezTo>
                  <a:cubicBezTo>
                    <a:pt x="42020" y="517486"/>
                    <a:pt x="47398" y="518558"/>
                    <a:pt x="52388" y="519112"/>
                  </a:cubicBezTo>
                  <a:cubicBezTo>
                    <a:pt x="76107" y="521747"/>
                    <a:pt x="100013" y="522287"/>
                    <a:pt x="123825" y="523875"/>
                  </a:cubicBezTo>
                  <a:cubicBezTo>
                    <a:pt x="136374" y="530149"/>
                    <a:pt x="149737" y="534321"/>
                    <a:pt x="157163" y="547687"/>
                  </a:cubicBezTo>
                  <a:cubicBezTo>
                    <a:pt x="162039" y="556464"/>
                    <a:pt x="166688" y="576262"/>
                    <a:pt x="166688" y="576262"/>
                  </a:cubicBezTo>
                  <a:cubicBezTo>
                    <a:pt x="167808" y="582984"/>
                    <a:pt x="173899" y="628695"/>
                    <a:pt x="180975" y="633412"/>
                  </a:cubicBezTo>
                  <a:cubicBezTo>
                    <a:pt x="215792" y="656622"/>
                    <a:pt x="172008" y="628287"/>
                    <a:pt x="214313" y="652462"/>
                  </a:cubicBezTo>
                  <a:cubicBezTo>
                    <a:pt x="254559" y="675460"/>
                    <a:pt x="209213" y="652292"/>
                    <a:pt x="238125" y="66675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4214810" y="4429132"/>
            <a:ext cx="4929190" cy="1571636"/>
            <a:chOff x="4214810" y="4429132"/>
            <a:chExt cx="4929190" cy="1571636"/>
          </a:xfrm>
        </p:grpSpPr>
        <p:sp>
          <p:nvSpPr>
            <p:cNvPr id="301" name="Flowchart: Connector 300"/>
            <p:cNvSpPr/>
            <p:nvPr/>
          </p:nvSpPr>
          <p:spPr bwMode="auto">
            <a:xfrm>
              <a:off x="5269339" y="4715392"/>
              <a:ext cx="116522" cy="109242"/>
            </a:xfrm>
            <a:prstGeom prst="flowChartConnector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2" name="Flowchart: Process 301"/>
            <p:cNvSpPr/>
            <p:nvPr/>
          </p:nvSpPr>
          <p:spPr bwMode="auto">
            <a:xfrm>
              <a:off x="5000628" y="4714884"/>
              <a:ext cx="116522" cy="109242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3" name="Flowchart: Connector 302"/>
            <p:cNvSpPr/>
            <p:nvPr/>
          </p:nvSpPr>
          <p:spPr bwMode="auto">
            <a:xfrm>
              <a:off x="4483521" y="4715392"/>
              <a:ext cx="116522" cy="109242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4" name="Flowchart: Process 303"/>
            <p:cNvSpPr/>
            <p:nvPr/>
          </p:nvSpPr>
          <p:spPr bwMode="auto">
            <a:xfrm>
              <a:off x="4214810" y="4714884"/>
              <a:ext cx="116522" cy="109242"/>
            </a:xfrm>
            <a:prstGeom prst="flowChartProcess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5" name="Content Placeholder 2"/>
            <p:cNvSpPr txBox="1">
              <a:spLocks/>
            </p:cNvSpPr>
            <p:nvPr/>
          </p:nvSpPr>
          <p:spPr bwMode="auto">
            <a:xfrm>
              <a:off x="5929322" y="5286388"/>
              <a:ext cx="321467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1/16+1/16 + 1/16 + 1/16 = 4/16=1/4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1/8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 AR= 1/16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Content Placeholder 2"/>
            <p:cNvSpPr txBox="1">
              <a:spLocks/>
            </p:cNvSpPr>
            <p:nvPr/>
          </p:nvSpPr>
          <p:spPr bwMode="auto">
            <a:xfrm>
              <a:off x="5929322" y="4429132"/>
              <a:ext cx="257176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Troncos = 4</a:t>
              </a: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k=Linhas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4</a:t>
              </a: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n=Passos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 4 X 4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3857620" y="4214818"/>
            <a:ext cx="2517036" cy="1466713"/>
            <a:chOff x="3857620" y="4214818"/>
            <a:chExt cx="2517036" cy="1466713"/>
          </a:xfrm>
        </p:grpSpPr>
        <p:grpSp>
          <p:nvGrpSpPr>
            <p:cNvPr id="300" name="Group 299"/>
            <p:cNvGrpSpPr/>
            <p:nvPr/>
          </p:nvGrpSpPr>
          <p:grpSpPr>
            <a:xfrm>
              <a:off x="4214810" y="4714884"/>
              <a:ext cx="1186090" cy="966647"/>
              <a:chOff x="4500562" y="4857760"/>
              <a:chExt cx="1186090" cy="966647"/>
            </a:xfrm>
          </p:grpSpPr>
          <p:grpSp>
            <p:nvGrpSpPr>
              <p:cNvPr id="246" name="Group 41"/>
              <p:cNvGrpSpPr/>
              <p:nvPr/>
            </p:nvGrpSpPr>
            <p:grpSpPr>
              <a:xfrm>
                <a:off x="4500562" y="4857760"/>
                <a:ext cx="388407" cy="182069"/>
                <a:chOff x="5336076" y="2285992"/>
                <a:chExt cx="528020" cy="258729"/>
              </a:xfrm>
            </p:grpSpPr>
            <p:sp>
              <p:nvSpPr>
                <p:cNvPr id="247" name="Flowchart: Process 246"/>
                <p:cNvSpPr/>
                <p:nvPr/>
              </p:nvSpPr>
              <p:spPr bwMode="auto">
                <a:xfrm>
                  <a:off x="5336076" y="2285992"/>
                  <a:ext cx="158406" cy="155238"/>
                </a:xfrm>
                <a:prstGeom prst="flowChartProcess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48" name="Flowchart: Connector 247"/>
                <p:cNvSpPr/>
                <p:nvPr/>
              </p:nvSpPr>
              <p:spPr bwMode="auto">
                <a:xfrm>
                  <a:off x="5705690" y="2285992"/>
                  <a:ext cx="158406" cy="155238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cxnSp>
              <p:nvCxnSpPr>
                <p:cNvPr id="249" name="Straight Connector 248"/>
                <p:cNvCxnSpPr>
                  <a:stCxn id="247" idx="3"/>
                  <a:endCxn id="248" idx="2"/>
                </p:cNvCxnSpPr>
                <p:nvPr/>
              </p:nvCxnSpPr>
              <p:spPr bwMode="auto">
                <a:xfrm>
                  <a:off x="5494482" y="2363611"/>
                  <a:ext cx="21120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 rot="5400000" flipH="1" flipV="1">
                  <a:off x="5509766" y="2454401"/>
                  <a:ext cx="1806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51" name="Straight Connector 250"/>
              <p:cNvCxnSpPr/>
              <p:nvPr/>
            </p:nvCxnSpPr>
            <p:spPr bwMode="auto">
              <a:xfrm>
                <a:off x="4559196" y="5035380"/>
                <a:ext cx="2837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 rot="5400000" flipH="1" flipV="1">
                <a:off x="4496246" y="5096678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rot="5400000" flipH="1" flipV="1">
                <a:off x="4780006" y="5096674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4" name="Flowchart: Process 253"/>
              <p:cNvSpPr/>
              <p:nvPr/>
            </p:nvSpPr>
            <p:spPr bwMode="auto">
              <a:xfrm>
                <a:off x="4784312" y="5162728"/>
                <a:ext cx="116522" cy="109242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5" name="Flowchart: Connector 254"/>
              <p:cNvSpPr/>
              <p:nvPr/>
            </p:nvSpPr>
            <p:spPr bwMode="auto">
              <a:xfrm>
                <a:off x="4501458" y="5162728"/>
                <a:ext cx="116522" cy="109242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256" name="Group 41"/>
              <p:cNvGrpSpPr/>
              <p:nvPr/>
            </p:nvGrpSpPr>
            <p:grpSpPr>
              <a:xfrm>
                <a:off x="5286380" y="4857760"/>
                <a:ext cx="388407" cy="182069"/>
                <a:chOff x="5336076" y="2285992"/>
                <a:chExt cx="528020" cy="258729"/>
              </a:xfrm>
            </p:grpSpPr>
            <p:sp>
              <p:nvSpPr>
                <p:cNvPr id="257" name="Flowchart: Process 256"/>
                <p:cNvSpPr/>
                <p:nvPr/>
              </p:nvSpPr>
              <p:spPr bwMode="auto">
                <a:xfrm>
                  <a:off x="5336076" y="2285992"/>
                  <a:ext cx="158406" cy="155238"/>
                </a:xfrm>
                <a:prstGeom prst="flowChartProcess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58" name="Flowchart: Connector 257"/>
                <p:cNvSpPr/>
                <p:nvPr/>
              </p:nvSpPr>
              <p:spPr bwMode="auto">
                <a:xfrm>
                  <a:off x="5705690" y="2285992"/>
                  <a:ext cx="158406" cy="155238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cxnSp>
              <p:nvCxnSpPr>
                <p:cNvPr id="259" name="Straight Connector 258"/>
                <p:cNvCxnSpPr>
                  <a:stCxn id="257" idx="3"/>
                  <a:endCxn id="258" idx="2"/>
                </p:cNvCxnSpPr>
                <p:nvPr/>
              </p:nvCxnSpPr>
              <p:spPr bwMode="auto">
                <a:xfrm>
                  <a:off x="5494482" y="2363611"/>
                  <a:ext cx="21120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rot="5400000" flipH="1" flipV="1">
                  <a:off x="5509766" y="2454401"/>
                  <a:ext cx="1806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61" name="Straight Connector 260"/>
              <p:cNvCxnSpPr/>
              <p:nvPr/>
            </p:nvCxnSpPr>
            <p:spPr bwMode="auto">
              <a:xfrm>
                <a:off x="5345014" y="5035380"/>
                <a:ext cx="2837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5282064" y="5096678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 rot="5400000" flipH="1" flipV="1">
                <a:off x="5565824" y="5096674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4" name="Flowchart: Process 263"/>
              <p:cNvSpPr/>
              <p:nvPr/>
            </p:nvSpPr>
            <p:spPr bwMode="auto">
              <a:xfrm>
                <a:off x="5570130" y="5162728"/>
                <a:ext cx="116522" cy="109242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5" name="Flowchart: Connector 264"/>
              <p:cNvSpPr/>
              <p:nvPr/>
            </p:nvSpPr>
            <p:spPr bwMode="auto">
              <a:xfrm>
                <a:off x="5287276" y="5162728"/>
                <a:ext cx="116522" cy="109242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266" name="Straight Connector 265"/>
              <p:cNvCxnSpPr/>
              <p:nvPr/>
            </p:nvCxnSpPr>
            <p:spPr bwMode="auto">
              <a:xfrm rot="5400000" flipH="1" flipV="1">
                <a:off x="4494156" y="5330869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266"/>
              <p:cNvCxnSpPr/>
              <p:nvPr/>
            </p:nvCxnSpPr>
            <p:spPr bwMode="auto">
              <a:xfrm rot="5400000" flipH="1" flipV="1">
                <a:off x="5565718" y="5338820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/>
              <p:cNvCxnSpPr>
                <a:endCxn id="265" idx="2"/>
              </p:cNvCxnSpPr>
              <p:nvPr/>
            </p:nvCxnSpPr>
            <p:spPr bwMode="auto">
              <a:xfrm flipV="1">
                <a:off x="4903681" y="5217349"/>
                <a:ext cx="383595" cy="5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273"/>
              <p:cNvCxnSpPr/>
              <p:nvPr/>
            </p:nvCxnSpPr>
            <p:spPr bwMode="auto">
              <a:xfrm flipV="1">
                <a:off x="4556010" y="5394325"/>
                <a:ext cx="1076440" cy="13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6" name="Straight Connector 275"/>
              <p:cNvCxnSpPr/>
              <p:nvPr/>
            </p:nvCxnSpPr>
            <p:spPr bwMode="auto">
              <a:xfrm rot="5400000" flipH="1" flipV="1">
                <a:off x="4778821" y="5455440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Straight Connector 276"/>
              <p:cNvCxnSpPr/>
              <p:nvPr/>
            </p:nvCxnSpPr>
            <p:spPr bwMode="auto">
              <a:xfrm rot="5400000" flipH="1" flipV="1">
                <a:off x="5090939" y="5290460"/>
                <a:ext cx="146905" cy="36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9" name="Flowchart: Process 278"/>
              <p:cNvSpPr/>
              <p:nvPr/>
            </p:nvSpPr>
            <p:spPr bwMode="auto">
              <a:xfrm>
                <a:off x="4784306" y="5518300"/>
                <a:ext cx="116522" cy="109242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0" name="Flowchart: Connector 279"/>
              <p:cNvSpPr/>
              <p:nvPr/>
            </p:nvSpPr>
            <p:spPr bwMode="auto">
              <a:xfrm>
                <a:off x="5099054" y="5518300"/>
                <a:ext cx="116522" cy="109242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287" name="Straight Connector 286"/>
              <p:cNvCxnSpPr/>
              <p:nvPr/>
            </p:nvCxnSpPr>
            <p:spPr bwMode="auto">
              <a:xfrm rot="5400000" flipH="1" flipV="1">
                <a:off x="5110163" y="5472115"/>
                <a:ext cx="101602" cy="31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2" name="Freeform 291"/>
              <p:cNvSpPr/>
              <p:nvPr/>
            </p:nvSpPr>
            <p:spPr bwMode="auto">
              <a:xfrm rot="16200000">
                <a:off x="5117468" y="5374640"/>
                <a:ext cx="50800" cy="45719"/>
              </a:xfrm>
              <a:custGeom>
                <a:avLst/>
                <a:gdLst>
                  <a:gd name="connsiteX0" fmla="*/ 0 w 168275"/>
                  <a:gd name="connsiteY0" fmla="*/ 88900 h 88900"/>
                  <a:gd name="connsiteX1" fmla="*/ 85725 w 168275"/>
                  <a:gd name="connsiteY1" fmla="*/ 0 h 88900"/>
                  <a:gd name="connsiteX2" fmla="*/ 168275 w 168275"/>
                  <a:gd name="connsiteY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275" h="88900">
                    <a:moveTo>
                      <a:pt x="0" y="88900"/>
                    </a:moveTo>
                    <a:cubicBezTo>
                      <a:pt x="28839" y="44450"/>
                      <a:pt x="57679" y="0"/>
                      <a:pt x="85725" y="0"/>
                    </a:cubicBezTo>
                    <a:cubicBezTo>
                      <a:pt x="113771" y="0"/>
                      <a:pt x="141023" y="44450"/>
                      <a:pt x="168275" y="8890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293" name="Straight Connector 292"/>
              <p:cNvCxnSpPr/>
              <p:nvPr/>
            </p:nvCxnSpPr>
            <p:spPr bwMode="auto">
              <a:xfrm>
                <a:off x="4900506" y="5560831"/>
                <a:ext cx="204894" cy="17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7" name="Straight Connector 296"/>
              <p:cNvCxnSpPr/>
              <p:nvPr/>
            </p:nvCxnSpPr>
            <p:spPr bwMode="auto">
              <a:xfrm>
                <a:off x="4903677" y="5579865"/>
                <a:ext cx="204894" cy="17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8" name="Straight Connector 297"/>
              <p:cNvCxnSpPr/>
              <p:nvPr/>
            </p:nvCxnSpPr>
            <p:spPr bwMode="auto">
              <a:xfrm rot="5400000" flipH="1" flipV="1">
                <a:off x="4943920" y="5649115"/>
                <a:ext cx="12711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9" name="Flowchart: Connector 298"/>
              <p:cNvSpPr/>
              <p:nvPr/>
            </p:nvSpPr>
            <p:spPr bwMode="auto">
              <a:xfrm>
                <a:off x="4949132" y="5715165"/>
                <a:ext cx="116522" cy="109242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07" name="TextBox 306"/>
            <p:cNvSpPr txBox="1"/>
            <p:nvPr/>
          </p:nvSpPr>
          <p:spPr>
            <a:xfrm>
              <a:off x="3857620" y="4214818"/>
              <a:ext cx="25170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rgbClr val="FFC000"/>
                  </a:solidFill>
                  <a:effectLst/>
                </a:rPr>
                <a:t>Cruzamento de pares de irmãos</a:t>
              </a:r>
              <a:endParaRPr lang="pt-PT" sz="1200" b="1" dirty="0">
                <a:solidFill>
                  <a:srgbClr val="FFC000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Aplicações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Cálculos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Aplicação do EQ. </a:t>
            </a:r>
            <a:r>
              <a:rPr lang="pt-PT" sz="2400" dirty="0" err="1" smtClean="0"/>
              <a:t>Hardy-Weinberg</a:t>
            </a:r>
            <a:endParaRPr lang="pt-PT" sz="2400" dirty="0" smtClean="0"/>
          </a:p>
          <a:p>
            <a:pPr algn="ctr">
              <a:buNone/>
            </a:pPr>
            <a:r>
              <a:rPr lang="pt-PT" dirty="0" err="1" smtClean="0"/>
              <a:t>Calculos</a:t>
            </a:r>
            <a:r>
              <a:rPr lang="pt-PT" dirty="0" smtClean="0"/>
              <a:t> de Consanguinidade (II)</a:t>
            </a:r>
            <a:endParaRPr lang="pt-PT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00166" y="5072074"/>
          <a:ext cx="193516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269720" imgH="469800" progId="Equation.3">
                  <p:embed/>
                </p:oleObj>
              </mc:Choice>
              <mc:Fallback>
                <p:oleObj name="Equation" r:id="rId3" imgW="12697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072074"/>
                        <a:ext cx="1935162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3857620" y="192880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FFC000"/>
                </a:solidFill>
                <a:effectLst/>
              </a:rPr>
              <a:t>Cruzamento entre </a:t>
            </a:r>
          </a:p>
          <a:p>
            <a:pPr algn="ctr"/>
            <a:r>
              <a:rPr lang="pt-PT" sz="1200" b="1" dirty="0" smtClean="0">
                <a:solidFill>
                  <a:srgbClr val="FFC000"/>
                </a:solidFill>
                <a:effectLst/>
              </a:rPr>
              <a:t>pares de gémeas verdadeiras </a:t>
            </a:r>
          </a:p>
          <a:p>
            <a:pPr algn="ctr"/>
            <a:r>
              <a:rPr lang="pt-PT" sz="1200" b="1" dirty="0" smtClean="0">
                <a:solidFill>
                  <a:srgbClr val="FFC000"/>
                </a:solidFill>
                <a:effectLst/>
              </a:rPr>
              <a:t>e irmãos</a:t>
            </a:r>
            <a:endParaRPr lang="pt-PT" sz="1200" b="1" dirty="0">
              <a:solidFill>
                <a:srgbClr val="FFC000"/>
              </a:solidFill>
              <a:effectLst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429124" y="2786058"/>
            <a:ext cx="1186090" cy="866620"/>
            <a:chOff x="4214810" y="4714884"/>
            <a:chExt cx="1186090" cy="866620"/>
          </a:xfrm>
        </p:grpSpPr>
        <p:sp>
          <p:nvSpPr>
            <p:cNvPr id="247" name="Flowchart: Process 246"/>
            <p:cNvSpPr/>
            <p:nvPr/>
          </p:nvSpPr>
          <p:spPr bwMode="auto">
            <a:xfrm>
              <a:off x="4214810" y="4714884"/>
              <a:ext cx="116522" cy="109242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8" name="Flowchart: Connector 247"/>
            <p:cNvSpPr/>
            <p:nvPr/>
          </p:nvSpPr>
          <p:spPr bwMode="auto">
            <a:xfrm>
              <a:off x="4486695" y="4714884"/>
              <a:ext cx="116522" cy="109242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49" name="Straight Connector 248"/>
            <p:cNvCxnSpPr>
              <a:stCxn id="247" idx="3"/>
              <a:endCxn id="248" idx="2"/>
            </p:cNvCxnSpPr>
            <p:nvPr/>
          </p:nvCxnSpPr>
          <p:spPr bwMode="auto">
            <a:xfrm>
              <a:off x="4331332" y="4769505"/>
              <a:ext cx="1553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 flipH="1" flipV="1">
              <a:off x="4219398" y="4824300"/>
              <a:ext cx="247717" cy="1384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/>
            <p:nvPr/>
          </p:nvCxnSpPr>
          <p:spPr bwMode="auto">
            <a:xfrm rot="16200000" flipV="1">
              <a:off x="4361280" y="4820823"/>
              <a:ext cx="245332" cy="147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5" name="Flowchart: Connector 254"/>
            <p:cNvSpPr/>
            <p:nvPr/>
          </p:nvSpPr>
          <p:spPr bwMode="auto">
            <a:xfrm>
              <a:off x="4215706" y="5019852"/>
              <a:ext cx="116522" cy="109242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000628" y="4714884"/>
              <a:ext cx="388407" cy="182069"/>
              <a:chOff x="5336076" y="2285992"/>
              <a:chExt cx="528020" cy="258729"/>
            </a:xfrm>
          </p:grpSpPr>
          <p:sp>
            <p:nvSpPr>
              <p:cNvPr id="257" name="Flowchart: Process 256"/>
              <p:cNvSpPr/>
              <p:nvPr/>
            </p:nvSpPr>
            <p:spPr bwMode="auto">
              <a:xfrm>
                <a:off x="5336076" y="2285992"/>
                <a:ext cx="158406" cy="155238"/>
              </a:xfrm>
              <a:prstGeom prst="flowChartProcess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8" name="Flowchart: Connector 257"/>
              <p:cNvSpPr/>
              <p:nvPr/>
            </p:nvSpPr>
            <p:spPr bwMode="auto">
              <a:xfrm>
                <a:off x="5705690" y="2285992"/>
                <a:ext cx="158406" cy="155238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259" name="Straight Connector 258"/>
              <p:cNvCxnSpPr>
                <a:stCxn id="257" idx="3"/>
                <a:endCxn id="258" idx="2"/>
              </p:cNvCxnSpPr>
              <p:nvPr/>
            </p:nvCxnSpPr>
            <p:spPr bwMode="auto">
              <a:xfrm>
                <a:off x="5494482" y="2363611"/>
                <a:ext cx="211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 rot="5400000" flipH="1" flipV="1">
                <a:off x="5509766" y="2454401"/>
                <a:ext cx="1806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61" name="Straight Connector 260"/>
            <p:cNvCxnSpPr/>
            <p:nvPr/>
          </p:nvCxnSpPr>
          <p:spPr bwMode="auto">
            <a:xfrm>
              <a:off x="5059262" y="4892504"/>
              <a:ext cx="2837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 rot="5400000" flipH="1" flipV="1">
              <a:off x="4996312" y="4953802"/>
              <a:ext cx="1271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 bwMode="auto">
            <a:xfrm rot="5400000" flipH="1" flipV="1">
              <a:off x="5280072" y="4953798"/>
              <a:ext cx="1271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4" name="Flowchart: Process 263"/>
            <p:cNvSpPr/>
            <p:nvPr/>
          </p:nvSpPr>
          <p:spPr bwMode="auto">
            <a:xfrm>
              <a:off x="5284378" y="5019852"/>
              <a:ext cx="116522" cy="109242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16200000" flipV="1">
              <a:off x="4250526" y="5145873"/>
              <a:ext cx="45259" cy="23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5400000" flipH="1" flipV="1">
              <a:off x="5314952" y="5160169"/>
              <a:ext cx="64294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4272639" y="5164919"/>
              <a:ext cx="792280" cy="21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400000" flipH="1" flipV="1">
              <a:off x="4343051" y="5226826"/>
              <a:ext cx="1271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Flowchart: Process 278"/>
            <p:cNvSpPr/>
            <p:nvPr/>
          </p:nvSpPr>
          <p:spPr bwMode="auto">
            <a:xfrm>
              <a:off x="4348536" y="5289686"/>
              <a:ext cx="116522" cy="109242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0" name="Flowchart: Connector 279"/>
            <p:cNvSpPr/>
            <p:nvPr/>
          </p:nvSpPr>
          <p:spPr bwMode="auto">
            <a:xfrm>
              <a:off x="5153818" y="5289686"/>
              <a:ext cx="116522" cy="109242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5400000" flipH="1" flipV="1">
              <a:off x="5164927" y="5243501"/>
              <a:ext cx="101602" cy="31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Freeform 291"/>
            <p:cNvSpPr/>
            <p:nvPr/>
          </p:nvSpPr>
          <p:spPr bwMode="auto">
            <a:xfrm rot="16200000">
              <a:off x="4514214" y="5139671"/>
              <a:ext cx="66688" cy="45719"/>
            </a:xfrm>
            <a:custGeom>
              <a:avLst/>
              <a:gdLst>
                <a:gd name="connsiteX0" fmla="*/ 0 w 168275"/>
                <a:gd name="connsiteY0" fmla="*/ 88900 h 88900"/>
                <a:gd name="connsiteX1" fmla="*/ 85725 w 168275"/>
                <a:gd name="connsiteY1" fmla="*/ 0 h 88900"/>
                <a:gd name="connsiteX2" fmla="*/ 168275 w 168275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88900">
                  <a:moveTo>
                    <a:pt x="0" y="88900"/>
                  </a:moveTo>
                  <a:cubicBezTo>
                    <a:pt x="28839" y="44450"/>
                    <a:pt x="57679" y="0"/>
                    <a:pt x="85725" y="0"/>
                  </a:cubicBezTo>
                  <a:cubicBezTo>
                    <a:pt x="113771" y="0"/>
                    <a:pt x="141023" y="44450"/>
                    <a:pt x="168275" y="88900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 bwMode="auto">
            <a:xfrm rot="5400000" flipH="1" flipV="1">
              <a:off x="4727224" y="5406212"/>
              <a:ext cx="1271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9" name="Flowchart: Connector 298"/>
            <p:cNvSpPr/>
            <p:nvPr/>
          </p:nvSpPr>
          <p:spPr bwMode="auto">
            <a:xfrm>
              <a:off x="4732436" y="5472262"/>
              <a:ext cx="116522" cy="109242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0" name="Flowchart: Connector 99"/>
            <p:cNvSpPr/>
            <p:nvPr/>
          </p:nvSpPr>
          <p:spPr bwMode="auto">
            <a:xfrm>
              <a:off x="4501457" y="5019840"/>
              <a:ext cx="116522" cy="109242"/>
            </a:xfrm>
            <a:prstGeom prst="flowChartConnector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4331333" y="5076676"/>
              <a:ext cx="166848" cy="1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Flowchart: Process 105"/>
            <p:cNvSpPr/>
            <p:nvPr/>
          </p:nvSpPr>
          <p:spPr bwMode="auto">
            <a:xfrm>
              <a:off x="5003384" y="5019840"/>
              <a:ext cx="116522" cy="109242"/>
            </a:xfrm>
            <a:prstGeom prst="flowChartProcess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5041099" y="5145867"/>
              <a:ext cx="38124" cy="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4567913" y="5193506"/>
              <a:ext cx="780375" cy="21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4465518" y="5331386"/>
              <a:ext cx="694651" cy="2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4465518" y="5348055"/>
              <a:ext cx="694651" cy="2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4429124" y="2428868"/>
            <a:ext cx="4500594" cy="1571636"/>
            <a:chOff x="4429124" y="2428868"/>
            <a:chExt cx="4500594" cy="1571636"/>
          </a:xfrm>
        </p:grpSpPr>
        <p:sp>
          <p:nvSpPr>
            <p:cNvPr id="107" name="Content Placeholder 2"/>
            <p:cNvSpPr txBox="1">
              <a:spLocks/>
            </p:cNvSpPr>
            <p:nvPr/>
          </p:nvSpPr>
          <p:spPr bwMode="auto">
            <a:xfrm>
              <a:off x="5857884" y="3286124"/>
              <a:ext cx="307183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 = 1/16+1/16 + ¼  = 3/8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 = 3/16</a:t>
              </a: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Risco  AR= 3/32</a:t>
              </a: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Content Placeholder 2"/>
            <p:cNvSpPr txBox="1">
              <a:spLocks/>
            </p:cNvSpPr>
            <p:nvPr/>
          </p:nvSpPr>
          <p:spPr bwMode="auto">
            <a:xfrm>
              <a:off x="5857884" y="2428868"/>
              <a:ext cx="257176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1313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Troncos 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</a:rPr>
                <a:t>=3</a:t>
              </a:r>
              <a:endParaRPr lang="pt-PT" sz="1200" kern="0" dirty="0" smtClean="0">
                <a:solidFill>
                  <a:srgbClr val="FFFFFF"/>
                </a:solidFill>
                <a:effectLst/>
              </a:endParaRP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k=Linhas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</a:t>
              </a:r>
              <a:r>
                <a:rPr lang="pt-PT" sz="1200" kern="0" smtClean="0">
                  <a:solidFill>
                    <a:srgbClr val="FFFFFF"/>
                  </a:solidFill>
                  <a:effectLst/>
                  <a:latin typeface="+mn-lt"/>
                </a:rPr>
                <a:t>= </a:t>
              </a:r>
              <a:r>
                <a:rPr lang="pt-PT" sz="1200" kern="0" smtClean="0">
                  <a:solidFill>
                    <a:srgbClr val="FFFFFF"/>
                  </a:solidFill>
                  <a:effectLst/>
                  <a:latin typeface="+mn-lt"/>
                </a:rPr>
                <a:t>3</a:t>
              </a:r>
              <a:endParaRPr lang="pt-PT" sz="1200" kern="0" dirty="0" smtClean="0">
                <a:solidFill>
                  <a:srgbClr val="FFFFFF"/>
                </a:solidFill>
                <a:effectLst/>
                <a:latin typeface="+mn-lt"/>
              </a:endParaRPr>
            </a:p>
            <a:p>
              <a:pPr marL="341313" lvl="0" indent="-341313">
                <a:spcBef>
                  <a:spcPct val="20000"/>
                </a:spcBef>
                <a:buFontTx/>
                <a:buChar char="•"/>
              </a:pPr>
              <a:r>
                <a:rPr lang="pt-PT" sz="1200" kern="0" dirty="0" err="1" smtClean="0">
                  <a:solidFill>
                    <a:srgbClr val="FFFFFF"/>
                  </a:solidFill>
                  <a:effectLst/>
                  <a:latin typeface="+mn-lt"/>
                </a:rPr>
                <a:t>n=Passos</a:t>
              </a:r>
              <a:r>
                <a:rPr lang="pt-PT" sz="1200" kern="0" dirty="0" smtClean="0">
                  <a:solidFill>
                    <a:srgbClr val="FFFFFF"/>
                  </a:solidFill>
                  <a:effectLst/>
                  <a:latin typeface="+mn-lt"/>
                </a:rPr>
                <a:t> =  2 X 4  + 1 X 2</a:t>
              </a:r>
            </a:p>
          </p:txBody>
        </p:sp>
        <p:sp>
          <p:nvSpPr>
            <p:cNvPr id="103" name="Flowchart: Connector 102"/>
            <p:cNvSpPr/>
            <p:nvPr/>
          </p:nvSpPr>
          <p:spPr bwMode="auto">
            <a:xfrm>
              <a:off x="5493183" y="2791338"/>
              <a:ext cx="116522" cy="109242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2" name="Flowchart: Process 111"/>
            <p:cNvSpPr/>
            <p:nvPr/>
          </p:nvSpPr>
          <p:spPr bwMode="auto">
            <a:xfrm>
              <a:off x="5214942" y="2786058"/>
              <a:ext cx="116522" cy="109242"/>
            </a:xfrm>
            <a:prstGeom prst="flowChartProcess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3" name="Flowchart: Connector 152"/>
            <p:cNvSpPr/>
            <p:nvPr/>
          </p:nvSpPr>
          <p:spPr bwMode="auto">
            <a:xfrm>
              <a:off x="4429124" y="3071810"/>
              <a:ext cx="428628" cy="142876"/>
            </a:xfrm>
            <a:prstGeom prst="flowChartConnector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626268"/>
          </a:xfrm>
        </p:spPr>
        <p:txBody>
          <a:bodyPr>
            <a:normAutofit fontScale="85000" lnSpcReduction="20000"/>
          </a:bodyPr>
          <a:lstStyle/>
          <a:p>
            <a:r>
              <a:rPr lang="pt-PT" sz="2200" dirty="0" smtClean="0"/>
              <a:t>Tronco :</a:t>
            </a:r>
          </a:p>
          <a:p>
            <a:pPr lvl="1"/>
            <a:r>
              <a:rPr lang="pt-PT" sz="1800" dirty="0" smtClean="0"/>
              <a:t>pessoa de quem descendem indivíduos consanguíneos</a:t>
            </a:r>
          </a:p>
          <a:p>
            <a:r>
              <a:rPr lang="pt-PT" sz="2200" dirty="0" smtClean="0"/>
              <a:t>Linha:</a:t>
            </a:r>
          </a:p>
          <a:p>
            <a:pPr lvl="1"/>
            <a:r>
              <a:rPr lang="pt-PT" sz="1800" dirty="0" smtClean="0"/>
              <a:t>passos que ligam 1 indivíduo ao seu consanguíneo passando pelo tronco</a:t>
            </a:r>
          </a:p>
          <a:p>
            <a:pPr lvl="1"/>
            <a:r>
              <a:rPr lang="pt-PT" sz="1800" dirty="0" smtClean="0"/>
              <a:t>Linha que une 2 descendentes e 1 ancestral comum tem 2 passos</a:t>
            </a:r>
          </a:p>
          <a:p>
            <a:r>
              <a:rPr lang="pt-PT" sz="2200" dirty="0" smtClean="0"/>
              <a:t>Grau:</a:t>
            </a:r>
          </a:p>
          <a:p>
            <a:pPr lvl="1"/>
            <a:r>
              <a:rPr lang="pt-PT" sz="1800" dirty="0" smtClean="0"/>
              <a:t>medida de distância entre 2 consanguíneos</a:t>
            </a:r>
          </a:p>
          <a:p>
            <a:pPr lvl="1"/>
            <a:r>
              <a:rPr lang="pt-PT" sz="1800" dirty="0" err="1" smtClean="0"/>
              <a:t>Cód.Cívil</a:t>
            </a:r>
            <a:r>
              <a:rPr lang="pt-PT" sz="1800" dirty="0" smtClean="0"/>
              <a:t> = passos</a:t>
            </a:r>
          </a:p>
          <a:p>
            <a:pPr lvl="1"/>
            <a:r>
              <a:rPr lang="pt-PT" sz="1800" dirty="0" err="1" smtClean="0"/>
              <a:t>Dir.Canónic</a:t>
            </a:r>
            <a:r>
              <a:rPr lang="pt-PT" sz="1800" dirty="0" smtClean="0"/>
              <a:t> = passos/2</a:t>
            </a:r>
          </a:p>
          <a:p>
            <a:r>
              <a:rPr lang="pt-PT" sz="2200" dirty="0" smtClean="0"/>
              <a:t>Consanguinidade:</a:t>
            </a:r>
          </a:p>
          <a:p>
            <a:pPr lvl="1"/>
            <a:r>
              <a:rPr lang="pt-PT" sz="1800" dirty="0" smtClean="0"/>
              <a:t>Completa (2 troncos comuns)</a:t>
            </a:r>
          </a:p>
          <a:p>
            <a:pPr lvl="1"/>
            <a:r>
              <a:rPr lang="pt-PT" sz="1800" dirty="0" smtClean="0"/>
              <a:t>Incompleta (apenas 1 tronco comum)</a:t>
            </a:r>
          </a:p>
          <a:p>
            <a:r>
              <a:rPr lang="pt-PT" sz="2200" dirty="0" smtClean="0"/>
              <a:t>Familiares próximos</a:t>
            </a:r>
          </a:p>
          <a:p>
            <a:pPr lvl="1"/>
            <a:r>
              <a:rPr lang="pt-PT" sz="1800" dirty="0" smtClean="0"/>
              <a:t>Até ao grau de bisavós</a:t>
            </a:r>
          </a:p>
          <a:p>
            <a:r>
              <a:rPr lang="pt-PT" sz="2200" dirty="0" smtClean="0"/>
              <a:t>Casamentos consanguíneos</a:t>
            </a:r>
          </a:p>
          <a:p>
            <a:pPr lvl="1"/>
            <a:r>
              <a:rPr lang="pt-PT" sz="1800" dirty="0" smtClean="0"/>
              <a:t>Entre familiares próximos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FFC000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Noções básicas (II)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165604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857760"/>
            <a:ext cx="189241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4626268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Alelo</a:t>
            </a:r>
            <a:r>
              <a:rPr lang="pt-PT" sz="1800" dirty="0" smtClean="0"/>
              <a:t>:</a:t>
            </a:r>
          </a:p>
          <a:p>
            <a:pPr lvl="1"/>
            <a:r>
              <a:rPr lang="pt-PT" sz="1400" dirty="0" smtClean="0"/>
              <a:t> variante de um </a:t>
            </a:r>
            <a:r>
              <a:rPr lang="pt-PT" sz="1400" dirty="0" err="1" smtClean="0"/>
              <a:t>loci</a:t>
            </a:r>
            <a:r>
              <a:rPr lang="pt-PT" sz="1400" dirty="0" smtClean="0"/>
              <a:t> presente num cromossoma</a:t>
            </a:r>
          </a:p>
          <a:p>
            <a:endParaRPr lang="pt-PT" sz="1800" dirty="0" smtClean="0"/>
          </a:p>
          <a:p>
            <a:r>
              <a:rPr lang="pt-PT" sz="1800" dirty="0" err="1" smtClean="0"/>
              <a:t>pA</a:t>
            </a:r>
            <a:r>
              <a:rPr lang="pt-PT" sz="1800" dirty="0" smtClean="0"/>
              <a:t> = A / (A+a)</a:t>
            </a:r>
          </a:p>
          <a:p>
            <a:r>
              <a:rPr lang="pt-PT" sz="1800" dirty="0" smtClean="0"/>
              <a:t>Se forem 100 </a:t>
            </a:r>
            <a:r>
              <a:rPr lang="pt-PT" sz="1800" dirty="0" err="1" smtClean="0"/>
              <a:t>individuos</a:t>
            </a:r>
            <a:endParaRPr lang="pt-PT" sz="1800" dirty="0" smtClean="0"/>
          </a:p>
          <a:p>
            <a:pPr lvl="1"/>
            <a:r>
              <a:rPr lang="pt-PT" sz="1400" dirty="0" smtClean="0"/>
              <a:t>A+a=200 (cada pessoa 2 alelos)</a:t>
            </a:r>
          </a:p>
          <a:p>
            <a:pPr lvl="1"/>
            <a:r>
              <a:rPr lang="pt-PT" sz="1400" dirty="0" err="1" smtClean="0"/>
              <a:t>pA</a:t>
            </a:r>
            <a:r>
              <a:rPr lang="pt-PT" sz="1400" dirty="0" smtClean="0"/>
              <a:t> + </a:t>
            </a:r>
            <a:r>
              <a:rPr lang="pt-PT" sz="1400" dirty="0" err="1" smtClean="0"/>
              <a:t>pa</a:t>
            </a:r>
            <a:r>
              <a:rPr lang="pt-PT" sz="1400" dirty="0" smtClean="0"/>
              <a:t> = 1</a:t>
            </a:r>
          </a:p>
          <a:p>
            <a:r>
              <a:rPr lang="pt-PT" sz="1800" dirty="0" smtClean="0"/>
              <a:t>#A = </a:t>
            </a:r>
            <a:r>
              <a:rPr lang="pt-PT" sz="1800" dirty="0" err="1" smtClean="0"/>
              <a:t>#Aa</a:t>
            </a:r>
            <a:r>
              <a:rPr lang="pt-PT" sz="1800" dirty="0" smtClean="0"/>
              <a:t> + 2x #AA</a:t>
            </a:r>
          </a:p>
          <a:p>
            <a:r>
              <a:rPr lang="pt-PT" sz="1800" dirty="0" err="1" smtClean="0"/>
              <a:t>#a</a:t>
            </a:r>
            <a:r>
              <a:rPr lang="pt-PT" sz="1800" dirty="0" smtClean="0"/>
              <a:t> = </a:t>
            </a:r>
            <a:r>
              <a:rPr lang="pt-PT" sz="1800" dirty="0" err="1" smtClean="0"/>
              <a:t>#Aa</a:t>
            </a:r>
            <a:r>
              <a:rPr lang="pt-PT" sz="1800" dirty="0" smtClean="0"/>
              <a:t> + 2X </a:t>
            </a:r>
            <a:r>
              <a:rPr lang="pt-PT" sz="1800" dirty="0" err="1" smtClean="0"/>
              <a:t>#aa</a:t>
            </a:r>
            <a:endParaRPr lang="pt-PT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Frequência </a:t>
            </a:r>
            <a:r>
              <a:rPr lang="pt-PT" sz="1200" dirty="0" err="1" smtClean="0">
                <a:solidFill>
                  <a:srgbClr val="FFC000"/>
                </a:solidFill>
              </a:rPr>
              <a:t>Alélica</a:t>
            </a:r>
            <a:r>
              <a:rPr lang="pt-PT" sz="1200" dirty="0" smtClean="0">
                <a:solidFill>
                  <a:srgbClr val="FFC000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Frequência </a:t>
            </a:r>
            <a:r>
              <a:rPr lang="pt-PT" sz="2400" dirty="0" err="1" smtClean="0"/>
              <a:t>Alélica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4626268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Genótipo</a:t>
            </a:r>
            <a:r>
              <a:rPr lang="pt-PT" sz="1800" dirty="0" smtClean="0"/>
              <a:t> :</a:t>
            </a:r>
          </a:p>
          <a:p>
            <a:pPr lvl="1"/>
            <a:r>
              <a:rPr lang="pt-PT" sz="1400" dirty="0" smtClean="0"/>
              <a:t>conjunto de alelos presentes num indivíduo</a:t>
            </a:r>
          </a:p>
          <a:p>
            <a:pPr lvl="1"/>
            <a:r>
              <a:rPr lang="pt-PT" sz="1400" dirty="0" smtClean="0"/>
              <a:t>Ex: AA; </a:t>
            </a:r>
            <a:r>
              <a:rPr lang="pt-PT" sz="1400" dirty="0" err="1" smtClean="0"/>
              <a:t>Aa</a:t>
            </a:r>
            <a:r>
              <a:rPr lang="pt-PT" sz="1400" dirty="0" smtClean="0"/>
              <a:t>; </a:t>
            </a:r>
            <a:r>
              <a:rPr lang="pt-PT" sz="1400" dirty="0" err="1" smtClean="0"/>
              <a:t>aa</a:t>
            </a:r>
            <a:endParaRPr lang="pt-PT" sz="1400" dirty="0" smtClean="0"/>
          </a:p>
          <a:p>
            <a:endParaRPr lang="pt-PT" sz="1800" dirty="0" smtClean="0"/>
          </a:p>
          <a:p>
            <a:r>
              <a:rPr lang="pt-PT" sz="1800" dirty="0" smtClean="0"/>
              <a:t>Se </a:t>
            </a:r>
            <a:r>
              <a:rPr lang="pt-PT" sz="1800" dirty="0" err="1" smtClean="0"/>
              <a:t>loci</a:t>
            </a:r>
            <a:r>
              <a:rPr lang="pt-PT" sz="1800" dirty="0" smtClean="0"/>
              <a:t> &gt;1:</a:t>
            </a:r>
          </a:p>
          <a:p>
            <a:pPr lvl="1"/>
            <a:r>
              <a:rPr lang="pt-PT" sz="1400" dirty="0" smtClean="0"/>
              <a:t>X= # alelos p/ cada </a:t>
            </a:r>
            <a:r>
              <a:rPr lang="pt-PT" sz="1400" dirty="0" err="1" smtClean="0"/>
              <a:t>loci</a:t>
            </a:r>
            <a:endParaRPr lang="pt-PT" sz="1400" dirty="0" smtClean="0"/>
          </a:p>
          <a:p>
            <a:pPr lvl="1"/>
            <a:r>
              <a:rPr lang="pt-PT" sz="1400" dirty="0" smtClean="0"/>
              <a:t>N= nº </a:t>
            </a:r>
            <a:r>
              <a:rPr lang="pt-PT" sz="1400" dirty="0" err="1" smtClean="0"/>
              <a:t>loci</a:t>
            </a:r>
            <a:endParaRPr lang="pt-PT" sz="1400" dirty="0" smtClean="0"/>
          </a:p>
          <a:p>
            <a:pPr lvl="1"/>
            <a:r>
              <a:rPr lang="pt-PT" sz="1400" dirty="0" smtClean="0"/>
              <a:t> </a:t>
            </a:r>
            <a:r>
              <a:rPr lang="pt-PT" sz="1400" dirty="0" smtClean="0">
                <a:sym typeface="Wingdings" pitchFamily="2" charset="2"/>
              </a:rPr>
              <a:t># </a:t>
            </a:r>
            <a:r>
              <a:rPr lang="pt-PT" sz="1400" dirty="0" err="1" smtClean="0">
                <a:sym typeface="Wingdings" pitchFamily="2" charset="2"/>
              </a:rPr>
              <a:t>genótipos</a:t>
            </a:r>
            <a:r>
              <a:rPr lang="pt-PT" sz="1400" dirty="0" smtClean="0">
                <a:sym typeface="Wingdings" pitchFamily="2" charset="2"/>
              </a:rPr>
              <a:t> possíveis = </a:t>
            </a:r>
            <a:r>
              <a:rPr lang="pt-PT" sz="1400" dirty="0" err="1" smtClean="0">
                <a:sym typeface="Wingdings" pitchFamily="2" charset="2"/>
              </a:rPr>
              <a:t>X</a:t>
            </a:r>
            <a:r>
              <a:rPr lang="pt-PT" sz="1400" baseline="30000" dirty="0" err="1" smtClean="0">
                <a:sym typeface="Wingdings" pitchFamily="2" charset="2"/>
              </a:rPr>
              <a:t>n</a:t>
            </a:r>
            <a:endParaRPr lang="pt-PT" sz="1400" baseline="30000" dirty="0" smtClean="0">
              <a:sym typeface="Wingdings" pitchFamily="2" charset="2"/>
            </a:endParaRPr>
          </a:p>
          <a:p>
            <a:pPr lvl="2"/>
            <a:r>
              <a:rPr lang="pt-PT" sz="1400" dirty="0" smtClean="0">
                <a:sym typeface="Wingdings" pitchFamily="2" charset="2"/>
              </a:rPr>
              <a:t>Ex: HLA A3,A5; B4,B7</a:t>
            </a:r>
          </a:p>
          <a:p>
            <a:endParaRPr lang="pt-PT" sz="2100" dirty="0" smtClean="0">
              <a:sym typeface="Wingdings" pitchFamily="2" charset="2"/>
            </a:endParaRPr>
          </a:p>
          <a:p>
            <a:r>
              <a:rPr lang="pt-PT" sz="2100" dirty="0" smtClean="0">
                <a:sym typeface="Wingdings" pitchFamily="2" charset="2"/>
              </a:rPr>
              <a:t>Determinação </a:t>
            </a:r>
            <a:r>
              <a:rPr lang="pt-PT" sz="2100" dirty="0" err="1" smtClean="0">
                <a:sym typeface="Wingdings" pitchFamily="2" charset="2"/>
              </a:rPr>
              <a:t>genotípica</a:t>
            </a:r>
            <a:endParaRPr lang="pt-PT" sz="2100" dirty="0" smtClean="0">
              <a:sym typeface="Wingdings" pitchFamily="2" charset="2"/>
            </a:endParaRPr>
          </a:p>
          <a:p>
            <a:pPr lvl="1"/>
            <a:r>
              <a:rPr lang="pt-PT" sz="1700" dirty="0" smtClean="0">
                <a:sym typeface="Wingdings" pitchFamily="2" charset="2"/>
              </a:rPr>
              <a:t>Inferida do fenótipo</a:t>
            </a:r>
          </a:p>
          <a:p>
            <a:pPr lvl="1"/>
            <a:r>
              <a:rPr lang="pt-PT" sz="1700" dirty="0" smtClean="0">
                <a:sym typeface="Wingdings" pitchFamily="2" charset="2"/>
              </a:rPr>
              <a:t>Determinação </a:t>
            </a:r>
            <a:r>
              <a:rPr lang="pt-PT" sz="1700" dirty="0" err="1" smtClean="0">
                <a:sym typeface="Wingdings" pitchFamily="2" charset="2"/>
              </a:rPr>
              <a:t>genotípica</a:t>
            </a:r>
            <a:r>
              <a:rPr lang="pt-PT" sz="1700" dirty="0" smtClean="0">
                <a:sym typeface="Wingdings" pitchFamily="2" charset="2"/>
              </a:rPr>
              <a:t> directa</a:t>
            </a:r>
          </a:p>
          <a:p>
            <a:pPr lvl="2"/>
            <a:r>
              <a:rPr lang="pt-PT" sz="1400" dirty="0" smtClean="0">
                <a:sym typeface="Wingdings" pitchFamily="2" charset="2"/>
              </a:rPr>
              <a:t>PCR-RFLP, sequenciação, SSCP, DGGE, </a:t>
            </a:r>
            <a:r>
              <a:rPr lang="pt-PT" sz="1400" dirty="0" err="1" smtClean="0">
                <a:sym typeface="Wingdings" pitchFamily="2" charset="2"/>
              </a:rPr>
              <a:t>etc</a:t>
            </a:r>
            <a:endParaRPr lang="pt-PT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Frequência </a:t>
            </a:r>
            <a:r>
              <a:rPr lang="pt-PT" sz="1200" dirty="0" err="1" smtClean="0">
                <a:solidFill>
                  <a:srgbClr val="FFC000"/>
                </a:solidFill>
              </a:rPr>
              <a:t>Genotípica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Frequência </a:t>
            </a:r>
            <a:r>
              <a:rPr lang="pt-PT" sz="2400" dirty="0" err="1" smtClean="0"/>
              <a:t>Genotípica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4971627" cy="4626268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Alelo</a:t>
            </a:r>
            <a:r>
              <a:rPr lang="pt-PT" sz="1800" dirty="0" smtClean="0"/>
              <a:t> :</a:t>
            </a:r>
          </a:p>
          <a:p>
            <a:pPr lvl="1"/>
            <a:r>
              <a:rPr lang="pt-PT" sz="1400" dirty="0" smtClean="0"/>
              <a:t>variante de um </a:t>
            </a:r>
            <a:r>
              <a:rPr lang="pt-PT" sz="1400" dirty="0" err="1" smtClean="0"/>
              <a:t>loci</a:t>
            </a:r>
            <a:r>
              <a:rPr lang="pt-PT" sz="1400" dirty="0" smtClean="0"/>
              <a:t> presente num cromossoma</a:t>
            </a:r>
          </a:p>
          <a:p>
            <a:endParaRPr lang="pt-PT" sz="1800" dirty="0" smtClean="0"/>
          </a:p>
          <a:p>
            <a:r>
              <a:rPr lang="pt-PT" sz="1800" dirty="0" err="1" smtClean="0"/>
              <a:t>Haplótipo</a:t>
            </a:r>
            <a:r>
              <a:rPr lang="pt-PT" sz="1800" dirty="0" smtClean="0"/>
              <a:t> :</a:t>
            </a:r>
          </a:p>
          <a:p>
            <a:pPr lvl="1"/>
            <a:r>
              <a:rPr lang="pt-PT" sz="1400" dirty="0" smtClean="0"/>
              <a:t>Conjunto sequência de alelos presente num mesmo cromossoma</a:t>
            </a:r>
          </a:p>
          <a:p>
            <a:pPr lvl="1"/>
            <a:r>
              <a:rPr lang="pt-PT" sz="1400" dirty="0" smtClean="0"/>
              <a:t>Para cada par e cromossomas 1 indivíduo tem 2 </a:t>
            </a:r>
            <a:r>
              <a:rPr lang="pt-PT" sz="1400" dirty="0" err="1" smtClean="0"/>
              <a:t>haplótipos</a:t>
            </a:r>
            <a:endParaRPr lang="pt-PT" sz="1400" dirty="0" smtClean="0"/>
          </a:p>
          <a:p>
            <a:pPr lvl="1"/>
            <a:r>
              <a:rPr lang="pt-PT" sz="1400" dirty="0" smtClean="0"/>
              <a:t>Cada haplótipo segrega separadamente na divisão celular</a:t>
            </a:r>
          </a:p>
          <a:p>
            <a:pPr lvl="2"/>
            <a:r>
              <a:rPr lang="pt-PT" sz="1100" dirty="0" smtClean="0"/>
              <a:t>A excepção é a ocorrência de crossing-over</a:t>
            </a:r>
          </a:p>
          <a:p>
            <a:endParaRPr lang="pt-PT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rgbClr val="FFC000"/>
                </a:solidFill>
              </a:rPr>
              <a:t>Alelos</a:t>
            </a:r>
            <a:r>
              <a:rPr lang="pt-PT" sz="1200" dirty="0" smtClean="0">
                <a:solidFill>
                  <a:srgbClr val="FFC000"/>
                </a:solidFill>
              </a:rPr>
              <a:t> e </a:t>
            </a:r>
            <a:r>
              <a:rPr lang="pt-PT" sz="1200" dirty="0" err="1" smtClean="0">
                <a:solidFill>
                  <a:srgbClr val="FFC000"/>
                </a:solidFill>
              </a:rPr>
              <a:t>Haplótipos</a:t>
            </a:r>
            <a:endParaRPr lang="pt-PT" sz="1200" dirty="0" smtClean="0">
              <a:solidFill>
                <a:srgbClr val="FFC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chemeClr val="bg1"/>
                </a:solidFill>
              </a:rPr>
              <a:t>Equilibrio</a:t>
            </a:r>
            <a:r>
              <a:rPr lang="pt-PT" dirty="0" smtClean="0">
                <a:solidFill>
                  <a:schemeClr val="bg1"/>
                </a:solidFill>
              </a:rPr>
              <a:t> de </a:t>
            </a:r>
            <a:r>
              <a:rPr lang="pt-PT" dirty="0" err="1" smtClean="0">
                <a:solidFill>
                  <a:schemeClr val="bg1"/>
                </a:solidFill>
              </a:rPr>
              <a:t>Hardy-Weinberg</a:t>
            </a:r>
            <a:endParaRPr lang="pt-PT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err="1" smtClean="0"/>
              <a:t>Alelos</a:t>
            </a:r>
            <a:r>
              <a:rPr lang="pt-PT" sz="2400" dirty="0" smtClean="0"/>
              <a:t> e </a:t>
            </a:r>
            <a:r>
              <a:rPr lang="pt-PT" sz="2400" dirty="0" err="1" smtClean="0"/>
              <a:t>Haplótipos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286280"/>
          </a:xfrm>
        </p:spPr>
        <p:txBody>
          <a:bodyPr>
            <a:normAutofit fontScale="92500" lnSpcReduction="20000"/>
          </a:bodyPr>
          <a:lstStyle/>
          <a:p>
            <a:r>
              <a:rPr lang="pt-PT" sz="1400" dirty="0" smtClean="0"/>
              <a:t>A frequência de 2 alelos numa população tende a manter-se constante</a:t>
            </a:r>
          </a:p>
          <a:p>
            <a:pPr lvl="1"/>
            <a:r>
              <a:rPr lang="pt-PT" sz="1400" dirty="0" smtClean="0"/>
              <a:t>Se os cruzamentos forem aleatórios</a:t>
            </a:r>
          </a:p>
          <a:p>
            <a:pPr lvl="1"/>
            <a:r>
              <a:rPr lang="pt-PT" sz="1400" dirty="0" smtClean="0"/>
              <a:t>As frequências </a:t>
            </a:r>
            <a:r>
              <a:rPr lang="pt-PT" sz="1400" dirty="0" err="1" smtClean="0"/>
              <a:t>alélicas</a:t>
            </a:r>
            <a:r>
              <a:rPr lang="pt-PT" sz="1400" dirty="0" smtClean="0"/>
              <a:t> sejam iguais nos dois sexos</a:t>
            </a:r>
          </a:p>
          <a:p>
            <a:pPr lvl="1"/>
            <a:r>
              <a:rPr lang="pt-PT" sz="1400" dirty="0" smtClean="0"/>
              <a:t>Se não ocorrer alterações nas frequências </a:t>
            </a:r>
            <a:r>
              <a:rPr lang="pt-PT" sz="1400" dirty="0" err="1" smtClean="0"/>
              <a:t>alélicas</a:t>
            </a:r>
            <a:r>
              <a:rPr lang="pt-PT" sz="1400" dirty="0" smtClean="0"/>
              <a:t> por migração</a:t>
            </a:r>
          </a:p>
          <a:p>
            <a:pPr lvl="1"/>
            <a:r>
              <a:rPr lang="pt-PT" sz="1400" dirty="0" smtClean="0"/>
              <a:t>Se não ocorrer alterações nas frequências </a:t>
            </a:r>
            <a:r>
              <a:rPr lang="pt-PT" sz="1400" dirty="0" err="1" smtClean="0"/>
              <a:t>alélicas</a:t>
            </a:r>
            <a:r>
              <a:rPr lang="pt-PT" sz="1400" dirty="0" smtClean="0"/>
              <a:t> por selecção </a:t>
            </a:r>
          </a:p>
          <a:p>
            <a:pPr lvl="1"/>
            <a:r>
              <a:rPr lang="pt-PT" sz="1400" dirty="0" smtClean="0"/>
              <a:t>Se se tratar de alelos (2 ou mais) de um só locus:</a:t>
            </a:r>
          </a:p>
          <a:p>
            <a:pPr lvl="2"/>
            <a:r>
              <a:rPr lang="pt-PT" sz="1400" dirty="0" smtClean="0"/>
              <a:t>O </a:t>
            </a:r>
            <a:r>
              <a:rPr lang="pt-PT" sz="1400" dirty="0" err="1" smtClean="0"/>
              <a:t>equilibrio</a:t>
            </a:r>
            <a:r>
              <a:rPr lang="pt-PT" sz="1400" dirty="0" smtClean="0"/>
              <a:t> atinge-se ao fim de uma geração</a:t>
            </a:r>
          </a:p>
          <a:p>
            <a:pPr lvl="1"/>
            <a:endParaRPr lang="pt-PT" sz="1400" dirty="0" smtClean="0"/>
          </a:p>
          <a:p>
            <a:r>
              <a:rPr lang="pt-PT" sz="1400" dirty="0" smtClean="0"/>
              <a:t>p = frequência </a:t>
            </a:r>
            <a:r>
              <a:rPr lang="pt-PT" sz="1400" dirty="0" err="1" smtClean="0"/>
              <a:t>alélica</a:t>
            </a:r>
            <a:r>
              <a:rPr lang="pt-PT" sz="1400" dirty="0" smtClean="0"/>
              <a:t> de A;  q = frequência </a:t>
            </a:r>
            <a:r>
              <a:rPr lang="pt-PT" sz="1400" dirty="0" err="1" smtClean="0"/>
              <a:t>alélica</a:t>
            </a:r>
            <a:r>
              <a:rPr lang="pt-PT" sz="1400" dirty="0" smtClean="0"/>
              <a:t> de a:</a:t>
            </a:r>
          </a:p>
          <a:p>
            <a:pPr lvl="1"/>
            <a:r>
              <a:rPr lang="pt-PT" sz="1400" dirty="0" smtClean="0"/>
              <a:t>P+q=1</a:t>
            </a:r>
          </a:p>
          <a:p>
            <a:r>
              <a:rPr lang="pt-PT" sz="1400" dirty="0" smtClean="0"/>
              <a:t>Após 1 geração c/ cruzamento aleatório (</a:t>
            </a:r>
            <a:r>
              <a:rPr lang="pt-PT" sz="1400" dirty="0" err="1" smtClean="0"/>
              <a:t>panmixia</a:t>
            </a:r>
            <a:r>
              <a:rPr lang="pt-PT" sz="1400" dirty="0" smtClean="0"/>
              <a:t>):</a:t>
            </a:r>
          </a:p>
          <a:p>
            <a:pPr lvl="1"/>
            <a:r>
              <a:rPr lang="pt-PT" sz="1400" dirty="0" smtClean="0"/>
              <a:t>AA, </a:t>
            </a:r>
            <a:r>
              <a:rPr lang="pt-PT" sz="1400" dirty="0" err="1" smtClean="0"/>
              <a:t>Aa</a:t>
            </a:r>
            <a:r>
              <a:rPr lang="pt-PT" sz="1400" dirty="0" smtClean="0"/>
              <a:t>, </a:t>
            </a:r>
            <a:r>
              <a:rPr lang="pt-PT" sz="1400" dirty="0" err="1" smtClean="0"/>
              <a:t>aa</a:t>
            </a:r>
            <a:r>
              <a:rPr lang="pt-PT" sz="1400" dirty="0" smtClean="0"/>
              <a:t> estão em equilíbrio:</a:t>
            </a:r>
          </a:p>
          <a:p>
            <a:pPr lvl="2"/>
            <a:r>
              <a:rPr lang="pt-PT" sz="1400" dirty="0" smtClean="0"/>
              <a:t>Frequência de AA = p</a:t>
            </a:r>
            <a:r>
              <a:rPr lang="pt-PT" sz="1400" baseline="30000" dirty="0" smtClean="0"/>
              <a:t>2</a:t>
            </a:r>
          </a:p>
          <a:p>
            <a:pPr lvl="2"/>
            <a:r>
              <a:rPr lang="pt-PT" sz="1400" dirty="0" smtClean="0"/>
              <a:t>Frequência de </a:t>
            </a:r>
            <a:r>
              <a:rPr lang="pt-PT" sz="1400" dirty="0" err="1" smtClean="0"/>
              <a:t>Aa</a:t>
            </a:r>
            <a:r>
              <a:rPr lang="pt-PT" sz="1400" dirty="0" smtClean="0"/>
              <a:t> = </a:t>
            </a:r>
            <a:r>
              <a:rPr lang="pt-PT" sz="1400" dirty="0" err="1" smtClean="0"/>
              <a:t>pq</a:t>
            </a:r>
            <a:endParaRPr lang="pt-PT" sz="1400" dirty="0" smtClean="0"/>
          </a:p>
          <a:p>
            <a:pPr lvl="2"/>
            <a:r>
              <a:rPr lang="pt-PT" sz="1400" dirty="0" smtClean="0"/>
              <a:t>Frequência de </a:t>
            </a:r>
            <a:r>
              <a:rPr lang="pt-PT" sz="1400" dirty="0" err="1" smtClean="0"/>
              <a:t>aA</a:t>
            </a:r>
            <a:r>
              <a:rPr lang="pt-PT" sz="1400" dirty="0" smtClean="0"/>
              <a:t> = </a:t>
            </a:r>
            <a:r>
              <a:rPr lang="pt-PT" sz="1400" dirty="0" err="1" smtClean="0"/>
              <a:t>pq</a:t>
            </a:r>
            <a:endParaRPr lang="pt-PT" sz="1400" dirty="0" smtClean="0"/>
          </a:p>
          <a:p>
            <a:pPr lvl="2"/>
            <a:r>
              <a:rPr lang="pt-PT" sz="1400" dirty="0" smtClean="0"/>
              <a:t>Frequência de </a:t>
            </a:r>
            <a:r>
              <a:rPr lang="pt-PT" sz="1400" dirty="0" err="1" smtClean="0"/>
              <a:t>aa</a:t>
            </a:r>
            <a:r>
              <a:rPr lang="pt-PT" sz="1400" dirty="0" smtClean="0"/>
              <a:t> = q</a:t>
            </a:r>
            <a:r>
              <a:rPr lang="pt-PT" sz="1400" baseline="30000" dirty="0" smtClean="0"/>
              <a:t>2</a:t>
            </a:r>
          </a:p>
          <a:p>
            <a:pPr lvl="2"/>
            <a:r>
              <a:rPr lang="pt-PT" sz="1400" dirty="0" smtClean="0"/>
              <a:t>p</a:t>
            </a:r>
            <a:r>
              <a:rPr lang="pt-PT" sz="1400" baseline="30000" dirty="0" smtClean="0"/>
              <a:t>2 </a:t>
            </a:r>
            <a:r>
              <a:rPr lang="pt-PT" sz="1400" dirty="0" smtClean="0"/>
              <a:t>+2pq + q</a:t>
            </a:r>
            <a:r>
              <a:rPr lang="pt-PT" sz="1400" baseline="30000" dirty="0" smtClean="0"/>
              <a:t>2 </a:t>
            </a:r>
            <a:r>
              <a:rPr lang="pt-PT" sz="1400" dirty="0" smtClean="0"/>
              <a:t>= 1</a:t>
            </a:r>
            <a:r>
              <a:rPr lang="pt-PT" sz="1400" baseline="30000" dirty="0" smtClean="0"/>
              <a:t> </a:t>
            </a:r>
          </a:p>
          <a:p>
            <a:pPr lvl="2"/>
            <a:endParaRPr lang="pt-PT" sz="1100" dirty="0" smtClean="0"/>
          </a:p>
          <a:p>
            <a:pPr lvl="2"/>
            <a:endParaRPr lang="pt-PT" sz="1100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FFC000"/>
                </a:solidFill>
              </a:rPr>
              <a:t>Equilibrio</a:t>
            </a:r>
            <a:r>
              <a:rPr lang="pt-PT" dirty="0" smtClean="0">
                <a:solidFill>
                  <a:srgbClr val="FFC000"/>
                </a:solidFill>
              </a:rPr>
              <a:t> de </a:t>
            </a:r>
            <a:r>
              <a:rPr lang="pt-PT" dirty="0" err="1" smtClean="0">
                <a:solidFill>
                  <a:srgbClr val="FFC000"/>
                </a:solidFill>
              </a:rPr>
              <a:t>Hardy-Weinberg</a:t>
            </a:r>
            <a:endParaRPr lang="pt-PT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Equilíbrio de </a:t>
            </a:r>
            <a:r>
              <a:rPr lang="pt-PT" sz="2400" dirty="0" err="1" smtClean="0"/>
              <a:t>Hardy-Weiberg</a:t>
            </a:r>
            <a:r>
              <a:rPr lang="pt-PT" sz="2400" dirty="0" smtClean="0"/>
              <a:t> (I)</a:t>
            </a:r>
          </a:p>
          <a:p>
            <a:pPr>
              <a:buNone/>
            </a:pPr>
            <a:endParaRPr lang="pt-P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29256" y="5357826"/>
          <a:ext cx="271464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881"/>
                <a:gridCol w="904881"/>
                <a:gridCol w="904881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 (p)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 (q)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A (p)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AA (p</a:t>
                      </a:r>
                      <a:r>
                        <a:rPr lang="pt-PT" baseline="30000" dirty="0" smtClean="0"/>
                        <a:t>2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Aa</a:t>
                      </a:r>
                      <a:r>
                        <a:rPr lang="pt-PT" dirty="0" smtClean="0"/>
                        <a:t> (</a:t>
                      </a:r>
                      <a:r>
                        <a:rPr lang="pt-PT" dirty="0" err="1" smtClean="0"/>
                        <a:t>pq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a (q)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Aa</a:t>
                      </a:r>
                      <a:r>
                        <a:rPr lang="pt-PT" dirty="0" smtClean="0"/>
                        <a:t> (</a:t>
                      </a:r>
                      <a:r>
                        <a:rPr lang="pt-PT" dirty="0" err="1" smtClean="0"/>
                        <a:t>pq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 smtClean="0"/>
                        <a:t>Aa</a:t>
                      </a:r>
                      <a:r>
                        <a:rPr lang="pt-PT" dirty="0" smtClean="0"/>
                        <a:t> (q</a:t>
                      </a:r>
                      <a:r>
                        <a:rPr lang="pt-PT" baseline="30000" dirty="0" smtClean="0"/>
                        <a:t>2</a:t>
                      </a:r>
                      <a:r>
                        <a:rPr lang="pt-PT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500174"/>
            <a:ext cx="5429257" cy="4286280"/>
          </a:xfrm>
        </p:spPr>
        <p:txBody>
          <a:bodyPr>
            <a:normAutofit/>
          </a:bodyPr>
          <a:lstStyle/>
          <a:p>
            <a:r>
              <a:rPr lang="pt-PT" sz="1400" dirty="0" smtClean="0"/>
              <a:t>Para um locus ligado ao X</a:t>
            </a:r>
          </a:p>
          <a:p>
            <a:pPr lvl="1"/>
            <a:r>
              <a:rPr lang="pt-PT" sz="1400" dirty="0" err="1" smtClean="0"/>
              <a:t>Equilibrio</a:t>
            </a:r>
            <a:r>
              <a:rPr lang="pt-PT" sz="1400" dirty="0" smtClean="0"/>
              <a:t> só se atinge ao fim de várias gerações</a:t>
            </a:r>
          </a:p>
          <a:p>
            <a:r>
              <a:rPr lang="pt-PT" sz="1400" dirty="0" smtClean="0"/>
              <a:t>Para 2 </a:t>
            </a:r>
            <a:r>
              <a:rPr lang="pt-PT" sz="1400" dirty="0" err="1" smtClean="0"/>
              <a:t>loci</a:t>
            </a:r>
            <a:r>
              <a:rPr lang="pt-PT" sz="1400" dirty="0" smtClean="0"/>
              <a:t> :</a:t>
            </a:r>
          </a:p>
          <a:p>
            <a:pPr lvl="1"/>
            <a:r>
              <a:rPr lang="pt-PT" sz="1400" dirty="0" err="1" smtClean="0"/>
              <a:t>Equilibrio</a:t>
            </a:r>
            <a:r>
              <a:rPr lang="pt-PT" sz="1400" dirty="0" smtClean="0"/>
              <a:t> atinge-se com número elevado de gerações</a:t>
            </a:r>
          </a:p>
          <a:p>
            <a:pPr lvl="2"/>
            <a:r>
              <a:rPr lang="pt-PT" sz="1400" dirty="0" smtClean="0"/>
              <a:t>Depende da frequência de recombinação</a:t>
            </a:r>
          </a:p>
          <a:p>
            <a:r>
              <a:rPr lang="pt-PT" sz="1400" dirty="0" smtClean="0"/>
              <a:t>A frequência de </a:t>
            </a:r>
            <a:r>
              <a:rPr lang="pt-PT" sz="1400" dirty="0" err="1" smtClean="0"/>
              <a:t>heterozigotos</a:t>
            </a:r>
            <a:r>
              <a:rPr lang="pt-PT" sz="1400" dirty="0" smtClean="0"/>
              <a:t> é maior para 3 alelos</a:t>
            </a:r>
          </a:p>
          <a:p>
            <a:r>
              <a:rPr lang="pt-PT" sz="1400" dirty="0" smtClean="0"/>
              <a:t>Frequência de </a:t>
            </a:r>
            <a:r>
              <a:rPr lang="pt-PT" sz="1400" dirty="0" err="1" smtClean="0"/>
              <a:t>Aa</a:t>
            </a:r>
            <a:r>
              <a:rPr lang="pt-PT" sz="1400" dirty="0" smtClean="0"/>
              <a:t> &gt;&gt; </a:t>
            </a:r>
            <a:r>
              <a:rPr lang="pt-PT" sz="1400" dirty="0" err="1" smtClean="0"/>
              <a:t>aa</a:t>
            </a:r>
            <a:r>
              <a:rPr lang="pt-PT" sz="1400" dirty="0" smtClean="0"/>
              <a:t>  (2pq&gt;&gt;q</a:t>
            </a:r>
            <a:r>
              <a:rPr lang="pt-PT" sz="1400" baseline="30000" dirty="0" smtClean="0"/>
              <a:t>2</a:t>
            </a:r>
            <a:r>
              <a:rPr lang="pt-PT" sz="1400" dirty="0" smtClean="0"/>
              <a:t>)</a:t>
            </a:r>
          </a:p>
          <a:p>
            <a:r>
              <a:rPr lang="pt-PT" sz="1400" dirty="0" smtClean="0"/>
              <a:t>Quanto maior o número de alelos</a:t>
            </a:r>
          </a:p>
          <a:p>
            <a:pPr lvl="1"/>
            <a:r>
              <a:rPr lang="pt-PT" sz="1000" dirty="0" smtClean="0"/>
              <a:t>Mais próximas as suas frequências</a:t>
            </a:r>
          </a:p>
          <a:p>
            <a:pPr lvl="1"/>
            <a:r>
              <a:rPr lang="pt-PT" sz="1000" dirty="0" smtClean="0"/>
              <a:t>Maior a frequência de </a:t>
            </a:r>
            <a:r>
              <a:rPr lang="pt-PT" sz="1000" dirty="0" err="1" smtClean="0"/>
              <a:t>heterozigotos</a:t>
            </a:r>
            <a:endParaRPr lang="pt-PT" sz="1000" dirty="0" smtClean="0"/>
          </a:p>
          <a:p>
            <a:pPr lvl="1"/>
            <a:r>
              <a:rPr lang="pt-PT" sz="1000" dirty="0" smtClean="0"/>
              <a:t>Maior a variabilidade </a:t>
            </a:r>
            <a:r>
              <a:rPr lang="pt-PT" sz="1000" dirty="0" err="1" smtClean="0"/>
              <a:t>génica</a:t>
            </a:r>
            <a:endParaRPr lang="pt-PT" sz="1000" dirty="0" smtClean="0"/>
          </a:p>
          <a:p>
            <a:r>
              <a:rPr lang="pt-PT" sz="1400" dirty="0" smtClean="0"/>
              <a:t>Para o cromossoma X</a:t>
            </a:r>
          </a:p>
          <a:p>
            <a:pPr lvl="1"/>
            <a:r>
              <a:rPr lang="pt-PT" sz="1000" dirty="0" smtClean="0"/>
              <a:t>Nas mulheres comportam-se como os </a:t>
            </a:r>
            <a:r>
              <a:rPr lang="pt-PT" sz="1000" dirty="0" err="1" smtClean="0"/>
              <a:t>autossomas</a:t>
            </a:r>
            <a:endParaRPr lang="pt-PT" sz="1000" dirty="0" smtClean="0"/>
          </a:p>
          <a:p>
            <a:pPr lvl="1"/>
            <a:r>
              <a:rPr lang="pt-PT" sz="1000" dirty="0" smtClean="0"/>
              <a:t>No Homem frequência </a:t>
            </a:r>
            <a:r>
              <a:rPr lang="pt-PT" sz="1000" dirty="0" err="1" smtClean="0"/>
              <a:t>genotípica=frequência</a:t>
            </a:r>
            <a:r>
              <a:rPr lang="pt-PT" sz="1000" dirty="0" smtClean="0"/>
              <a:t> </a:t>
            </a:r>
            <a:r>
              <a:rPr lang="pt-PT" sz="1000" dirty="0" err="1" smtClean="0"/>
              <a:t>alélica</a:t>
            </a:r>
            <a:r>
              <a:rPr lang="pt-PT" sz="1000" dirty="0" smtClean="0"/>
              <a:t> no Homem</a:t>
            </a:r>
          </a:p>
          <a:p>
            <a:pPr lvl="2"/>
            <a:endParaRPr lang="pt-PT" sz="1100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FFC000"/>
                </a:solidFill>
              </a:rPr>
              <a:t>Equilibrio</a:t>
            </a:r>
            <a:r>
              <a:rPr lang="pt-PT" dirty="0" smtClean="0">
                <a:solidFill>
                  <a:srgbClr val="FFC000"/>
                </a:solidFill>
              </a:rPr>
              <a:t> de </a:t>
            </a:r>
            <a:r>
              <a:rPr lang="pt-PT" dirty="0" err="1" smtClean="0">
                <a:solidFill>
                  <a:srgbClr val="FFC000"/>
                </a:solidFill>
              </a:rPr>
              <a:t>Hardy-Weinberg</a:t>
            </a:r>
            <a:endParaRPr lang="pt-PT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Equilíbrio de </a:t>
            </a:r>
            <a:r>
              <a:rPr lang="pt-PT" sz="2400" dirty="0" err="1" smtClean="0"/>
              <a:t>Hardy-Weiberg</a:t>
            </a:r>
            <a:r>
              <a:rPr lang="pt-PT" sz="2400" dirty="0" smtClean="0"/>
              <a:t> (II)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/>
          </a:bodyPr>
          <a:lstStyle/>
          <a:p>
            <a:r>
              <a:rPr lang="pt-PT" dirty="0" smtClean="0"/>
              <a:t>Genética das Populações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3" y="1357298"/>
            <a:ext cx="5429257" cy="528641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PT" sz="1900" dirty="0" smtClean="0">
                <a:solidFill>
                  <a:srgbClr val="FFFF00"/>
                </a:solidFill>
              </a:rPr>
              <a:t>Factores que afectam o </a:t>
            </a:r>
            <a:r>
              <a:rPr lang="pt-PT" sz="1900" dirty="0" err="1" smtClean="0">
                <a:solidFill>
                  <a:srgbClr val="FFFF00"/>
                </a:solidFill>
              </a:rPr>
              <a:t>equilibrio</a:t>
            </a:r>
            <a:r>
              <a:rPr lang="pt-PT" sz="1900" dirty="0" smtClean="0">
                <a:solidFill>
                  <a:srgbClr val="FFFF00"/>
                </a:solidFill>
              </a:rPr>
              <a:t> de </a:t>
            </a:r>
            <a:r>
              <a:rPr lang="pt-PT" sz="1900" dirty="0" err="1" smtClean="0">
                <a:solidFill>
                  <a:srgbClr val="FFFF00"/>
                </a:solidFill>
              </a:rPr>
              <a:t>Hardy-Weinberg</a:t>
            </a:r>
            <a:endParaRPr lang="pt-PT" sz="1900" dirty="0" smtClean="0">
              <a:solidFill>
                <a:srgbClr val="FFFF00"/>
              </a:solidFill>
            </a:endParaRPr>
          </a:p>
          <a:p>
            <a:r>
              <a:rPr lang="pt-PT" sz="1400" dirty="0" smtClean="0"/>
              <a:t>Migração</a:t>
            </a:r>
          </a:p>
          <a:p>
            <a:pPr lvl="1"/>
            <a:r>
              <a:rPr lang="pt-PT" sz="1400" dirty="0" smtClean="0"/>
              <a:t>Entrada/saída de população pode alterar a frequência </a:t>
            </a:r>
            <a:r>
              <a:rPr lang="pt-PT" sz="1400" dirty="0" err="1" smtClean="0"/>
              <a:t>alélica</a:t>
            </a:r>
            <a:endParaRPr lang="pt-PT" sz="1400" dirty="0" smtClean="0"/>
          </a:p>
          <a:p>
            <a:pPr lvl="1"/>
            <a:r>
              <a:rPr lang="pt-PT" sz="1400" dirty="0" smtClean="0"/>
              <a:t>Não altera se não houver selecção</a:t>
            </a:r>
          </a:p>
          <a:p>
            <a:pPr lvl="1"/>
            <a:r>
              <a:rPr lang="pt-PT" sz="1400" dirty="0" smtClean="0"/>
              <a:t>Não altera se os números forem pequenos</a:t>
            </a:r>
          </a:p>
          <a:p>
            <a:r>
              <a:rPr lang="pt-PT" sz="1400" dirty="0" smtClean="0"/>
              <a:t>Mutação</a:t>
            </a:r>
          </a:p>
          <a:p>
            <a:pPr lvl="1"/>
            <a:r>
              <a:rPr lang="pt-PT" sz="1400" dirty="0" smtClean="0"/>
              <a:t>Implica o aparecimento de novo alelo</a:t>
            </a:r>
          </a:p>
          <a:p>
            <a:pPr lvl="1"/>
            <a:r>
              <a:rPr lang="pt-PT" sz="1400" dirty="0" smtClean="0"/>
              <a:t>Eventos raros mas significativos (1/10</a:t>
            </a:r>
            <a:r>
              <a:rPr lang="pt-PT" sz="1400" baseline="30000" dirty="0" smtClean="0"/>
              <a:t>4</a:t>
            </a:r>
            <a:r>
              <a:rPr lang="pt-PT" sz="1400" dirty="0" smtClean="0"/>
              <a:t> – 1/10</a:t>
            </a:r>
            <a:r>
              <a:rPr lang="pt-PT" sz="1400" baseline="30000" dirty="0" smtClean="0"/>
              <a:t>6</a:t>
            </a:r>
            <a:r>
              <a:rPr lang="pt-PT" sz="1400" dirty="0" smtClean="0"/>
              <a:t>)</a:t>
            </a:r>
          </a:p>
          <a:p>
            <a:r>
              <a:rPr lang="pt-PT" sz="1400" dirty="0" smtClean="0"/>
              <a:t>Selecção Negativa/Positiva</a:t>
            </a:r>
          </a:p>
          <a:p>
            <a:pPr lvl="1"/>
            <a:r>
              <a:rPr lang="pt-PT" sz="1400" dirty="0" smtClean="0"/>
              <a:t>Não se atinge o equilíbrio</a:t>
            </a:r>
          </a:p>
          <a:p>
            <a:pPr lvl="2"/>
            <a:r>
              <a:rPr lang="pt-PT" sz="1400" dirty="0" smtClean="0"/>
              <a:t>Se alelo reduz a probabilidade de procriar</a:t>
            </a:r>
          </a:p>
          <a:p>
            <a:pPr lvl="2"/>
            <a:r>
              <a:rPr lang="pt-PT" sz="1400" dirty="0" smtClean="0"/>
              <a:t>Se alelo confere vantagem selectiva num dado ambiente</a:t>
            </a:r>
          </a:p>
          <a:p>
            <a:pPr lvl="1"/>
            <a:r>
              <a:rPr lang="pt-PT" sz="1400" dirty="0" smtClean="0"/>
              <a:t>Pode ser selecção natural ou artificial/social/psicológica</a:t>
            </a:r>
          </a:p>
          <a:p>
            <a:pPr lvl="1"/>
            <a:r>
              <a:rPr lang="pt-PT" sz="1400" dirty="0" smtClean="0"/>
              <a:t>Pode ocorrer só em homozigotia</a:t>
            </a:r>
          </a:p>
          <a:p>
            <a:r>
              <a:rPr lang="pt-PT" sz="1400" dirty="0" smtClean="0"/>
              <a:t>Equilíbrio entre Selecção e Mutação</a:t>
            </a:r>
          </a:p>
          <a:p>
            <a:pPr lvl="1"/>
            <a:r>
              <a:rPr lang="pt-PT" sz="1400" dirty="0" smtClean="0"/>
              <a:t>Frequência dos alelos resulta de equilíbrio entre</a:t>
            </a:r>
          </a:p>
          <a:p>
            <a:pPr lvl="2"/>
            <a:r>
              <a:rPr lang="pt-PT" sz="1400" dirty="0" smtClean="0"/>
              <a:t>Taxa de mutação</a:t>
            </a:r>
          </a:p>
          <a:p>
            <a:pPr lvl="2"/>
            <a:r>
              <a:rPr lang="pt-PT" sz="1400" dirty="0" smtClean="0"/>
              <a:t>Selecção negativa/Positiva (negativa mais frequente)</a:t>
            </a:r>
          </a:p>
          <a:p>
            <a:r>
              <a:rPr lang="pt-PT" sz="1400" dirty="0" smtClean="0"/>
              <a:t>Interferência Humana</a:t>
            </a:r>
          </a:p>
          <a:p>
            <a:pPr lvl="1"/>
            <a:r>
              <a:rPr lang="pt-PT" sz="1400" dirty="0" smtClean="0"/>
              <a:t>Diminuição da frequência do alelo</a:t>
            </a:r>
          </a:p>
          <a:p>
            <a:pPr lvl="2"/>
            <a:r>
              <a:rPr lang="pt-PT" sz="1400" dirty="0" smtClean="0"/>
              <a:t>Aconselhamento genético pré-nupcial</a:t>
            </a:r>
          </a:p>
          <a:p>
            <a:pPr lvl="2"/>
            <a:r>
              <a:rPr lang="pt-PT" sz="1400" dirty="0" smtClean="0"/>
              <a:t>Diagnóstico Pré-natal + Aborto</a:t>
            </a:r>
          </a:p>
          <a:p>
            <a:pPr lvl="2"/>
            <a:r>
              <a:rPr lang="pt-PT" sz="1400" dirty="0" smtClean="0"/>
              <a:t>Diagnóstico pré-implantação</a:t>
            </a:r>
          </a:p>
          <a:p>
            <a:pPr lvl="1"/>
            <a:r>
              <a:rPr lang="pt-PT" sz="1400" dirty="0" smtClean="0"/>
              <a:t>Aumento da frequência do alelo</a:t>
            </a:r>
          </a:p>
          <a:p>
            <a:pPr lvl="2"/>
            <a:r>
              <a:rPr lang="pt-PT" sz="1400" dirty="0" smtClean="0"/>
              <a:t>Tratamento clínico da patologia</a:t>
            </a:r>
          </a:p>
          <a:p>
            <a:endParaRPr lang="pt-PT" sz="1400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786082" cy="4692014"/>
          </a:xfrm>
        </p:spPr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Alélica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Frequência </a:t>
            </a:r>
            <a:r>
              <a:rPr lang="pt-PT" sz="1200" dirty="0" err="1" smtClean="0">
                <a:solidFill>
                  <a:schemeClr val="bg1"/>
                </a:solidFill>
              </a:rPr>
              <a:t>Genotíipica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Alelos</a:t>
            </a:r>
            <a:r>
              <a:rPr lang="pt-PT" sz="1200" dirty="0" smtClean="0">
                <a:solidFill>
                  <a:schemeClr val="bg1"/>
                </a:solidFill>
              </a:rPr>
              <a:t> e </a:t>
            </a:r>
            <a:r>
              <a:rPr lang="pt-PT" sz="1200" dirty="0" err="1" smtClean="0">
                <a:solidFill>
                  <a:schemeClr val="bg1"/>
                </a:solidFill>
              </a:rPr>
              <a:t>Haplótipos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FFC000"/>
                </a:solidFill>
              </a:rPr>
              <a:t>Equilibrio</a:t>
            </a:r>
            <a:r>
              <a:rPr lang="pt-PT" dirty="0" smtClean="0">
                <a:solidFill>
                  <a:srgbClr val="FFC000"/>
                </a:solidFill>
              </a:rPr>
              <a:t> de </a:t>
            </a:r>
            <a:r>
              <a:rPr lang="pt-PT" dirty="0" err="1" smtClean="0">
                <a:solidFill>
                  <a:srgbClr val="FFC000"/>
                </a:solidFill>
              </a:rPr>
              <a:t>Hardy-Weinberg</a:t>
            </a:r>
            <a:endParaRPr lang="pt-PT" dirty="0" smtClean="0">
              <a:solidFill>
                <a:srgbClr val="FFC000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Factores que o afectam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Consanguinidade; </a:t>
            </a:r>
            <a:r>
              <a:rPr lang="pt-PT" sz="1200" dirty="0" err="1" smtClean="0">
                <a:solidFill>
                  <a:schemeClr val="bg1"/>
                </a:solidFill>
              </a:rPr>
              <a:t>Endocruzamento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chemeClr val="bg1"/>
                </a:solidFill>
              </a:rPr>
              <a:t>Aplicações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Determinação de frequências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Aplicação do </a:t>
            </a:r>
            <a:r>
              <a:rPr lang="pt-PT" sz="1200" dirty="0" err="1" smtClean="0">
                <a:solidFill>
                  <a:schemeClr val="bg1"/>
                </a:solidFill>
              </a:rPr>
              <a:t>Equil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Hw</a:t>
            </a:r>
            <a:endParaRPr lang="pt-PT" sz="1200" dirty="0" smtClean="0">
              <a:solidFill>
                <a:schemeClr val="bg1"/>
              </a:solidFill>
            </a:endParaRP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Efeitos da consanguinidade</a:t>
            </a:r>
          </a:p>
          <a:p>
            <a:pPr marL="588607" lvl="1" indent="-176213"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Calculos</a:t>
            </a:r>
            <a:r>
              <a:rPr lang="pt-PT" sz="1200" dirty="0" smtClean="0">
                <a:solidFill>
                  <a:schemeClr val="bg1"/>
                </a:solidFill>
              </a:rPr>
              <a:t> de consanguinidade</a:t>
            </a:r>
          </a:p>
          <a:p>
            <a:pPr marL="588607" lvl="1" indent="-176213">
              <a:buFont typeface="Arial" pitchFamily="34" charset="0"/>
              <a:buChar char="•"/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Equilíbrio de </a:t>
            </a:r>
            <a:r>
              <a:rPr lang="pt-PT" sz="2400" dirty="0" err="1" smtClean="0"/>
              <a:t>Hardy-Weiberg</a:t>
            </a:r>
            <a:r>
              <a:rPr lang="pt-PT" sz="2400" dirty="0" smtClean="0"/>
              <a:t> (III)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845</TotalTime>
  <Words>2639</Words>
  <Application>Microsoft Office PowerPoint</Application>
  <PresentationFormat>Apresentação no Ecrã (4:3)</PresentationFormat>
  <Paragraphs>672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5" baseType="lpstr">
      <vt:lpstr>DNA structure design template</vt:lpstr>
      <vt:lpstr>Equation</vt:lpstr>
      <vt:lpstr>Genética Médica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  <vt:lpstr>Genética das Populações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Médica</dc:title>
  <dc:creator>jcabeda</dc:creator>
  <cp:lastModifiedBy>jcabeda</cp:lastModifiedBy>
  <cp:revision>94</cp:revision>
  <dcterms:created xsi:type="dcterms:W3CDTF">2010-01-29T08:59:31Z</dcterms:created>
  <dcterms:modified xsi:type="dcterms:W3CDTF">2011-03-30T13:18:35Z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