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90" r:id="rId3"/>
    <p:sldId id="258" r:id="rId4"/>
    <p:sldId id="259" r:id="rId5"/>
    <p:sldId id="260" r:id="rId6"/>
    <p:sldId id="261" r:id="rId7"/>
    <p:sldId id="262" r:id="rId8"/>
    <p:sldId id="263" r:id="rId9"/>
    <p:sldId id="291" r:id="rId10"/>
    <p:sldId id="287" r:id="rId11"/>
    <p:sldId id="288" r:id="rId12"/>
    <p:sldId id="292" r:id="rId13"/>
    <p:sldId id="264" r:id="rId14"/>
    <p:sldId id="278" r:id="rId15"/>
    <p:sldId id="265" r:id="rId16"/>
    <p:sldId id="279" r:id="rId17"/>
    <p:sldId id="266" r:id="rId18"/>
    <p:sldId id="267" r:id="rId19"/>
    <p:sldId id="280" r:id="rId20"/>
    <p:sldId id="268" r:id="rId21"/>
    <p:sldId id="281" r:id="rId22"/>
    <p:sldId id="269" r:id="rId23"/>
    <p:sldId id="277" r:id="rId24"/>
    <p:sldId id="282" r:id="rId25"/>
    <p:sldId id="283" r:id="rId26"/>
    <p:sldId id="284" r:id="rId27"/>
    <p:sldId id="285" r:id="rId28"/>
    <p:sldId id="286" r:id="rId29"/>
    <p:sldId id="293" r:id="rId30"/>
    <p:sldId id="289" r:id="rId31"/>
    <p:sldId id="294" r:id="rId32"/>
    <p:sldId id="295" r:id="rId33"/>
    <p:sldId id="296" r:id="rId34"/>
    <p:sldId id="297" r:id="rId35"/>
    <p:sldId id="298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11163" indent="4603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823913" indent="9048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236663" indent="13493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649413" indent="17938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66CC"/>
    <a:srgbClr val="336699"/>
    <a:srgbClr val="006699"/>
    <a:srgbClr val="3399FF"/>
    <a:srgbClr val="33CCFF"/>
    <a:srgbClr val="003366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518" autoAdjust="0"/>
    <p:restoredTop sz="90929"/>
  </p:normalViewPr>
  <p:slideViewPr>
    <p:cSldViewPr>
      <p:cViewPr varScale="1">
        <p:scale>
          <a:sx n="99" d="100"/>
          <a:sy n="99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40EE8-2029-4B8D-B769-FC7B4C256E18}" type="datetimeFigureOut">
              <a:rPr lang="pt-PT" smtClean="0"/>
              <a:pPr/>
              <a:t>17-02-2010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195FC-B116-41F6-B43C-7F78C57BAF73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21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22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23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24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25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26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27</a:t>
            </a:fld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28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14A37-6B28-4D3A-A33E-6D40B0815670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C:\Documents and Settings\Rami\Desktop\Ramis Work\PresPro\Templates_07_July_2004\Biotech\JPGS\PPP_SBIOT_TLE_DNA_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solidFill>
            <a:srgbClr val="336699"/>
          </a:solidFill>
          <a:ln w="9525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933" y="1011272"/>
            <a:ext cx="6250927" cy="1880534"/>
          </a:xfrm>
        </p:spPr>
        <p:txBody>
          <a:bodyPr/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8847" y="3029512"/>
            <a:ext cx="6193722" cy="130819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707188"/>
            <a:ext cx="1905000" cy="165100"/>
          </a:xfr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5149E1-2A42-4B20-9336-DB0388762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1D8BF-FAD4-42DD-87EA-9169B5D00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544" y="137705"/>
            <a:ext cx="1956364" cy="64032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2451" y="137705"/>
            <a:ext cx="5731804" cy="64032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5F04-2B38-4199-9460-D848D4DB3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 userDrawn="1"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C0CBA-FF78-43D4-A285-FE6F6EBE9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CBE46-5D17-46FF-A2EA-DB652538E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598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682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4D1EC-0B25-47C1-9723-3D78171EC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FFC000"/>
                </a:solidFill>
              </a:defRPr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FFC000"/>
                </a:solidFill>
              </a:defRPr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F59F4-3862-4E0A-BC5C-82F98660B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97B7-FE2D-4314-8ABC-86426E325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FB20B-9CDF-41B7-BFCB-6A5CD88B9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72542"/>
            <a:ext cx="2679325" cy="1161887"/>
          </a:xfrm>
        </p:spPr>
        <p:txBody>
          <a:bodyPr anchor="t" anchorCtr="1">
            <a:normAutofit/>
          </a:bodyPr>
          <a:lstStyle>
            <a:lvl1pPr algn="ctr">
              <a:defRPr sz="2400" b="1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1428736"/>
            <a:ext cx="5111144" cy="469770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643206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66AFC-91EB-479C-8671-A3694394C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785818"/>
          </a:xfrm>
          <a:solidFill>
            <a:schemeClr val="bg1">
              <a:alpha val="39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DE24-BF28-4B7A-B898-A2A0783DD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8" descr="C:\Documents and Settings\Rami\Desktop\Ramis Work\PresPro\Templates_07_July_2004\Biotech\JPGS\PPP_SBIOT_TXT_DNA_Structure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2025" y="138113"/>
            <a:ext cx="78263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5075" y="1584325"/>
            <a:ext cx="7551738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>
              <a:defRPr sz="9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624638"/>
            <a:ext cx="28940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fld id="{F5B54C35-6846-4C14-9768-5E4E48DF8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5pPr>
      <a:lvl6pPr marL="412394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824789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237183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649578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FFFFFF"/>
          </a:solidFill>
          <a:latin typeface="+mn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00100" y="3071810"/>
            <a:ext cx="7772543" cy="1500412"/>
          </a:xfrm>
        </p:spPr>
        <p:txBody>
          <a:bodyPr/>
          <a:lstStyle/>
          <a:p>
            <a:pPr algn="ctr"/>
            <a:r>
              <a:rPr lang="pt-PT" dirty="0" smtClean="0"/>
              <a:t>Tipos de Hereditariedade</a:t>
            </a:r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643050"/>
            <a:ext cx="7772543" cy="1362706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Genética Médica</a:t>
            </a:r>
            <a:endParaRPr lang="pt-P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Leis de Mendel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1200" dirty="0" smtClean="0"/>
              <a:t>Lei da Segregação independente de factores (alelos)</a:t>
            </a:r>
          </a:p>
          <a:p>
            <a:r>
              <a:rPr lang="pt-PT" sz="1200" dirty="0" smtClean="0"/>
              <a:t>Também conhecida como lei da pureza dos gâmetas</a:t>
            </a:r>
          </a:p>
          <a:p>
            <a:endParaRPr lang="pt-PT" sz="1200" dirty="0" smtClean="0"/>
          </a:p>
          <a:p>
            <a:pPr lvl="1"/>
            <a:r>
              <a:rPr lang="pt-PT" sz="1200" dirty="0" smtClean="0"/>
              <a:t>Os factores (alelos) podem ser dominantes ou recessivos</a:t>
            </a:r>
          </a:p>
          <a:p>
            <a:pPr lvl="1"/>
            <a:r>
              <a:rPr lang="pt-PT" sz="1200" dirty="0" smtClean="0"/>
              <a:t>Cada indivíduo tem 2 factores (alelos)</a:t>
            </a:r>
          </a:p>
          <a:p>
            <a:pPr lvl="1"/>
            <a:r>
              <a:rPr lang="pt-PT" sz="1200" dirty="0" smtClean="0"/>
              <a:t>Cada gâmeta tem apenas um factor (alelo)</a:t>
            </a:r>
          </a:p>
          <a:p>
            <a:pPr lvl="2"/>
            <a:r>
              <a:rPr lang="pt-PT" sz="900" dirty="0" smtClean="0"/>
              <a:t>Os factores dos progenitores segregam independentemente para os gâmetas.</a:t>
            </a:r>
          </a:p>
          <a:p>
            <a:pPr lvl="2"/>
            <a:r>
              <a:rPr lang="pt-PT" sz="900" dirty="0" smtClean="0"/>
              <a:t>As proporções a que as características surgem na progenia resultam das possibilidades aleatórias de recombinação entre os factores dos gâmetas</a:t>
            </a:r>
            <a:endParaRPr lang="pt-PT" sz="9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3400" dirty="0" smtClean="0"/>
              <a:t>1ª Lei de Mendel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071810"/>
            <a:ext cx="3549729" cy="322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929066"/>
            <a:ext cx="4024866" cy="242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Leis de Mendel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1428736"/>
            <a:ext cx="5283053" cy="3214710"/>
          </a:xfrm>
        </p:spPr>
        <p:txBody>
          <a:bodyPr/>
          <a:lstStyle/>
          <a:p>
            <a:r>
              <a:rPr lang="pt-PT" sz="1200" dirty="0" smtClean="0"/>
              <a:t>Duas características (fenótipos) diferentes segregam independentemente</a:t>
            </a:r>
          </a:p>
          <a:p>
            <a:r>
              <a:rPr lang="pt-PT" sz="1200" dirty="0" smtClean="0"/>
              <a:t>Só é válida se os caracteres não existirem nos mesmos cromossomas</a:t>
            </a:r>
          </a:p>
          <a:p>
            <a:r>
              <a:rPr lang="pt-PT" sz="1200" dirty="0" smtClean="0"/>
              <a:t>As proporções dos fenótipos podem ser deduzidas numa tabela de </a:t>
            </a:r>
            <a:r>
              <a:rPr lang="pt-PT" sz="1200" dirty="0" err="1" smtClean="0"/>
              <a:t>punnett</a:t>
            </a:r>
            <a:endParaRPr lang="pt-PT" sz="1200" dirty="0" smtClean="0"/>
          </a:p>
          <a:p>
            <a:endParaRPr lang="pt-PT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176213" indent="-176213">
              <a:buFont typeface="Arial" pitchFamily="34" charset="0"/>
              <a:buChar char="•"/>
            </a:pPr>
            <a:endParaRPr lang="pt-PT" sz="1200" dirty="0" smtClean="0">
              <a:solidFill>
                <a:srgbClr val="FFC000"/>
              </a:solidFill>
            </a:endParaRPr>
          </a:p>
          <a:p>
            <a:endParaRPr lang="pt-P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pt-PT" dirty="0" smtClean="0"/>
              <a:t>2ª Lei de Mendel</a:t>
            </a:r>
          </a:p>
          <a:p>
            <a:pPr algn="ctr"/>
            <a:r>
              <a:rPr lang="pt-PT" sz="2000" dirty="0" smtClean="0"/>
              <a:t>Lei da segregação independente das características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7" y="3571876"/>
            <a:ext cx="41065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252717"/>
            <a:ext cx="3571900" cy="360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Hereditariedade Mendeliana</a:t>
            </a:r>
            <a:endParaRPr lang="pt-P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000" dirty="0" smtClean="0"/>
              <a:t>Gene nos cromossomas não sexuais</a:t>
            </a:r>
          </a:p>
          <a:p>
            <a:endParaRPr lang="pt-PT" sz="2000" dirty="0" smtClean="0"/>
          </a:p>
          <a:p>
            <a:pPr algn="ctr">
              <a:buNone/>
            </a:pPr>
            <a:r>
              <a:rPr lang="pt-PT" sz="2000" dirty="0" err="1" smtClean="0"/>
              <a:t>D=alelo</a:t>
            </a:r>
            <a:r>
              <a:rPr lang="pt-PT" sz="2000" dirty="0" smtClean="0"/>
              <a:t> dominante</a:t>
            </a:r>
          </a:p>
          <a:p>
            <a:pPr algn="ctr">
              <a:buNone/>
            </a:pPr>
            <a:r>
              <a:rPr lang="pt-PT" sz="2000" dirty="0" err="1" smtClean="0"/>
              <a:t>d=alelo</a:t>
            </a:r>
            <a:r>
              <a:rPr lang="pt-PT" sz="2000" dirty="0" smtClean="0"/>
              <a:t> </a:t>
            </a:r>
            <a:r>
              <a:rPr lang="pt-PT" sz="2000" dirty="0" smtClean="0"/>
              <a:t>recessivo</a:t>
            </a:r>
          </a:p>
          <a:p>
            <a:endParaRPr lang="pt-PT" sz="2000" dirty="0" smtClean="0"/>
          </a:p>
          <a:p>
            <a:r>
              <a:rPr lang="pt-PT" sz="2000" dirty="0" err="1" smtClean="0"/>
              <a:t>Dd</a:t>
            </a:r>
            <a:r>
              <a:rPr lang="pt-PT" sz="2000" dirty="0" smtClean="0"/>
              <a:t> = DD</a:t>
            </a:r>
          </a:p>
          <a:p>
            <a:endParaRPr lang="pt-PT" sz="2000" dirty="0" smtClean="0"/>
          </a:p>
          <a:p>
            <a:r>
              <a:rPr lang="pt-PT" sz="2000" dirty="0" smtClean="0"/>
              <a:t>Dominância incompleta:</a:t>
            </a:r>
          </a:p>
          <a:p>
            <a:pPr lvl="1"/>
            <a:r>
              <a:rPr lang="pt-PT" sz="1600" dirty="0" err="1" smtClean="0"/>
              <a:t>Dd</a:t>
            </a:r>
            <a:r>
              <a:rPr lang="pt-PT" sz="1600" dirty="0" smtClean="0"/>
              <a:t> =&gt; fenótipo intermédio entre DD e </a:t>
            </a:r>
            <a:r>
              <a:rPr lang="pt-PT" sz="1600" dirty="0" err="1" smtClean="0"/>
              <a:t>dd</a:t>
            </a:r>
            <a:endParaRPr lang="pt-PT" sz="1600" dirty="0" smtClean="0"/>
          </a:p>
          <a:p>
            <a:pPr lvl="1"/>
            <a:r>
              <a:rPr lang="pt-PT" sz="1600" dirty="0" smtClean="0"/>
              <a:t>Como DD é habitualmente raro</a:t>
            </a:r>
          </a:p>
          <a:p>
            <a:pPr lvl="2"/>
            <a:r>
              <a:rPr lang="pt-PT" sz="1300" dirty="0" smtClean="0"/>
              <a:t>Difícil distinção dominante/incompleto </a:t>
            </a:r>
          </a:p>
          <a:p>
            <a:r>
              <a:rPr lang="pt-PT" sz="2000" dirty="0" smtClean="0"/>
              <a:t>Co-dominância</a:t>
            </a:r>
          </a:p>
          <a:p>
            <a:pPr lvl="1"/>
            <a:r>
              <a:rPr lang="pt-PT" sz="1600" dirty="0" err="1" smtClean="0"/>
              <a:t>Dd</a:t>
            </a:r>
            <a:r>
              <a:rPr lang="pt-PT" sz="1600" dirty="0" smtClean="0"/>
              <a:t>  tem características de DD e </a:t>
            </a:r>
            <a:r>
              <a:rPr lang="pt-PT" sz="1600" dirty="0" err="1" smtClean="0"/>
              <a:t>dd</a:t>
            </a:r>
            <a:endParaRPr lang="pt-PT" sz="1600" dirty="0" smtClean="0"/>
          </a:p>
          <a:p>
            <a:pPr lvl="2"/>
            <a:r>
              <a:rPr lang="pt-PT" sz="1300" dirty="0" smtClean="0"/>
              <a:t>Ex: Sistema ABO</a:t>
            </a:r>
          </a:p>
          <a:p>
            <a:endParaRPr lang="pt-PT" sz="2000" dirty="0" smtClean="0"/>
          </a:p>
          <a:p>
            <a:pPr lvl="1"/>
            <a:endParaRPr lang="pt-PT" sz="1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rgbClr val="0070C0"/>
                </a:solidFill>
              </a:rPr>
              <a:t> </a:t>
            </a:r>
            <a:r>
              <a:rPr lang="pt-PT" sz="1200" b="1" dirty="0" err="1" smtClean="0">
                <a:solidFill>
                  <a:srgbClr val="FFC000"/>
                </a:solidFill>
              </a:rPr>
              <a:t>Autossómica</a:t>
            </a:r>
            <a:r>
              <a:rPr lang="pt-PT" sz="1200" b="1" dirty="0" smtClean="0">
                <a:solidFill>
                  <a:srgbClr val="FFC000"/>
                </a:solidFill>
              </a:rPr>
              <a:t> Dominante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 </a:t>
            </a:r>
            <a:r>
              <a:rPr lang="pt-PT" sz="1200" dirty="0" err="1" smtClean="0">
                <a:solidFill>
                  <a:schemeClr val="bg1"/>
                </a:solidFill>
              </a:rPr>
              <a:t>Autossómica</a:t>
            </a:r>
            <a:r>
              <a:rPr lang="pt-PT" sz="1200" dirty="0" smtClean="0">
                <a:solidFill>
                  <a:schemeClr val="bg1"/>
                </a:solidFill>
              </a:rPr>
              <a:t> Recessiva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Recessiva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Dominante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Hered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holândrica</a:t>
            </a:r>
            <a:r>
              <a:rPr lang="pt-PT" sz="1200" dirty="0" smtClean="0">
                <a:solidFill>
                  <a:schemeClr val="bg1"/>
                </a:solidFill>
              </a:rPr>
              <a:t> (ligada ao Y)</a:t>
            </a:r>
          </a:p>
          <a:p>
            <a:pPr marL="176213" indent="-176213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Dificuldades de identificação Padrão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letais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de novo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Mosaicismo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gonadal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Polialelismo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Heterogeneidade </a:t>
            </a:r>
            <a:r>
              <a:rPr lang="pt-PT" sz="1000" dirty="0" err="1" smtClean="0">
                <a:solidFill>
                  <a:schemeClr val="bg1"/>
                </a:solidFill>
              </a:rPr>
              <a:t>génica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Pleiotropismo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Penetrância</a:t>
            </a:r>
            <a:r>
              <a:rPr lang="pt-PT" sz="1000" dirty="0" smtClean="0">
                <a:solidFill>
                  <a:schemeClr val="bg1"/>
                </a:solidFill>
              </a:rPr>
              <a:t> Incompleta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Expressividade variável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Epistasia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Influência do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Limitação ao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Fenocópias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Teratogéneos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Paternidade extra-conjugal</a:t>
            </a:r>
          </a:p>
          <a:p>
            <a:endParaRPr lang="pt-PT" sz="1200" dirty="0" smtClean="0"/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pt-PT" dirty="0" smtClean="0">
                <a:solidFill>
                  <a:srgbClr val="FFFF00"/>
                </a:solidFill>
              </a:rPr>
              <a:t>Hereditariedade </a:t>
            </a:r>
            <a:r>
              <a:rPr lang="pt-PT" dirty="0" err="1" smtClean="0">
                <a:solidFill>
                  <a:srgbClr val="FFFF00"/>
                </a:solidFill>
              </a:rPr>
              <a:t>Autossómica</a:t>
            </a:r>
            <a:r>
              <a:rPr lang="pt-PT" dirty="0" smtClean="0">
                <a:solidFill>
                  <a:srgbClr val="FFFF00"/>
                </a:solidFill>
              </a:rPr>
              <a:t> Dominante (I)</a:t>
            </a:r>
          </a:p>
          <a:p>
            <a:pPr algn="ctr">
              <a:buNone/>
            </a:pPr>
            <a:endParaRPr lang="pt-PT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1428736"/>
            <a:ext cx="4997301" cy="3000396"/>
          </a:xfrm>
        </p:spPr>
        <p:txBody>
          <a:bodyPr/>
          <a:lstStyle/>
          <a:p>
            <a:r>
              <a:rPr lang="pt-PT" sz="2200" dirty="0" smtClean="0"/>
              <a:t>Afecta ambos o sexos</a:t>
            </a:r>
          </a:p>
          <a:p>
            <a:r>
              <a:rPr lang="pt-PT" sz="2200" dirty="0" smtClean="0"/>
              <a:t>Frequência transmissão ♂ = ♀</a:t>
            </a:r>
          </a:p>
          <a:p>
            <a:r>
              <a:rPr lang="pt-PT" sz="2200" dirty="0" smtClean="0"/>
              <a:t>Pelo menos 1 transmissão entre ♂</a:t>
            </a:r>
          </a:p>
          <a:p>
            <a:r>
              <a:rPr lang="pt-PT" sz="2200" dirty="0" smtClean="0"/>
              <a:t>Transmissão vertical sem saltos</a:t>
            </a:r>
          </a:p>
          <a:p>
            <a:r>
              <a:rPr lang="pt-PT" sz="2200" dirty="0" smtClean="0"/>
              <a:t>Afectado tem  ≥1 progenitor doente</a:t>
            </a:r>
          </a:p>
          <a:p>
            <a:pPr lvl="1"/>
            <a:r>
              <a:rPr lang="pt-PT" sz="1800" dirty="0" smtClean="0"/>
              <a:t>Se não for mutação de novo</a:t>
            </a:r>
          </a:p>
          <a:p>
            <a:r>
              <a:rPr lang="pt-PT" sz="2200" dirty="0" smtClean="0"/>
              <a:t>Filhos normais de afectado têm filhos normais (se conjugue normal)</a:t>
            </a:r>
          </a:p>
          <a:p>
            <a:endParaRPr lang="pt-PT" sz="22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643206" cy="4209150"/>
          </a:xfrm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rgbClr val="0070C0"/>
                </a:solidFill>
              </a:rPr>
              <a:t> </a:t>
            </a:r>
            <a:r>
              <a:rPr lang="pt-PT" sz="1200" b="1" dirty="0" err="1" smtClean="0">
                <a:solidFill>
                  <a:srgbClr val="FFC000"/>
                </a:solidFill>
              </a:rPr>
              <a:t>Autossómica</a:t>
            </a:r>
            <a:r>
              <a:rPr lang="pt-PT" sz="1200" b="1" dirty="0" smtClean="0">
                <a:solidFill>
                  <a:srgbClr val="FFC000"/>
                </a:solidFill>
              </a:rPr>
              <a:t> Dominante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 </a:t>
            </a:r>
            <a:r>
              <a:rPr lang="pt-PT" sz="1200" dirty="0" err="1" smtClean="0">
                <a:solidFill>
                  <a:schemeClr val="bg1"/>
                </a:solidFill>
              </a:rPr>
              <a:t>Autossómica</a:t>
            </a:r>
            <a:r>
              <a:rPr lang="pt-PT" sz="1200" dirty="0" smtClean="0">
                <a:solidFill>
                  <a:schemeClr val="bg1"/>
                </a:solidFill>
              </a:rPr>
              <a:t> Recessiva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Recessiva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Dominante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Hered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holândrica</a:t>
            </a:r>
            <a:r>
              <a:rPr lang="pt-PT" sz="1200" dirty="0" smtClean="0">
                <a:solidFill>
                  <a:schemeClr val="bg1"/>
                </a:solidFill>
              </a:rPr>
              <a:t> (ligada ao Y)</a:t>
            </a:r>
          </a:p>
          <a:p>
            <a:pPr marL="176213" indent="-176213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Dificuldades de identificação Padrão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letais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de novo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Mosaicismo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gonadal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Polialelismo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Heterogeneidade </a:t>
            </a:r>
            <a:r>
              <a:rPr lang="pt-PT" sz="1000" dirty="0" err="1" smtClean="0">
                <a:solidFill>
                  <a:schemeClr val="bg1"/>
                </a:solidFill>
              </a:rPr>
              <a:t>génica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Pleiotropismo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Penetrância</a:t>
            </a:r>
            <a:r>
              <a:rPr lang="pt-PT" sz="1000" dirty="0" smtClean="0">
                <a:solidFill>
                  <a:schemeClr val="bg1"/>
                </a:solidFill>
              </a:rPr>
              <a:t> Incompleta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Expressividade variável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Epistasia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Influência do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Limitação ao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Fenocópias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Teratogéneos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Paternidade extra-conjugal</a:t>
            </a:r>
          </a:p>
          <a:p>
            <a:endParaRPr lang="pt-PT" sz="1200" dirty="0" smtClean="0"/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pt-PT" dirty="0" smtClean="0">
                <a:solidFill>
                  <a:srgbClr val="FFFF00"/>
                </a:solidFill>
              </a:rPr>
              <a:t>Hereditariedade </a:t>
            </a:r>
            <a:r>
              <a:rPr lang="pt-PT" dirty="0" err="1" smtClean="0">
                <a:solidFill>
                  <a:srgbClr val="FFFF00"/>
                </a:solidFill>
              </a:rPr>
              <a:t>Autossómica</a:t>
            </a:r>
            <a:r>
              <a:rPr lang="pt-PT" dirty="0" smtClean="0">
                <a:solidFill>
                  <a:srgbClr val="FFFF00"/>
                </a:solidFill>
              </a:rPr>
              <a:t> Dominante (II)</a:t>
            </a:r>
          </a:p>
          <a:p>
            <a:pPr algn="ctr">
              <a:buNone/>
            </a:pPr>
            <a:endParaRPr lang="pt-PT" sz="2400" dirty="0">
              <a:solidFill>
                <a:srgbClr val="FFFF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857760"/>
            <a:ext cx="25050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182" y="1571612"/>
            <a:ext cx="4354359" cy="928694"/>
          </a:xfrm>
        </p:spPr>
        <p:txBody>
          <a:bodyPr/>
          <a:lstStyle/>
          <a:p>
            <a:pPr algn="ctr">
              <a:buNone/>
            </a:pPr>
            <a:r>
              <a:rPr lang="pt-PT" sz="2200" dirty="0" smtClean="0"/>
              <a:t>Tabelas de </a:t>
            </a:r>
            <a:r>
              <a:rPr lang="pt-PT" sz="2200" dirty="0" err="1" smtClean="0"/>
              <a:t>Punnett</a:t>
            </a:r>
            <a:endParaRPr lang="pt-PT" sz="2200" dirty="0" smtClean="0"/>
          </a:p>
          <a:p>
            <a:pPr algn="ctr">
              <a:buNone/>
            </a:pPr>
            <a:r>
              <a:rPr lang="pt-PT" sz="2200" dirty="0" smtClean="0"/>
              <a:t>(falta p)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643206" cy="4209150"/>
          </a:xfrm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rgbClr val="0070C0"/>
                </a:solidFill>
              </a:rPr>
              <a:t> </a:t>
            </a:r>
            <a:r>
              <a:rPr lang="pt-PT" sz="1200" b="1" dirty="0" err="1" smtClean="0">
                <a:solidFill>
                  <a:srgbClr val="FFC000"/>
                </a:solidFill>
              </a:rPr>
              <a:t>Autossómica</a:t>
            </a:r>
            <a:r>
              <a:rPr lang="pt-PT" sz="1200" b="1" dirty="0" smtClean="0">
                <a:solidFill>
                  <a:srgbClr val="FFC000"/>
                </a:solidFill>
              </a:rPr>
              <a:t> Dominante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 </a:t>
            </a:r>
            <a:r>
              <a:rPr lang="pt-PT" sz="1200" dirty="0" err="1" smtClean="0">
                <a:solidFill>
                  <a:schemeClr val="bg1"/>
                </a:solidFill>
              </a:rPr>
              <a:t>Autossómica</a:t>
            </a:r>
            <a:r>
              <a:rPr lang="pt-PT" sz="1200" dirty="0" smtClean="0">
                <a:solidFill>
                  <a:schemeClr val="bg1"/>
                </a:solidFill>
              </a:rPr>
              <a:t> Recessiva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Recessiva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Dominante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Hered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holândrica</a:t>
            </a:r>
            <a:r>
              <a:rPr lang="pt-PT" sz="1200" dirty="0" smtClean="0">
                <a:solidFill>
                  <a:schemeClr val="bg1"/>
                </a:solidFill>
              </a:rPr>
              <a:t> (ligada ao Y)</a:t>
            </a:r>
          </a:p>
          <a:p>
            <a:pPr marL="176213" indent="-176213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Dificuldades de identificação Padrão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letais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de novo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Mosaicismo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gonadal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Polialelismo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Heterogeneidade </a:t>
            </a:r>
            <a:r>
              <a:rPr lang="pt-PT" sz="1000" dirty="0" err="1" smtClean="0">
                <a:solidFill>
                  <a:schemeClr val="bg1"/>
                </a:solidFill>
              </a:rPr>
              <a:t>génica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Pleiotropismo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Penetrância</a:t>
            </a:r>
            <a:r>
              <a:rPr lang="pt-PT" sz="1000" dirty="0" smtClean="0">
                <a:solidFill>
                  <a:schemeClr val="bg1"/>
                </a:solidFill>
              </a:rPr>
              <a:t> Incompleta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Expressividade variável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Epistasia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Influência do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Limitação ao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Fenocópias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Teratogéneos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Paternidade extra-conjugal</a:t>
            </a:r>
          </a:p>
          <a:p>
            <a:endParaRPr lang="pt-PT" sz="1200" dirty="0" smtClean="0"/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pt-PT" dirty="0" smtClean="0">
                <a:solidFill>
                  <a:srgbClr val="FFFF00"/>
                </a:solidFill>
              </a:rPr>
              <a:t>Hereditariedade </a:t>
            </a:r>
            <a:r>
              <a:rPr lang="pt-PT" dirty="0" err="1" smtClean="0">
                <a:solidFill>
                  <a:srgbClr val="FFFF00"/>
                </a:solidFill>
              </a:rPr>
              <a:t>Autossómica</a:t>
            </a:r>
            <a:r>
              <a:rPr lang="pt-PT" dirty="0" smtClean="0">
                <a:solidFill>
                  <a:srgbClr val="FFFF00"/>
                </a:solidFill>
              </a:rPr>
              <a:t> Dominante (III)</a:t>
            </a:r>
          </a:p>
          <a:p>
            <a:pPr algn="ctr">
              <a:buNone/>
            </a:pPr>
            <a:endParaRPr lang="pt-PT" sz="2400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57686" y="4786322"/>
          <a:ext cx="2357454" cy="1751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2273"/>
                <a:gridCol w="303611"/>
                <a:gridCol w="585320"/>
                <a:gridCol w="486250"/>
              </a:tblGrid>
              <a:tr h="40792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Progenitor doente (DD)</a:t>
                      </a:r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26121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</a:tr>
              <a:tr h="261216">
                <a:tc rowSpan="2"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Progenitor normal (</a:t>
                      </a:r>
                      <a:r>
                        <a:rPr lang="pt-PT" sz="1400" dirty="0" err="1" smtClean="0"/>
                        <a:t>dd</a:t>
                      </a:r>
                      <a:r>
                        <a:rPr lang="pt-PT" sz="1400" dirty="0" smtClean="0"/>
                        <a:t>)</a:t>
                      </a:r>
                      <a:endParaRPr lang="pt-PT" sz="1400" dirty="0"/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Dd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>
                          <a:solidFill>
                            <a:schemeClr val="tx1"/>
                          </a:solidFill>
                        </a:rPr>
                        <a:t>Dd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FFC000"/>
                    </a:solidFill>
                  </a:tcPr>
                </a:tc>
              </a:tr>
              <a:tr h="261216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Dd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>
                          <a:solidFill>
                            <a:schemeClr val="tx1"/>
                          </a:solidFill>
                        </a:rPr>
                        <a:t>Dd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28794" y="4786322"/>
          <a:ext cx="2357454" cy="1751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2273"/>
                <a:gridCol w="303611"/>
                <a:gridCol w="585320"/>
                <a:gridCol w="486250"/>
              </a:tblGrid>
              <a:tr h="40792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Progenitor normal (</a:t>
                      </a:r>
                      <a:r>
                        <a:rPr lang="pt-PT" sz="1600" dirty="0" err="1" smtClean="0"/>
                        <a:t>dd</a:t>
                      </a:r>
                      <a:r>
                        <a:rPr lang="pt-PT" sz="1600" dirty="0" smtClean="0"/>
                        <a:t>)</a:t>
                      </a:r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26121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</a:tr>
              <a:tr h="261216">
                <a:tc rowSpan="2"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Progenitor normal (</a:t>
                      </a:r>
                      <a:r>
                        <a:rPr lang="pt-PT" sz="1400" dirty="0" err="1" smtClean="0"/>
                        <a:t>dd</a:t>
                      </a:r>
                      <a:r>
                        <a:rPr lang="pt-PT" sz="1400" dirty="0" smtClean="0"/>
                        <a:t>)</a:t>
                      </a:r>
                      <a:endParaRPr lang="pt-PT" sz="1400" dirty="0"/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dd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>
                          <a:solidFill>
                            <a:schemeClr val="tx1"/>
                          </a:solidFill>
                        </a:rPr>
                        <a:t>dd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</a:tr>
              <a:tr h="261216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dd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>
                          <a:solidFill>
                            <a:schemeClr val="tx1"/>
                          </a:solidFill>
                        </a:rPr>
                        <a:t>dd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357686" y="2786058"/>
          <a:ext cx="2357454" cy="1751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2273"/>
                <a:gridCol w="303611"/>
                <a:gridCol w="585320"/>
                <a:gridCol w="486250"/>
              </a:tblGrid>
              <a:tr h="40792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Progenitor doente (</a:t>
                      </a:r>
                      <a:r>
                        <a:rPr lang="pt-PT" sz="1600" dirty="0" err="1" smtClean="0"/>
                        <a:t>Dd</a:t>
                      </a:r>
                      <a:r>
                        <a:rPr lang="pt-PT" sz="1600" dirty="0" smtClean="0"/>
                        <a:t>)</a:t>
                      </a:r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26121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</a:tr>
              <a:tr h="261216">
                <a:tc rowSpan="2"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Progenitor normal (</a:t>
                      </a:r>
                      <a:r>
                        <a:rPr lang="pt-PT" sz="1400" dirty="0" err="1" smtClean="0"/>
                        <a:t>dd</a:t>
                      </a:r>
                      <a:r>
                        <a:rPr lang="pt-PT" sz="1400" dirty="0" smtClean="0"/>
                        <a:t>)</a:t>
                      </a:r>
                      <a:endParaRPr lang="pt-PT" sz="1400" dirty="0"/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Dd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>
                          <a:solidFill>
                            <a:schemeClr val="tx1"/>
                          </a:solidFill>
                        </a:rPr>
                        <a:t>dd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</a:tr>
              <a:tr h="261216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Dd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>
                          <a:solidFill>
                            <a:schemeClr val="tx1"/>
                          </a:solidFill>
                        </a:rPr>
                        <a:t>dd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786546" y="2714620"/>
          <a:ext cx="2357454" cy="1831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2273"/>
                <a:gridCol w="303611"/>
                <a:gridCol w="585320"/>
                <a:gridCol w="486250"/>
              </a:tblGrid>
              <a:tr h="40792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Progenitor doente (</a:t>
                      </a:r>
                      <a:r>
                        <a:rPr lang="pt-PT" sz="1600" dirty="0" err="1" smtClean="0"/>
                        <a:t>Dd</a:t>
                      </a:r>
                      <a:r>
                        <a:rPr lang="pt-PT" sz="1600" dirty="0" smtClean="0"/>
                        <a:t>)</a:t>
                      </a:r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26121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</a:tr>
              <a:tr h="261216">
                <a:tc rowSpan="2"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Progenitor doente (</a:t>
                      </a:r>
                      <a:r>
                        <a:rPr lang="pt-PT" sz="1400" dirty="0" err="1" smtClean="0"/>
                        <a:t>Dd</a:t>
                      </a:r>
                      <a:r>
                        <a:rPr lang="pt-PT" sz="1400" dirty="0" smtClean="0"/>
                        <a:t>)</a:t>
                      </a:r>
                      <a:endParaRPr lang="pt-PT" sz="1400" dirty="0"/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DD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>
                          <a:solidFill>
                            <a:schemeClr val="tx1"/>
                          </a:solidFill>
                        </a:rPr>
                        <a:t>Dd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FFC000"/>
                    </a:solidFill>
                  </a:tcPr>
                </a:tc>
              </a:tr>
              <a:tr h="261216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Dd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>
                          <a:solidFill>
                            <a:schemeClr val="tx1"/>
                          </a:solidFill>
                        </a:rPr>
                        <a:t>dd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786546" y="4714884"/>
          <a:ext cx="2357454" cy="1831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2273"/>
                <a:gridCol w="303611"/>
                <a:gridCol w="585320"/>
                <a:gridCol w="486250"/>
              </a:tblGrid>
              <a:tr h="40792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Progenitor doente (DD)</a:t>
                      </a:r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26121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</a:tr>
              <a:tr h="261216">
                <a:tc rowSpan="2"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Progenitor doente (</a:t>
                      </a:r>
                      <a:r>
                        <a:rPr lang="pt-PT" sz="1400" dirty="0" err="1" smtClean="0"/>
                        <a:t>Dd</a:t>
                      </a:r>
                      <a:r>
                        <a:rPr lang="pt-PT" sz="1400" dirty="0" smtClean="0"/>
                        <a:t>)</a:t>
                      </a:r>
                      <a:endParaRPr lang="pt-PT" sz="1400" dirty="0"/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DD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DD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FFC000"/>
                    </a:solidFill>
                  </a:tcPr>
                </a:tc>
              </a:tr>
              <a:tr h="261216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Dd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>
                          <a:solidFill>
                            <a:schemeClr val="tx1"/>
                          </a:solidFill>
                        </a:rPr>
                        <a:t>Dd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6" y="1428736"/>
            <a:ext cx="5568774" cy="3214710"/>
          </a:xfrm>
        </p:spPr>
        <p:txBody>
          <a:bodyPr/>
          <a:lstStyle/>
          <a:p>
            <a:r>
              <a:rPr lang="pt-PT" sz="2000" dirty="0" err="1" smtClean="0"/>
              <a:t>Alelo</a:t>
            </a:r>
            <a:r>
              <a:rPr lang="pt-PT" sz="2000" dirty="0" smtClean="0"/>
              <a:t> a(mutante recessivo): não expresso</a:t>
            </a:r>
          </a:p>
          <a:p>
            <a:r>
              <a:rPr lang="pt-PT" sz="2000" dirty="0" err="1" smtClean="0"/>
              <a:t>Aa</a:t>
            </a:r>
            <a:r>
              <a:rPr lang="pt-PT" sz="2000" dirty="0" smtClean="0"/>
              <a:t> tem 50% de expressão =&gt; normal </a:t>
            </a:r>
          </a:p>
          <a:p>
            <a:pPr lvl="1"/>
            <a:r>
              <a:rPr lang="pt-PT" sz="1600" dirty="0" smtClean="0"/>
              <a:t>Pode ter manifestações clínicas e </a:t>
            </a:r>
            <a:r>
              <a:rPr lang="pt-PT" sz="1600" dirty="0" err="1" smtClean="0"/>
              <a:t>sub-clínicas</a:t>
            </a:r>
            <a:endParaRPr lang="pt-PT" sz="1600" dirty="0" smtClean="0"/>
          </a:p>
          <a:p>
            <a:r>
              <a:rPr lang="pt-PT" sz="2000" dirty="0" err="1" smtClean="0"/>
              <a:t>aa</a:t>
            </a:r>
            <a:r>
              <a:rPr lang="pt-PT" sz="2000" dirty="0" smtClean="0"/>
              <a:t> =&gt; doença</a:t>
            </a:r>
          </a:p>
          <a:p>
            <a:r>
              <a:rPr lang="pt-PT" sz="2000" dirty="0" smtClean="0"/>
              <a:t>Se ocorrer perda de heterozigotia celular</a:t>
            </a:r>
          </a:p>
          <a:p>
            <a:pPr lvl="1"/>
            <a:r>
              <a:rPr lang="pt-PT" sz="1600" dirty="0" smtClean="0"/>
              <a:t>Imita padrão de transmissão dominante (ex: </a:t>
            </a:r>
            <a:r>
              <a:rPr lang="pt-PT" sz="1600" dirty="0" err="1" smtClean="0"/>
              <a:t>Rb</a:t>
            </a:r>
            <a:r>
              <a:rPr lang="pt-PT" sz="1600" dirty="0" smtClean="0"/>
              <a:t>)</a:t>
            </a:r>
          </a:p>
          <a:p>
            <a:r>
              <a:rPr lang="pt-PT" sz="2000" dirty="0" smtClean="0"/>
              <a:t>Afecta ambos o sexos</a:t>
            </a:r>
          </a:p>
          <a:p>
            <a:r>
              <a:rPr lang="pt-PT" sz="2000" dirty="0" smtClean="0"/>
              <a:t>Frequência transmissão ♂ = ♀</a:t>
            </a:r>
          </a:p>
          <a:p>
            <a:r>
              <a:rPr lang="pt-PT" sz="2000" dirty="0" smtClean="0"/>
              <a:t>Hereditariedade horizontal</a:t>
            </a:r>
          </a:p>
          <a:p>
            <a:r>
              <a:rPr lang="pt-PT" sz="2000" dirty="0" smtClean="0"/>
              <a:t>Habitualmente pais consanguíneos</a:t>
            </a:r>
          </a:p>
          <a:p>
            <a:endParaRPr lang="pt-PT" sz="2000" dirty="0" smtClean="0"/>
          </a:p>
          <a:p>
            <a:endParaRPr lang="pt-PT" sz="20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rgbClr val="0070C0"/>
                </a:solidFill>
              </a:rPr>
              <a:t> </a:t>
            </a:r>
            <a:r>
              <a:rPr lang="pt-PT" sz="1200" dirty="0" err="1" smtClean="0">
                <a:solidFill>
                  <a:schemeClr val="bg1"/>
                </a:solidFill>
              </a:rPr>
              <a:t>Autossómica</a:t>
            </a:r>
            <a:r>
              <a:rPr lang="pt-PT" sz="1200" dirty="0" smtClean="0">
                <a:solidFill>
                  <a:schemeClr val="bg1"/>
                </a:solidFill>
              </a:rPr>
              <a:t> Dominante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rgbClr val="FFC000"/>
                </a:solidFill>
              </a:rPr>
              <a:t>Autossómica</a:t>
            </a:r>
            <a:r>
              <a:rPr lang="pt-PT" sz="1200" b="1" dirty="0" smtClean="0">
                <a:solidFill>
                  <a:srgbClr val="FFC000"/>
                </a:solidFill>
              </a:rPr>
              <a:t> Recessiva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Recessiva </a:t>
            </a:r>
            <a:r>
              <a:rPr lang="pt-PT" sz="1200" dirty="0" smtClean="0">
                <a:solidFill>
                  <a:schemeClr val="accent3"/>
                </a:solidFill>
              </a:rPr>
              <a:t>ligadas</a:t>
            </a:r>
            <a:r>
              <a:rPr lang="pt-PT" sz="1200" dirty="0" smtClean="0">
                <a:solidFill>
                  <a:schemeClr val="bg1"/>
                </a:solidFill>
              </a:rPr>
              <a:t>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Dominante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Hered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holândrica</a:t>
            </a:r>
            <a:r>
              <a:rPr lang="pt-PT" sz="1200" dirty="0" smtClean="0">
                <a:solidFill>
                  <a:schemeClr val="bg1"/>
                </a:solidFill>
              </a:rPr>
              <a:t> (ligada ao Y)</a:t>
            </a:r>
          </a:p>
          <a:p>
            <a:pPr marL="176213" indent="-176213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Dificuldades de identificação Padrão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letais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de novo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Mosaicismo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gonadal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Polialelismo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Heterogeneidade </a:t>
            </a:r>
            <a:r>
              <a:rPr lang="pt-PT" sz="1000" dirty="0" err="1" smtClean="0">
                <a:solidFill>
                  <a:schemeClr val="bg1"/>
                </a:solidFill>
              </a:rPr>
              <a:t>génica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Pleiotropismo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Penetrância</a:t>
            </a:r>
            <a:r>
              <a:rPr lang="pt-PT" sz="1000" dirty="0" smtClean="0">
                <a:solidFill>
                  <a:schemeClr val="bg1"/>
                </a:solidFill>
              </a:rPr>
              <a:t> Incompleta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Expressividade variável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Epistasia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Influência do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Limitação ao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Fenocópias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Teratogéneos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Paternidade extra-conjugal</a:t>
            </a:r>
          </a:p>
          <a:p>
            <a:endParaRPr lang="pt-PT" sz="1200" dirty="0" smtClean="0"/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pt-PT" dirty="0" smtClean="0">
                <a:solidFill>
                  <a:srgbClr val="FFFF00"/>
                </a:solidFill>
              </a:rPr>
              <a:t>Hereditariedade </a:t>
            </a:r>
            <a:r>
              <a:rPr lang="pt-PT" dirty="0" err="1" smtClean="0">
                <a:solidFill>
                  <a:srgbClr val="FFFF00"/>
                </a:solidFill>
              </a:rPr>
              <a:t>Autossómica</a:t>
            </a:r>
            <a:r>
              <a:rPr lang="pt-PT" dirty="0" smtClean="0">
                <a:solidFill>
                  <a:srgbClr val="FFFF00"/>
                </a:solidFill>
              </a:rPr>
              <a:t> Recessiva</a:t>
            </a:r>
          </a:p>
          <a:p>
            <a:pPr algn="ctr">
              <a:buNone/>
            </a:pPr>
            <a:endParaRPr lang="pt-PT" sz="2400" dirty="0">
              <a:solidFill>
                <a:srgbClr val="FFFF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973637"/>
            <a:ext cx="356552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rgbClr val="0070C0"/>
                </a:solidFill>
              </a:rPr>
              <a:t> </a:t>
            </a:r>
            <a:r>
              <a:rPr lang="pt-PT" sz="1200" dirty="0" err="1" smtClean="0">
                <a:solidFill>
                  <a:schemeClr val="bg1"/>
                </a:solidFill>
              </a:rPr>
              <a:t>Autossómica</a:t>
            </a:r>
            <a:r>
              <a:rPr lang="pt-PT" sz="1200" dirty="0" smtClean="0">
                <a:solidFill>
                  <a:schemeClr val="bg1"/>
                </a:solidFill>
              </a:rPr>
              <a:t> Dominante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rgbClr val="FFC000"/>
                </a:solidFill>
              </a:rPr>
              <a:t>Autossómica</a:t>
            </a:r>
            <a:r>
              <a:rPr lang="pt-PT" sz="1200" b="1" dirty="0" smtClean="0">
                <a:solidFill>
                  <a:srgbClr val="FFC000"/>
                </a:solidFill>
              </a:rPr>
              <a:t> Recessiva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Recessiva </a:t>
            </a:r>
            <a:r>
              <a:rPr lang="pt-PT" sz="1200" dirty="0" smtClean="0">
                <a:solidFill>
                  <a:schemeClr val="accent3"/>
                </a:solidFill>
              </a:rPr>
              <a:t>ligadas</a:t>
            </a:r>
            <a:r>
              <a:rPr lang="pt-PT" sz="1200" dirty="0" smtClean="0">
                <a:solidFill>
                  <a:schemeClr val="bg1"/>
                </a:solidFill>
              </a:rPr>
              <a:t>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Dominante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Hered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holândrica</a:t>
            </a:r>
            <a:r>
              <a:rPr lang="pt-PT" sz="1200" dirty="0" smtClean="0">
                <a:solidFill>
                  <a:schemeClr val="bg1"/>
                </a:solidFill>
              </a:rPr>
              <a:t> (ligada ao Y)</a:t>
            </a:r>
          </a:p>
          <a:p>
            <a:pPr marL="176213" indent="-176213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Dificuldades de identificação Padrão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letais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de novo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Mosaicismo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gonadal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Polialelismo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Heterogeneidade </a:t>
            </a:r>
            <a:r>
              <a:rPr lang="pt-PT" sz="1000" dirty="0" err="1" smtClean="0">
                <a:solidFill>
                  <a:schemeClr val="bg1"/>
                </a:solidFill>
              </a:rPr>
              <a:t>génica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Pleiotropismo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Penetrância</a:t>
            </a:r>
            <a:r>
              <a:rPr lang="pt-PT" sz="1000" dirty="0" smtClean="0">
                <a:solidFill>
                  <a:schemeClr val="bg1"/>
                </a:solidFill>
              </a:rPr>
              <a:t> Incompleta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Expressividade variável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Epistasia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Influência do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Limitação ao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Fenocópias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Teratogéneos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Paternidade extra-conjugal</a:t>
            </a:r>
          </a:p>
          <a:p>
            <a:endParaRPr lang="pt-PT" sz="1200" dirty="0" smtClean="0"/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pt-PT" dirty="0" smtClean="0">
                <a:solidFill>
                  <a:srgbClr val="FFFF00"/>
                </a:solidFill>
              </a:rPr>
              <a:t>Hereditariedade </a:t>
            </a:r>
            <a:r>
              <a:rPr lang="pt-PT" dirty="0" err="1" smtClean="0">
                <a:solidFill>
                  <a:srgbClr val="FFFF00"/>
                </a:solidFill>
              </a:rPr>
              <a:t>Autossómica</a:t>
            </a:r>
            <a:r>
              <a:rPr lang="pt-PT" dirty="0" smtClean="0">
                <a:solidFill>
                  <a:srgbClr val="FFFF00"/>
                </a:solidFill>
              </a:rPr>
              <a:t> Recessiva</a:t>
            </a:r>
          </a:p>
          <a:p>
            <a:pPr algn="ctr">
              <a:buNone/>
            </a:pPr>
            <a:endParaRPr lang="pt-PT" sz="2400" dirty="0">
              <a:solidFill>
                <a:srgbClr val="FFFF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29058" y="1357298"/>
            <a:ext cx="435435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Tabelas de </a:t>
            </a:r>
            <a:r>
              <a:rPr kumimoji="0" lang="pt-PT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Punnett</a:t>
            </a:r>
            <a:endParaRPr kumimoji="0" lang="pt-PT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(falta p)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357686" y="4643446"/>
          <a:ext cx="2357454" cy="1831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2273"/>
                <a:gridCol w="303611"/>
                <a:gridCol w="585320"/>
                <a:gridCol w="486250"/>
              </a:tblGrid>
              <a:tr h="40792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Progenitor doente (</a:t>
                      </a:r>
                      <a:r>
                        <a:rPr lang="pt-PT" sz="1600" dirty="0" err="1" smtClean="0"/>
                        <a:t>aa</a:t>
                      </a:r>
                      <a:r>
                        <a:rPr lang="pt-PT" sz="1600" dirty="0" smtClean="0"/>
                        <a:t>)</a:t>
                      </a:r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26121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</a:tr>
              <a:tr h="261216">
                <a:tc rowSpan="2"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Progenitor normal (AA)</a:t>
                      </a:r>
                      <a:endParaRPr lang="pt-PT" sz="1400" dirty="0"/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Aa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>
                          <a:solidFill>
                            <a:schemeClr val="tx1"/>
                          </a:solidFill>
                        </a:rPr>
                        <a:t>Aa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</a:tr>
              <a:tr h="261216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Aa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>
                          <a:solidFill>
                            <a:schemeClr val="tx1"/>
                          </a:solidFill>
                        </a:rPr>
                        <a:t>Aa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786578" y="4643446"/>
          <a:ext cx="2357454" cy="1831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2273"/>
                <a:gridCol w="303611"/>
                <a:gridCol w="585320"/>
                <a:gridCol w="486250"/>
              </a:tblGrid>
              <a:tr h="40792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Progenitor normal (AA)</a:t>
                      </a:r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26121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</a:tr>
              <a:tr h="261216">
                <a:tc rowSpan="2"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Progenitor normal (AA)</a:t>
                      </a:r>
                      <a:endParaRPr lang="pt-PT" sz="1400" dirty="0"/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AA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AA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</a:tr>
              <a:tr h="261216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AA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AA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357686" y="2740568"/>
          <a:ext cx="2357454" cy="1831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2273"/>
                <a:gridCol w="303611"/>
                <a:gridCol w="585320"/>
                <a:gridCol w="486250"/>
              </a:tblGrid>
              <a:tr h="40792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Progenitor Normal (</a:t>
                      </a:r>
                      <a:r>
                        <a:rPr lang="pt-PT" sz="1600" dirty="0" err="1" smtClean="0"/>
                        <a:t>Aa</a:t>
                      </a:r>
                      <a:r>
                        <a:rPr lang="pt-PT" sz="1600" dirty="0" smtClean="0"/>
                        <a:t>)</a:t>
                      </a:r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26121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</a:tr>
              <a:tr h="261216">
                <a:tc rowSpan="2"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Progenitor normal (</a:t>
                      </a:r>
                      <a:r>
                        <a:rPr lang="pt-PT" sz="1400" dirty="0" err="1" smtClean="0"/>
                        <a:t>Aa</a:t>
                      </a:r>
                      <a:r>
                        <a:rPr lang="pt-PT" sz="1400" dirty="0" smtClean="0"/>
                        <a:t>)</a:t>
                      </a:r>
                      <a:endParaRPr lang="pt-PT" sz="1400" dirty="0"/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AA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>
                          <a:solidFill>
                            <a:schemeClr val="tx1"/>
                          </a:solidFill>
                        </a:rPr>
                        <a:t>Aa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</a:tr>
              <a:tr h="261216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Aa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>
                          <a:solidFill>
                            <a:schemeClr val="tx1"/>
                          </a:solidFill>
                        </a:rPr>
                        <a:t>aa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786578" y="2786058"/>
          <a:ext cx="2357454" cy="1751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2273"/>
                <a:gridCol w="303611"/>
                <a:gridCol w="585320"/>
                <a:gridCol w="486250"/>
              </a:tblGrid>
              <a:tr h="40792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Progenitor Normal (</a:t>
                      </a:r>
                      <a:r>
                        <a:rPr lang="pt-PT" sz="1600" dirty="0" err="1" smtClean="0"/>
                        <a:t>Aa</a:t>
                      </a:r>
                      <a:r>
                        <a:rPr lang="pt-PT" sz="1600" dirty="0" smtClean="0"/>
                        <a:t>)</a:t>
                      </a:r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26121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</a:tr>
              <a:tr h="261216">
                <a:tc rowSpan="2"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Progenitor normal (</a:t>
                      </a:r>
                      <a:r>
                        <a:rPr lang="pt-PT" sz="1400" dirty="0" err="1" smtClean="0"/>
                        <a:t>aa</a:t>
                      </a:r>
                      <a:r>
                        <a:rPr lang="pt-PT" sz="1400" dirty="0" smtClean="0"/>
                        <a:t>)</a:t>
                      </a:r>
                      <a:endParaRPr lang="pt-PT" sz="1400" dirty="0"/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Aa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>
                          <a:solidFill>
                            <a:schemeClr val="tx1"/>
                          </a:solidFill>
                        </a:rPr>
                        <a:t>aa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</a:tr>
              <a:tr h="261216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Aa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>
                          <a:solidFill>
                            <a:schemeClr val="tx1"/>
                          </a:solidFill>
                        </a:rPr>
                        <a:t>aa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928794" y="4597956"/>
          <a:ext cx="2357454" cy="1831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2273"/>
                <a:gridCol w="303611"/>
                <a:gridCol w="585320"/>
                <a:gridCol w="486250"/>
              </a:tblGrid>
              <a:tr h="40792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Progenitor doente (</a:t>
                      </a:r>
                      <a:r>
                        <a:rPr lang="pt-PT" sz="1600" dirty="0" err="1" smtClean="0"/>
                        <a:t>aa</a:t>
                      </a:r>
                      <a:r>
                        <a:rPr lang="pt-PT" sz="1600" dirty="0" smtClean="0"/>
                        <a:t>)</a:t>
                      </a:r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26121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</a:tr>
              <a:tr h="261216">
                <a:tc rowSpan="2"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Progenitor normal (</a:t>
                      </a:r>
                      <a:r>
                        <a:rPr lang="pt-PT" sz="1400" dirty="0" err="1" smtClean="0"/>
                        <a:t>Aa</a:t>
                      </a:r>
                      <a:r>
                        <a:rPr lang="pt-PT" sz="1400" dirty="0" smtClean="0"/>
                        <a:t>)</a:t>
                      </a:r>
                      <a:endParaRPr lang="pt-PT" sz="1400" dirty="0"/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Aa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>
                          <a:solidFill>
                            <a:schemeClr val="tx1"/>
                          </a:solidFill>
                        </a:rPr>
                        <a:t>Aa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</a:tr>
              <a:tr h="261216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aa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>
                          <a:solidFill>
                            <a:schemeClr val="tx1"/>
                          </a:solidFill>
                        </a:rPr>
                        <a:t>aa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6" y="1428736"/>
            <a:ext cx="5568773" cy="3500462"/>
          </a:xfrm>
        </p:spPr>
        <p:txBody>
          <a:bodyPr/>
          <a:lstStyle/>
          <a:p>
            <a:r>
              <a:rPr lang="pt-PT" sz="1800" dirty="0" smtClean="0"/>
              <a:t>Homozigotia X é rara</a:t>
            </a:r>
          </a:p>
          <a:p>
            <a:pPr lvl="1"/>
            <a:r>
              <a:rPr lang="pt-PT" sz="1600" dirty="0" smtClean="0"/>
              <a:t>Doença apenas nos Homens (</a:t>
            </a:r>
            <a:r>
              <a:rPr lang="pt-PT" sz="1600" dirty="0" err="1" smtClean="0"/>
              <a:t>hemizigotos</a:t>
            </a:r>
            <a:r>
              <a:rPr lang="pt-PT" sz="1600" dirty="0" smtClean="0"/>
              <a:t>)</a:t>
            </a:r>
          </a:p>
          <a:p>
            <a:pPr lvl="2"/>
            <a:r>
              <a:rPr lang="pt-PT" sz="1300" dirty="0" err="1" smtClean="0"/>
              <a:t>Pseudo-dominância</a:t>
            </a:r>
            <a:endParaRPr lang="pt-PT" sz="1300" dirty="0" smtClean="0"/>
          </a:p>
          <a:p>
            <a:pPr lvl="1"/>
            <a:r>
              <a:rPr lang="pt-PT" sz="1600" dirty="0" smtClean="0"/>
              <a:t>Excepção: regiões </a:t>
            </a:r>
            <a:r>
              <a:rPr lang="pt-PT" sz="1600" dirty="0" err="1" smtClean="0"/>
              <a:t>pseudo-autossómicas</a:t>
            </a:r>
            <a:endParaRPr lang="pt-PT" sz="1600" dirty="0" smtClean="0"/>
          </a:p>
          <a:p>
            <a:r>
              <a:rPr lang="pt-PT" sz="2000" dirty="0" smtClean="0"/>
              <a:t>3 fenótipos nas mulheres</a:t>
            </a:r>
          </a:p>
          <a:p>
            <a:pPr lvl="1"/>
            <a:r>
              <a:rPr lang="pt-PT" sz="1600" dirty="0" err="1" smtClean="0"/>
              <a:t>Mosaicismo</a:t>
            </a:r>
            <a:r>
              <a:rPr lang="pt-PT" sz="1600" dirty="0" smtClean="0"/>
              <a:t>; </a:t>
            </a:r>
            <a:r>
              <a:rPr lang="pt-PT" sz="1600" dirty="0" err="1" smtClean="0"/>
              <a:t>Lionização</a:t>
            </a:r>
            <a:r>
              <a:rPr lang="pt-PT" sz="1600" dirty="0" smtClean="0"/>
              <a:t> extrema; </a:t>
            </a:r>
          </a:p>
          <a:p>
            <a:pPr lvl="1"/>
            <a:r>
              <a:rPr lang="pt-PT" sz="1600" dirty="0" err="1" smtClean="0"/>
              <a:t>Neomutação</a:t>
            </a:r>
            <a:r>
              <a:rPr lang="pt-PT" sz="1600" dirty="0" smtClean="0"/>
              <a:t> ou </a:t>
            </a:r>
            <a:r>
              <a:rPr lang="pt-PT" sz="1600" dirty="0" err="1" smtClean="0"/>
              <a:t>monossomia</a:t>
            </a:r>
            <a:r>
              <a:rPr lang="pt-PT" sz="1600" dirty="0" smtClean="0"/>
              <a:t> do X</a:t>
            </a:r>
          </a:p>
          <a:p>
            <a:r>
              <a:rPr lang="pt-PT" sz="2000" dirty="0" smtClean="0"/>
              <a:t>2 fenótipos nos Homens</a:t>
            </a:r>
          </a:p>
          <a:p>
            <a:r>
              <a:rPr lang="pt-PT" sz="2000" dirty="0" smtClean="0"/>
              <a:t>Hereditariedade </a:t>
            </a:r>
            <a:r>
              <a:rPr lang="pt-PT" sz="2000" dirty="0" err="1" smtClean="0"/>
              <a:t>oblíquoa</a:t>
            </a:r>
            <a:endParaRPr lang="pt-PT" sz="2000" dirty="0" smtClean="0"/>
          </a:p>
          <a:p>
            <a:r>
              <a:rPr lang="pt-PT" sz="2000" dirty="0" smtClean="0"/>
              <a:t>Transmitida por ♂ afectados e ♀ saudáveis</a:t>
            </a:r>
          </a:p>
          <a:p>
            <a:r>
              <a:rPr lang="pt-PT" sz="2000" dirty="0" smtClean="0"/>
              <a:t>São sobretudo afectados os Homens</a:t>
            </a:r>
          </a:p>
          <a:p>
            <a:r>
              <a:rPr lang="pt-PT" sz="2000" dirty="0" smtClean="0"/>
              <a:t>♂ filhos de ♂ doentes são saudáveis</a:t>
            </a:r>
          </a:p>
          <a:p>
            <a:pPr lvl="1"/>
            <a:endParaRPr lang="pt-PT" sz="16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dirty="0" smtClean="0">
                <a:solidFill>
                  <a:schemeClr val="accent3"/>
                </a:solidFill>
              </a:rPr>
              <a:t> </a:t>
            </a:r>
            <a:r>
              <a:rPr lang="pt-PT" sz="1200" dirty="0" err="1" smtClean="0">
                <a:solidFill>
                  <a:schemeClr val="accent3"/>
                </a:solidFill>
              </a:rPr>
              <a:t>Autossómica</a:t>
            </a:r>
            <a:r>
              <a:rPr lang="pt-PT" sz="1200" dirty="0" smtClean="0">
                <a:solidFill>
                  <a:schemeClr val="accent3"/>
                </a:solidFill>
              </a:rPr>
              <a:t> Dominante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accent3"/>
                </a:solidFill>
              </a:rPr>
              <a:t> </a:t>
            </a:r>
            <a:r>
              <a:rPr lang="pt-PT" sz="1200" dirty="0" err="1" smtClean="0">
                <a:solidFill>
                  <a:schemeClr val="accent3"/>
                </a:solidFill>
              </a:rPr>
              <a:t>Autossómica</a:t>
            </a:r>
            <a:r>
              <a:rPr lang="pt-PT" sz="1200" dirty="0" smtClean="0">
                <a:solidFill>
                  <a:schemeClr val="accent3"/>
                </a:solidFill>
              </a:rPr>
              <a:t> Recessiva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b="1" dirty="0" smtClean="0">
                <a:solidFill>
                  <a:srgbClr val="FFC000"/>
                </a:solidFill>
              </a:rPr>
              <a:t>Recessiva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Dominante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Hered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holândrica</a:t>
            </a:r>
            <a:r>
              <a:rPr lang="pt-PT" sz="1200" dirty="0" smtClean="0">
                <a:solidFill>
                  <a:schemeClr val="bg1"/>
                </a:solidFill>
              </a:rPr>
              <a:t> (ligada ao Y)</a:t>
            </a:r>
          </a:p>
          <a:p>
            <a:pPr marL="176213" indent="-176213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Dificuldades de identificação Padrão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letais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de novo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Mosaicismo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gonadal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Polialelismo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Heterogeneidade </a:t>
            </a:r>
            <a:r>
              <a:rPr lang="pt-PT" sz="1000" dirty="0" err="1" smtClean="0">
                <a:solidFill>
                  <a:schemeClr val="bg1"/>
                </a:solidFill>
              </a:rPr>
              <a:t>génica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Pleiotropismo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Penetrância</a:t>
            </a:r>
            <a:r>
              <a:rPr lang="pt-PT" sz="1000" dirty="0" smtClean="0">
                <a:solidFill>
                  <a:schemeClr val="bg1"/>
                </a:solidFill>
              </a:rPr>
              <a:t> Incompleta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Expressividade variável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Epistasia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Influência do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Limitação ao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Fenocópias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Teratogéneos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Paternidade extra-conjugal</a:t>
            </a:r>
          </a:p>
          <a:p>
            <a:endParaRPr lang="pt-PT" sz="1200" dirty="0" smtClean="0"/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92869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PT" dirty="0" smtClean="0">
                <a:solidFill>
                  <a:srgbClr val="FFFF00"/>
                </a:solidFill>
              </a:rPr>
              <a:t>Hereditariedade</a:t>
            </a:r>
          </a:p>
          <a:p>
            <a:pPr algn="ctr">
              <a:buNone/>
            </a:pPr>
            <a:r>
              <a:rPr lang="pt-PT" dirty="0" smtClean="0"/>
              <a:t>Recessiva Ligada ao X</a:t>
            </a:r>
            <a:endParaRPr lang="pt-PT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pt-PT" sz="2400" dirty="0">
              <a:solidFill>
                <a:srgbClr val="FFFF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443536"/>
            <a:ext cx="1965486" cy="134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1428736"/>
            <a:ext cx="5111144" cy="1928826"/>
          </a:xfrm>
        </p:spPr>
        <p:txBody>
          <a:bodyPr/>
          <a:lstStyle/>
          <a:p>
            <a:pPr lvl="1"/>
            <a:r>
              <a:rPr lang="pt-PT" sz="1800" dirty="0" smtClean="0"/>
              <a:t>X = </a:t>
            </a:r>
            <a:r>
              <a:rPr lang="pt-PT" sz="1800" dirty="0" err="1" smtClean="0"/>
              <a:t>alelo</a:t>
            </a:r>
            <a:r>
              <a:rPr lang="pt-PT" sz="1800" dirty="0" smtClean="0"/>
              <a:t> normal</a:t>
            </a:r>
          </a:p>
          <a:p>
            <a:pPr lvl="1"/>
            <a:r>
              <a:rPr lang="pt-PT" sz="1800" dirty="0" err="1" smtClean="0"/>
              <a:t>X</a:t>
            </a:r>
            <a:r>
              <a:rPr lang="pt-PT" sz="1800" baseline="30000" dirty="0" err="1" smtClean="0"/>
              <a:t>m</a:t>
            </a:r>
            <a:r>
              <a:rPr lang="pt-PT" sz="1800" dirty="0" smtClean="0"/>
              <a:t> = </a:t>
            </a:r>
            <a:r>
              <a:rPr lang="pt-PT" sz="1800" dirty="0" err="1" smtClean="0"/>
              <a:t>alelo</a:t>
            </a:r>
            <a:r>
              <a:rPr lang="pt-PT" sz="1800" dirty="0" smtClean="0"/>
              <a:t> mutado</a:t>
            </a:r>
          </a:p>
          <a:p>
            <a:pPr lvl="1"/>
            <a:r>
              <a:rPr lang="pt-PT" sz="1800" dirty="0" smtClean="0"/>
              <a:t>Y cromossoma 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dirty="0" smtClean="0">
                <a:solidFill>
                  <a:schemeClr val="accent3"/>
                </a:solidFill>
              </a:rPr>
              <a:t> </a:t>
            </a:r>
            <a:r>
              <a:rPr lang="pt-PT" sz="1200" dirty="0" err="1" smtClean="0">
                <a:solidFill>
                  <a:schemeClr val="accent3"/>
                </a:solidFill>
              </a:rPr>
              <a:t>Autossómica</a:t>
            </a:r>
            <a:r>
              <a:rPr lang="pt-PT" sz="1200" dirty="0" smtClean="0">
                <a:solidFill>
                  <a:schemeClr val="accent3"/>
                </a:solidFill>
              </a:rPr>
              <a:t> Dominante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accent3"/>
                </a:solidFill>
              </a:rPr>
              <a:t> </a:t>
            </a:r>
            <a:r>
              <a:rPr lang="pt-PT" sz="1200" dirty="0" err="1" smtClean="0">
                <a:solidFill>
                  <a:schemeClr val="accent3"/>
                </a:solidFill>
              </a:rPr>
              <a:t>Autossómica</a:t>
            </a:r>
            <a:r>
              <a:rPr lang="pt-PT" sz="1200" dirty="0" smtClean="0">
                <a:solidFill>
                  <a:schemeClr val="accent3"/>
                </a:solidFill>
              </a:rPr>
              <a:t> Recessiva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b="1" dirty="0" smtClean="0">
                <a:solidFill>
                  <a:srgbClr val="FFC000"/>
                </a:solidFill>
              </a:rPr>
              <a:t>Recessiva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Dominante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Hered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holândrica</a:t>
            </a:r>
            <a:r>
              <a:rPr lang="pt-PT" sz="1200" dirty="0" smtClean="0">
                <a:solidFill>
                  <a:schemeClr val="bg1"/>
                </a:solidFill>
              </a:rPr>
              <a:t> (ligada ao Y)</a:t>
            </a:r>
          </a:p>
          <a:p>
            <a:pPr marL="176213" indent="-176213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Dificuldades de identificação Padrão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letais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de novo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Mosaicismo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gonadal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Polialelismo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Heterogeneidade </a:t>
            </a:r>
            <a:r>
              <a:rPr lang="pt-PT" sz="1000" dirty="0" err="1" smtClean="0">
                <a:solidFill>
                  <a:schemeClr val="bg1"/>
                </a:solidFill>
              </a:rPr>
              <a:t>génica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Pleiotropismo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Penetrância</a:t>
            </a:r>
            <a:r>
              <a:rPr lang="pt-PT" sz="1000" dirty="0" smtClean="0">
                <a:solidFill>
                  <a:schemeClr val="bg1"/>
                </a:solidFill>
              </a:rPr>
              <a:t> Incompleta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Expressividade variável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Epistasia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Influência do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Limitação ao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Fenocópias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Teratogéneos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Paternidade extra-conjugal</a:t>
            </a:r>
          </a:p>
          <a:p>
            <a:endParaRPr lang="pt-PT" sz="1200" dirty="0" smtClean="0"/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92869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PT" dirty="0" smtClean="0">
                <a:solidFill>
                  <a:srgbClr val="FFFF00"/>
                </a:solidFill>
              </a:rPr>
              <a:t>Hereditariedade</a:t>
            </a:r>
          </a:p>
          <a:p>
            <a:pPr algn="ctr">
              <a:buNone/>
            </a:pPr>
            <a:r>
              <a:rPr lang="pt-PT" dirty="0" smtClean="0"/>
              <a:t>Recessiva Ligada ao X</a:t>
            </a:r>
            <a:endParaRPr lang="pt-PT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pt-PT" sz="2400" dirty="0">
              <a:solidFill>
                <a:srgbClr val="FFFF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357686" y="2740568"/>
          <a:ext cx="2357454" cy="1355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2273"/>
                <a:gridCol w="303611"/>
                <a:gridCol w="585320"/>
                <a:gridCol w="486250"/>
              </a:tblGrid>
              <a:tr h="40792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♂(</a:t>
                      </a:r>
                      <a:r>
                        <a:rPr lang="pt-PT" sz="1600" dirty="0" err="1" smtClean="0"/>
                        <a:t>X</a:t>
                      </a:r>
                      <a:r>
                        <a:rPr lang="pt-PT" sz="1600" baseline="30000" dirty="0" err="1" smtClean="0"/>
                        <a:t>m</a:t>
                      </a:r>
                      <a:r>
                        <a:rPr lang="pt-PT" sz="1600" dirty="0" err="1" smtClean="0"/>
                        <a:t>Y</a:t>
                      </a:r>
                      <a:r>
                        <a:rPr lang="pt-PT" sz="1600" dirty="0" smtClean="0"/>
                        <a:t>)</a:t>
                      </a:r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26121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X</a:t>
                      </a:r>
                      <a:r>
                        <a:rPr lang="pt-PT" sz="1600" baseline="30000" dirty="0" err="1" smtClean="0"/>
                        <a:t>m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Y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</a:tr>
              <a:tr h="261216">
                <a:tc rowSpan="2">
                  <a:txBody>
                    <a:bodyPr/>
                    <a:lstStyle/>
                    <a:p>
                      <a:pPr marL="0" marR="0" indent="0" algn="ct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♀(XX)</a:t>
                      </a:r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X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XX</a:t>
                      </a:r>
                      <a:r>
                        <a:rPr lang="pt-PT" sz="1600" baseline="30000" dirty="0" err="1" smtClean="0"/>
                        <a:t>m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XY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</a:tr>
              <a:tr h="261216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X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marL="0" marR="0" indent="0" algn="ct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err="1" smtClean="0"/>
                        <a:t>XX</a:t>
                      </a:r>
                      <a:r>
                        <a:rPr lang="pt-PT" sz="1600" baseline="30000" dirty="0" err="1" smtClean="0"/>
                        <a:t>m</a:t>
                      </a:r>
                      <a:endParaRPr lang="pt-PT" dirty="0" smtClean="0"/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XY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429124" y="4500570"/>
          <a:ext cx="2357454" cy="1355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4380"/>
                <a:gridCol w="571504"/>
                <a:gridCol w="585320"/>
                <a:gridCol w="486250"/>
              </a:tblGrid>
              <a:tr h="40792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♂(XY)</a:t>
                      </a:r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26121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X</a:t>
                      </a:r>
                      <a:r>
                        <a:rPr lang="pt-PT" sz="1600" baseline="30000" dirty="0" err="1" smtClean="0"/>
                        <a:t>m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Y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</a:tr>
              <a:tr h="261216">
                <a:tc rowSpan="2">
                  <a:txBody>
                    <a:bodyPr/>
                    <a:lstStyle/>
                    <a:p>
                      <a:pPr marL="0" marR="0" indent="0" algn="ct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♀(</a:t>
                      </a:r>
                      <a:r>
                        <a:rPr lang="pt-PT" sz="1400" dirty="0" err="1" smtClean="0"/>
                        <a:t>X</a:t>
                      </a:r>
                      <a:r>
                        <a:rPr lang="pt-PT" sz="1400" baseline="30000" dirty="0" err="1" smtClean="0"/>
                        <a:t>m</a:t>
                      </a:r>
                      <a:r>
                        <a:rPr lang="pt-PT" sz="1400" dirty="0" err="1" smtClean="0"/>
                        <a:t>X</a:t>
                      </a:r>
                      <a:r>
                        <a:rPr lang="pt-PT" sz="1400" dirty="0" smtClean="0"/>
                        <a:t>)</a:t>
                      </a:r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X</a:t>
                      </a:r>
                      <a:r>
                        <a:rPr lang="pt-PT" sz="1600" baseline="30000" dirty="0" err="1" smtClean="0"/>
                        <a:t>m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X</a:t>
                      </a:r>
                      <a:r>
                        <a:rPr lang="pt-PT" sz="1600" baseline="30000" dirty="0" err="1" smtClean="0"/>
                        <a:t>m</a:t>
                      </a:r>
                      <a:r>
                        <a:rPr lang="pt-PT" sz="1600" dirty="0" err="1" smtClean="0"/>
                        <a:t>X</a:t>
                      </a:r>
                      <a:r>
                        <a:rPr lang="pt-PT" sz="1600" baseline="30000" dirty="0" err="1" smtClean="0"/>
                        <a:t>m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pt-PT" sz="1600" baseline="30000" dirty="0" err="1" smtClean="0"/>
                        <a:t>m</a:t>
                      </a:r>
                      <a:r>
                        <a:rPr lang="pt-PT" dirty="0" err="1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FFC000"/>
                    </a:solidFill>
                  </a:tcPr>
                </a:tc>
              </a:tr>
              <a:tr h="261216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X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marL="0" marR="0" indent="0" algn="ct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err="1" smtClean="0"/>
                        <a:t>XX</a:t>
                      </a:r>
                      <a:r>
                        <a:rPr lang="pt-PT" sz="1600" baseline="30000" dirty="0" err="1" smtClean="0"/>
                        <a:t>m</a:t>
                      </a:r>
                      <a:endParaRPr lang="pt-PT" dirty="0" smtClean="0"/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XY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Tipos de Hereditariedade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1428736"/>
            <a:ext cx="5111144" cy="1928826"/>
          </a:xfrm>
        </p:spPr>
        <p:txBody>
          <a:bodyPr/>
          <a:lstStyle/>
          <a:p>
            <a:r>
              <a:rPr lang="pt-PT" sz="1800" dirty="0" smtClean="0"/>
              <a:t>Menos severa nas mulheres </a:t>
            </a:r>
            <a:r>
              <a:rPr lang="pt-PT" sz="1800" dirty="0" err="1" smtClean="0"/>
              <a:t>heterozigoticas</a:t>
            </a:r>
            <a:endParaRPr lang="pt-PT" sz="1800" dirty="0" smtClean="0"/>
          </a:p>
          <a:p>
            <a:pPr lvl="1"/>
            <a:r>
              <a:rPr lang="pt-PT" sz="1600" dirty="0" err="1" smtClean="0"/>
              <a:t>Lionização</a:t>
            </a:r>
            <a:r>
              <a:rPr lang="pt-PT" sz="1600" dirty="0" smtClean="0"/>
              <a:t> =&gt; 50% células normais</a:t>
            </a:r>
          </a:p>
          <a:p>
            <a:r>
              <a:rPr lang="pt-PT" sz="2000" dirty="0" smtClean="0"/>
              <a:t>♂ transmite a todas as filhas</a:t>
            </a:r>
          </a:p>
          <a:p>
            <a:pPr lvl="1"/>
            <a:r>
              <a:rPr lang="pt-PT" sz="1600" dirty="0" smtClean="0"/>
              <a:t>Todos os filhos normais</a:t>
            </a:r>
          </a:p>
          <a:p>
            <a:r>
              <a:rPr lang="pt-PT" sz="2000" dirty="0" smtClean="0"/>
              <a:t>♀ </a:t>
            </a:r>
            <a:r>
              <a:rPr lang="pt-PT" sz="2000" dirty="0" err="1" smtClean="0"/>
              <a:t>heterozigótica</a:t>
            </a:r>
            <a:r>
              <a:rPr lang="pt-PT" sz="2000" dirty="0" smtClean="0"/>
              <a:t>  c/ parceiro normal</a:t>
            </a:r>
          </a:p>
          <a:p>
            <a:pPr lvl="1"/>
            <a:r>
              <a:rPr lang="pt-PT" sz="1600" dirty="0" smtClean="0"/>
              <a:t>Transmite a 50% dos filhos e filhas</a:t>
            </a:r>
          </a:p>
          <a:p>
            <a:r>
              <a:rPr lang="pt-PT" sz="2000" dirty="0" smtClean="0"/>
              <a:t>♀ </a:t>
            </a:r>
            <a:r>
              <a:rPr lang="pt-PT" sz="2000" dirty="0" err="1" smtClean="0"/>
              <a:t>homozigótica</a:t>
            </a:r>
            <a:r>
              <a:rPr lang="pt-PT" sz="2000" dirty="0" smtClean="0"/>
              <a:t> transmite a todos os filhos e filhas</a:t>
            </a:r>
          </a:p>
          <a:p>
            <a:r>
              <a:rPr lang="pt-PT" sz="2000" dirty="0" smtClean="0"/>
              <a:t>Na família mais ♀ que ♂ afectados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dirty="0" smtClean="0">
                <a:solidFill>
                  <a:schemeClr val="accent3"/>
                </a:solidFill>
              </a:rPr>
              <a:t> </a:t>
            </a:r>
            <a:r>
              <a:rPr lang="pt-PT" sz="1200" dirty="0" err="1" smtClean="0">
                <a:solidFill>
                  <a:schemeClr val="accent3"/>
                </a:solidFill>
              </a:rPr>
              <a:t>Autossómica</a:t>
            </a:r>
            <a:r>
              <a:rPr lang="pt-PT" sz="1200" dirty="0" smtClean="0">
                <a:solidFill>
                  <a:schemeClr val="accent3"/>
                </a:solidFill>
              </a:rPr>
              <a:t> Dominante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accent3"/>
                </a:solidFill>
              </a:rPr>
              <a:t> </a:t>
            </a:r>
            <a:r>
              <a:rPr lang="pt-PT" sz="1200" dirty="0" err="1" smtClean="0">
                <a:solidFill>
                  <a:schemeClr val="accent3"/>
                </a:solidFill>
              </a:rPr>
              <a:t>Autossómica</a:t>
            </a:r>
            <a:r>
              <a:rPr lang="pt-PT" sz="1200" dirty="0" smtClean="0">
                <a:solidFill>
                  <a:schemeClr val="accent3"/>
                </a:solidFill>
              </a:rPr>
              <a:t> Recessiva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accent3"/>
                </a:solidFill>
              </a:rPr>
              <a:t>Recessiva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b="1" dirty="0" smtClean="0">
                <a:solidFill>
                  <a:srgbClr val="FFC000"/>
                </a:solidFill>
              </a:rPr>
              <a:t>Dominante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Hered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holândrica</a:t>
            </a:r>
            <a:r>
              <a:rPr lang="pt-PT" sz="1200" dirty="0" smtClean="0">
                <a:solidFill>
                  <a:schemeClr val="bg1"/>
                </a:solidFill>
              </a:rPr>
              <a:t> (ligada ao Y)</a:t>
            </a:r>
          </a:p>
          <a:p>
            <a:pPr marL="176213" indent="-176213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Dificuldades de identificação Padrão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letais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de novo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Mosaicismo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gonadal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Polialelismo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Heterogeneidade </a:t>
            </a:r>
            <a:r>
              <a:rPr lang="pt-PT" sz="1000" dirty="0" err="1" smtClean="0">
                <a:solidFill>
                  <a:schemeClr val="bg1"/>
                </a:solidFill>
              </a:rPr>
              <a:t>génica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Pleiotropismo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Penetrância</a:t>
            </a:r>
            <a:r>
              <a:rPr lang="pt-PT" sz="1000" dirty="0" smtClean="0">
                <a:solidFill>
                  <a:schemeClr val="bg1"/>
                </a:solidFill>
              </a:rPr>
              <a:t> Incompleta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Expressividade variável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Epistasia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Influência do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Limitação ao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Fenocópias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Teratogéneos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Paternidade extra-conjugal</a:t>
            </a:r>
          </a:p>
          <a:p>
            <a:endParaRPr lang="pt-PT" sz="1200" dirty="0" smtClean="0"/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10001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PT" dirty="0" smtClean="0">
                <a:solidFill>
                  <a:srgbClr val="FFFF00"/>
                </a:solidFill>
              </a:rPr>
              <a:t>Hereditariedade</a:t>
            </a:r>
          </a:p>
          <a:p>
            <a:pPr algn="ctr">
              <a:buNone/>
            </a:pPr>
            <a:r>
              <a:rPr lang="pt-PT" dirty="0" smtClean="0"/>
              <a:t>Dominante Ligada ao X</a:t>
            </a:r>
            <a:endParaRPr lang="pt-PT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pt-PT" sz="2400" dirty="0">
              <a:solidFill>
                <a:srgbClr val="FFFF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572008"/>
            <a:ext cx="287178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1428736"/>
            <a:ext cx="5111144" cy="1928826"/>
          </a:xfrm>
        </p:spPr>
        <p:txBody>
          <a:bodyPr/>
          <a:lstStyle/>
          <a:p>
            <a:pPr lvl="1"/>
            <a:r>
              <a:rPr lang="pt-PT" sz="1800" dirty="0" smtClean="0"/>
              <a:t>X = </a:t>
            </a:r>
            <a:r>
              <a:rPr lang="pt-PT" sz="1800" dirty="0" err="1" smtClean="0"/>
              <a:t>alelo</a:t>
            </a:r>
            <a:r>
              <a:rPr lang="pt-PT" sz="1800" dirty="0" smtClean="0"/>
              <a:t> normal</a:t>
            </a:r>
          </a:p>
          <a:p>
            <a:pPr lvl="1"/>
            <a:r>
              <a:rPr lang="pt-PT" sz="1800" dirty="0" err="1" smtClean="0"/>
              <a:t>X</a:t>
            </a:r>
            <a:r>
              <a:rPr lang="pt-PT" sz="1800" baseline="30000" dirty="0" err="1" smtClean="0"/>
              <a:t>m</a:t>
            </a:r>
            <a:r>
              <a:rPr lang="pt-PT" sz="1800" dirty="0" smtClean="0"/>
              <a:t> = </a:t>
            </a:r>
            <a:r>
              <a:rPr lang="pt-PT" sz="1800" dirty="0" err="1" smtClean="0"/>
              <a:t>alelo</a:t>
            </a:r>
            <a:r>
              <a:rPr lang="pt-PT" sz="1800" dirty="0" smtClean="0"/>
              <a:t> mutado</a:t>
            </a:r>
          </a:p>
          <a:p>
            <a:pPr lvl="1"/>
            <a:r>
              <a:rPr lang="pt-PT" sz="1800" dirty="0" smtClean="0"/>
              <a:t>Y cromossoma 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dirty="0" smtClean="0">
                <a:solidFill>
                  <a:schemeClr val="accent3"/>
                </a:solidFill>
              </a:rPr>
              <a:t> </a:t>
            </a:r>
            <a:r>
              <a:rPr lang="pt-PT" sz="1200" dirty="0" err="1" smtClean="0">
                <a:solidFill>
                  <a:schemeClr val="accent3"/>
                </a:solidFill>
              </a:rPr>
              <a:t>Autossómica</a:t>
            </a:r>
            <a:r>
              <a:rPr lang="pt-PT" sz="1200" dirty="0" smtClean="0">
                <a:solidFill>
                  <a:schemeClr val="accent3"/>
                </a:solidFill>
              </a:rPr>
              <a:t> Dominante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accent3"/>
                </a:solidFill>
              </a:rPr>
              <a:t> </a:t>
            </a:r>
            <a:r>
              <a:rPr lang="pt-PT" sz="1200" dirty="0" err="1" smtClean="0">
                <a:solidFill>
                  <a:schemeClr val="accent3"/>
                </a:solidFill>
              </a:rPr>
              <a:t>Autossómica</a:t>
            </a:r>
            <a:r>
              <a:rPr lang="pt-PT" sz="1200" dirty="0" smtClean="0">
                <a:solidFill>
                  <a:schemeClr val="accent3"/>
                </a:solidFill>
              </a:rPr>
              <a:t> Recessiva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accent3"/>
                </a:solidFill>
              </a:rPr>
              <a:t>Recessiva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b="1" dirty="0" smtClean="0">
                <a:solidFill>
                  <a:srgbClr val="FFC000"/>
                </a:solidFill>
              </a:rPr>
              <a:t>Dominante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Hered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holândrica</a:t>
            </a:r>
            <a:r>
              <a:rPr lang="pt-PT" sz="1200" dirty="0" smtClean="0">
                <a:solidFill>
                  <a:schemeClr val="bg1"/>
                </a:solidFill>
              </a:rPr>
              <a:t> (ligada ao Y)</a:t>
            </a:r>
          </a:p>
          <a:p>
            <a:pPr marL="176213" indent="-176213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Dificuldades de identificação Padrão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letais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de novo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Mosaicismo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gonadal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Polialelismo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Heterogeneidade </a:t>
            </a:r>
            <a:r>
              <a:rPr lang="pt-PT" sz="1000" dirty="0" err="1" smtClean="0">
                <a:solidFill>
                  <a:schemeClr val="bg1"/>
                </a:solidFill>
              </a:rPr>
              <a:t>génica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Pleiotropismo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Penetrância</a:t>
            </a:r>
            <a:r>
              <a:rPr lang="pt-PT" sz="1000" dirty="0" smtClean="0">
                <a:solidFill>
                  <a:schemeClr val="bg1"/>
                </a:solidFill>
              </a:rPr>
              <a:t> Incompleta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Expressividade variável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Epistasia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Influência do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Limitação ao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Fenocópias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Teratogéneos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Paternidade extra-conjugal</a:t>
            </a:r>
          </a:p>
          <a:p>
            <a:endParaRPr lang="pt-PT" sz="1200" dirty="0" smtClean="0"/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10001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PT" dirty="0" smtClean="0">
                <a:solidFill>
                  <a:srgbClr val="FFFF00"/>
                </a:solidFill>
              </a:rPr>
              <a:t>Hereditariedade</a:t>
            </a:r>
          </a:p>
          <a:p>
            <a:pPr algn="ctr">
              <a:buNone/>
            </a:pPr>
            <a:r>
              <a:rPr lang="pt-PT" dirty="0" smtClean="0"/>
              <a:t>Dominante Ligada ao X</a:t>
            </a:r>
            <a:endParaRPr lang="pt-PT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pt-PT" sz="2400" dirty="0">
              <a:solidFill>
                <a:srgbClr val="FFFF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357686" y="2740568"/>
          <a:ext cx="2357454" cy="1355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2273"/>
                <a:gridCol w="303611"/>
                <a:gridCol w="585320"/>
                <a:gridCol w="486250"/>
              </a:tblGrid>
              <a:tr h="40792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♂(</a:t>
                      </a:r>
                      <a:r>
                        <a:rPr lang="pt-PT" sz="1600" dirty="0" err="1" smtClean="0"/>
                        <a:t>X</a:t>
                      </a:r>
                      <a:r>
                        <a:rPr lang="pt-PT" sz="1600" baseline="30000" dirty="0" err="1" smtClean="0"/>
                        <a:t>d</a:t>
                      </a:r>
                      <a:r>
                        <a:rPr lang="pt-PT" sz="1600" dirty="0" err="1" smtClean="0"/>
                        <a:t>Y</a:t>
                      </a:r>
                      <a:r>
                        <a:rPr lang="pt-PT" sz="1600" dirty="0" smtClean="0"/>
                        <a:t>)</a:t>
                      </a:r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26121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X</a:t>
                      </a:r>
                      <a:r>
                        <a:rPr lang="pt-PT" sz="1600" baseline="30000" dirty="0" err="1" smtClean="0"/>
                        <a:t>d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Y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</a:tr>
              <a:tr h="261216">
                <a:tc rowSpan="2">
                  <a:txBody>
                    <a:bodyPr/>
                    <a:lstStyle/>
                    <a:p>
                      <a:pPr marL="0" marR="0" indent="0" algn="ct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♀(XX)</a:t>
                      </a:r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X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XX</a:t>
                      </a:r>
                      <a:r>
                        <a:rPr lang="pt-PT" sz="1600" baseline="30000" dirty="0" err="1" smtClean="0"/>
                        <a:t>d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XY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</a:tr>
              <a:tr h="261216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X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marL="0" marR="0" indent="0" algn="ct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err="1" smtClean="0"/>
                        <a:t>XX</a:t>
                      </a:r>
                      <a:r>
                        <a:rPr lang="pt-PT" sz="1600" baseline="30000" dirty="0" err="1" smtClean="0"/>
                        <a:t>d</a:t>
                      </a:r>
                      <a:endParaRPr lang="pt-PT" dirty="0" smtClean="0"/>
                    </a:p>
                  </a:txBody>
                  <a:tcPr marL="36000" marR="36000" marT="36000" marB="36000"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XY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429124" y="4500570"/>
          <a:ext cx="2357454" cy="1355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4380"/>
                <a:gridCol w="571504"/>
                <a:gridCol w="585320"/>
                <a:gridCol w="486250"/>
              </a:tblGrid>
              <a:tr h="40792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♂(XY)</a:t>
                      </a:r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26121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Y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</a:tr>
              <a:tr h="261216">
                <a:tc rowSpan="2">
                  <a:txBody>
                    <a:bodyPr/>
                    <a:lstStyle/>
                    <a:p>
                      <a:pPr marL="0" marR="0" indent="0" algn="ct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♀(</a:t>
                      </a:r>
                      <a:r>
                        <a:rPr lang="pt-PT" sz="1400" dirty="0" err="1" smtClean="0"/>
                        <a:t>X</a:t>
                      </a:r>
                      <a:r>
                        <a:rPr lang="pt-PT" sz="1400" baseline="30000" dirty="0" err="1" smtClean="0"/>
                        <a:t>d</a:t>
                      </a:r>
                      <a:r>
                        <a:rPr lang="pt-PT" sz="1400" dirty="0" err="1" smtClean="0"/>
                        <a:t>X</a:t>
                      </a:r>
                      <a:r>
                        <a:rPr lang="pt-PT" sz="1400" dirty="0" smtClean="0"/>
                        <a:t>)</a:t>
                      </a:r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X</a:t>
                      </a:r>
                      <a:r>
                        <a:rPr lang="pt-PT" sz="1600" baseline="30000" dirty="0" err="1" smtClean="0"/>
                        <a:t>d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X</a:t>
                      </a:r>
                      <a:r>
                        <a:rPr lang="pt-PT" sz="1600" baseline="30000" dirty="0" err="1" smtClean="0"/>
                        <a:t>d</a:t>
                      </a:r>
                      <a:r>
                        <a:rPr lang="pt-PT" sz="1600" dirty="0" err="1" smtClean="0"/>
                        <a:t>X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pt-PT" sz="1600" baseline="30000" dirty="0" err="1" smtClean="0"/>
                        <a:t>d</a:t>
                      </a:r>
                      <a:r>
                        <a:rPr lang="pt-PT" dirty="0" err="1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FFC000"/>
                    </a:solidFill>
                  </a:tcPr>
                </a:tc>
              </a:tr>
              <a:tr h="261216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X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marL="0" marR="0" indent="0" algn="ct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XX</a:t>
                      </a:r>
                      <a:endParaRPr lang="pt-PT" dirty="0" smtClean="0"/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XY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6" y="1428736"/>
            <a:ext cx="5568773" cy="1928826"/>
          </a:xfrm>
        </p:spPr>
        <p:txBody>
          <a:bodyPr/>
          <a:lstStyle/>
          <a:p>
            <a:endParaRPr lang="pt-PT" sz="2400" dirty="0" smtClean="0"/>
          </a:p>
          <a:p>
            <a:pPr lvl="1"/>
            <a:r>
              <a:rPr lang="pt-PT" sz="2000" dirty="0" smtClean="0"/>
              <a:t>Apenas 397  genes ligados ao Y (SRY,MIC2)</a:t>
            </a:r>
            <a:endParaRPr lang="pt-PT" sz="1600" dirty="0" smtClean="0"/>
          </a:p>
          <a:p>
            <a:pPr lvl="2"/>
            <a:r>
              <a:rPr lang="pt-PT" sz="1600" dirty="0" smtClean="0"/>
              <a:t>Alguns também presentes no X (genes </a:t>
            </a:r>
            <a:r>
              <a:rPr lang="pt-PT" sz="1600" dirty="0" err="1" smtClean="0"/>
              <a:t>pseudo-autossómicos</a:t>
            </a:r>
            <a:r>
              <a:rPr lang="pt-PT" sz="1600" dirty="0" smtClean="0"/>
              <a:t>)</a:t>
            </a:r>
          </a:p>
          <a:p>
            <a:pPr lvl="1"/>
            <a:r>
              <a:rPr lang="pt-PT" sz="2000" dirty="0" smtClean="0"/>
              <a:t>Só presente em Homens</a:t>
            </a:r>
          </a:p>
          <a:p>
            <a:pPr lvl="1"/>
            <a:r>
              <a:rPr lang="pt-PT" sz="2000" dirty="0" smtClean="0"/>
              <a:t>Afectados transmitem a todos os filhos ♂</a:t>
            </a:r>
          </a:p>
          <a:p>
            <a:pPr lvl="1"/>
            <a:r>
              <a:rPr lang="pt-PT" sz="2000" dirty="0" smtClean="0"/>
              <a:t>Em casos normais nenhuma filha afectada</a:t>
            </a:r>
          </a:p>
          <a:p>
            <a:pPr lvl="2"/>
            <a:r>
              <a:rPr lang="pt-PT" sz="1600" dirty="0" smtClean="0"/>
              <a:t>Ausência de recombinação anormal</a:t>
            </a:r>
          </a:p>
          <a:p>
            <a:pPr lvl="2"/>
            <a:r>
              <a:rPr lang="pt-PT" sz="1600" dirty="0" smtClean="0"/>
              <a:t>Ausência de disjunção cromossómica</a:t>
            </a:r>
          </a:p>
          <a:p>
            <a:pPr lvl="1"/>
            <a:endParaRPr lang="pt-PT" sz="20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dirty="0" smtClean="0">
                <a:solidFill>
                  <a:schemeClr val="accent3"/>
                </a:solidFill>
              </a:rPr>
              <a:t> </a:t>
            </a:r>
            <a:r>
              <a:rPr lang="pt-PT" sz="1200" dirty="0" err="1" smtClean="0">
                <a:solidFill>
                  <a:schemeClr val="accent3"/>
                </a:solidFill>
              </a:rPr>
              <a:t>Autossómica</a:t>
            </a:r>
            <a:r>
              <a:rPr lang="pt-PT" sz="1200" dirty="0" smtClean="0">
                <a:solidFill>
                  <a:schemeClr val="accent3"/>
                </a:solidFill>
              </a:rPr>
              <a:t> Dominante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accent3"/>
                </a:solidFill>
              </a:rPr>
              <a:t> </a:t>
            </a:r>
            <a:r>
              <a:rPr lang="pt-PT" sz="1200" dirty="0" err="1" smtClean="0">
                <a:solidFill>
                  <a:schemeClr val="accent3"/>
                </a:solidFill>
              </a:rPr>
              <a:t>Autossómica</a:t>
            </a:r>
            <a:r>
              <a:rPr lang="pt-PT" sz="1200" dirty="0" smtClean="0">
                <a:solidFill>
                  <a:schemeClr val="accent3"/>
                </a:solidFill>
              </a:rPr>
              <a:t> Recessiva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accent3"/>
                </a:solidFill>
              </a:rPr>
              <a:t>Recessiva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accent3"/>
                </a:solidFill>
              </a:rPr>
              <a:t>Dominante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b="1" dirty="0" err="1" smtClean="0">
                <a:solidFill>
                  <a:srgbClr val="FFC000"/>
                </a:solidFill>
              </a:rPr>
              <a:t>Hered</a:t>
            </a:r>
            <a:r>
              <a:rPr lang="pt-PT" sz="1200" b="1" dirty="0" smtClean="0">
                <a:solidFill>
                  <a:srgbClr val="FFC000"/>
                </a:solidFill>
              </a:rPr>
              <a:t>. </a:t>
            </a:r>
            <a:r>
              <a:rPr lang="pt-PT" sz="1200" b="1" dirty="0" err="1" smtClean="0">
                <a:solidFill>
                  <a:srgbClr val="FFC000"/>
                </a:solidFill>
              </a:rPr>
              <a:t>holândrica</a:t>
            </a:r>
            <a:r>
              <a:rPr lang="pt-PT" sz="1200" b="1" dirty="0" smtClean="0">
                <a:solidFill>
                  <a:srgbClr val="FFC000"/>
                </a:solidFill>
              </a:rPr>
              <a:t> (ligada ao Y)</a:t>
            </a:r>
          </a:p>
          <a:p>
            <a:pPr marL="176213" indent="-176213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Dificuldades de identificação Padrão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letais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de novo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Mosaicismo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gonadal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Polialelismo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Heterogeneidade </a:t>
            </a:r>
            <a:r>
              <a:rPr lang="pt-PT" sz="1000" dirty="0" err="1" smtClean="0">
                <a:solidFill>
                  <a:schemeClr val="bg1"/>
                </a:solidFill>
              </a:rPr>
              <a:t>génica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Pleiotropismo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Penetrância</a:t>
            </a:r>
            <a:r>
              <a:rPr lang="pt-PT" sz="1000" dirty="0" smtClean="0">
                <a:solidFill>
                  <a:schemeClr val="bg1"/>
                </a:solidFill>
              </a:rPr>
              <a:t> Incompleta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Expressividade variável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Epistasia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Influência do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Limitação ao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Fenocópias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Teratogéneos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Paternidade extra-conjugal</a:t>
            </a:r>
          </a:p>
          <a:p>
            <a:endParaRPr lang="pt-PT" sz="1200" dirty="0" smtClean="0"/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10715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PT" dirty="0" smtClean="0">
                <a:solidFill>
                  <a:srgbClr val="FFFF00"/>
                </a:solidFill>
              </a:rPr>
              <a:t>Hereditariedade </a:t>
            </a:r>
            <a:r>
              <a:rPr lang="pt-PT" dirty="0" err="1" smtClean="0"/>
              <a:t>H</a:t>
            </a:r>
            <a:r>
              <a:rPr lang="pt-PT" dirty="0" err="1" smtClean="0">
                <a:solidFill>
                  <a:srgbClr val="FFFF00"/>
                </a:solidFill>
              </a:rPr>
              <a:t>olândrica</a:t>
            </a:r>
            <a:endParaRPr lang="pt-PT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t-PT" dirty="0" smtClean="0"/>
              <a:t>(Ligada ao Y)</a:t>
            </a:r>
            <a:endParaRPr lang="pt-PT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pt-PT" sz="2400" dirty="0">
              <a:solidFill>
                <a:srgbClr val="FFFF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102247"/>
            <a:ext cx="299085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28926" y="5143512"/>
          <a:ext cx="2357454" cy="1355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2273"/>
                <a:gridCol w="303611"/>
                <a:gridCol w="585320"/>
                <a:gridCol w="486250"/>
              </a:tblGrid>
              <a:tr h="40792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♂(</a:t>
                      </a:r>
                      <a:r>
                        <a:rPr lang="pt-PT" sz="1600" dirty="0" err="1" smtClean="0"/>
                        <a:t>XY</a:t>
                      </a:r>
                      <a:r>
                        <a:rPr lang="pt-PT" sz="1600" baseline="30000" dirty="0" err="1" smtClean="0"/>
                        <a:t>d</a:t>
                      </a:r>
                      <a:r>
                        <a:rPr lang="pt-PT" sz="1600" dirty="0" smtClean="0"/>
                        <a:t>)</a:t>
                      </a:r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261216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Y</a:t>
                      </a:r>
                      <a:r>
                        <a:rPr lang="pt-PT" sz="1600" baseline="30000" dirty="0" err="1" smtClean="0"/>
                        <a:t>d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</a:tr>
              <a:tr h="261216">
                <a:tc rowSpan="2">
                  <a:txBody>
                    <a:bodyPr/>
                    <a:lstStyle/>
                    <a:p>
                      <a:pPr marL="0" marR="0" indent="0" algn="ct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♀(XX)</a:t>
                      </a:r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X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XX</a:t>
                      </a:r>
                      <a:endParaRPr lang="pt-PT" dirty="0"/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>
                          <a:solidFill>
                            <a:schemeClr val="tx1"/>
                          </a:solidFill>
                        </a:rPr>
                        <a:t>XY</a:t>
                      </a:r>
                      <a:r>
                        <a:rPr lang="pt-PT" sz="1600" baseline="30000" dirty="0" err="1" smtClean="0"/>
                        <a:t>d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FFC000"/>
                    </a:solidFill>
                  </a:tcPr>
                </a:tc>
              </a:tr>
              <a:tr h="261216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X</a:t>
                      </a:r>
                      <a:endParaRPr lang="pt-PT" dirty="0"/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marL="0" marR="0" indent="0" algn="ctr" defTabSz="8247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XX</a:t>
                      </a:r>
                      <a:endParaRPr lang="pt-PT" dirty="0" smtClean="0"/>
                    </a:p>
                  </a:txBody>
                  <a:tcPr marL="36000" marR="36000" marT="36000" marB="36000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>
                          <a:solidFill>
                            <a:schemeClr val="tx1"/>
                          </a:solidFill>
                        </a:rPr>
                        <a:t>XY</a:t>
                      </a:r>
                      <a:r>
                        <a:rPr lang="pt-PT" sz="1600" baseline="30000" dirty="0" err="1" smtClean="0"/>
                        <a:t>d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anchorCtr="1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1643050"/>
            <a:ext cx="5111144" cy="4357718"/>
          </a:xfrm>
        </p:spPr>
        <p:txBody>
          <a:bodyPr/>
          <a:lstStyle/>
          <a:p>
            <a:pPr algn="ctr">
              <a:buNone/>
            </a:pPr>
            <a:r>
              <a:rPr lang="pt-PT" sz="2800" dirty="0" smtClean="0">
                <a:solidFill>
                  <a:srgbClr val="FFFF00"/>
                </a:solidFill>
              </a:rPr>
              <a:t>Mutações Letais</a:t>
            </a:r>
          </a:p>
          <a:p>
            <a:r>
              <a:rPr lang="pt-PT" sz="1800" dirty="0" smtClean="0"/>
              <a:t>Mutações letais </a:t>
            </a:r>
            <a:r>
              <a:rPr lang="pt-PT" sz="1800" dirty="0" err="1" smtClean="0"/>
              <a:t>in</a:t>
            </a:r>
            <a:r>
              <a:rPr lang="pt-PT" sz="1800" dirty="0" smtClean="0"/>
              <a:t> </a:t>
            </a:r>
            <a:r>
              <a:rPr lang="pt-PT" sz="1800" dirty="0" err="1" smtClean="0"/>
              <a:t>utero</a:t>
            </a:r>
            <a:endParaRPr lang="pt-PT" sz="1800" dirty="0" smtClean="0"/>
          </a:p>
          <a:p>
            <a:r>
              <a:rPr lang="pt-PT" sz="1800" dirty="0" smtClean="0"/>
              <a:t>Permitem Nascimento mas não reprodução</a:t>
            </a:r>
          </a:p>
          <a:p>
            <a:endParaRPr lang="pt-PT" sz="1800" dirty="0" smtClean="0"/>
          </a:p>
          <a:p>
            <a:pPr algn="ctr">
              <a:buNone/>
            </a:pPr>
            <a:r>
              <a:rPr lang="pt-PT" sz="2800" dirty="0" smtClean="0">
                <a:solidFill>
                  <a:srgbClr val="FFFF00"/>
                </a:solidFill>
              </a:rPr>
              <a:t>Mutações de novo</a:t>
            </a:r>
          </a:p>
          <a:p>
            <a:r>
              <a:rPr lang="pt-PT" sz="1800" dirty="0" smtClean="0"/>
              <a:t>Para o primeiro afectado</a:t>
            </a:r>
          </a:p>
          <a:p>
            <a:pPr lvl="1"/>
            <a:r>
              <a:rPr lang="pt-PT" sz="1600" dirty="0" smtClean="0"/>
              <a:t>Não existe história familiar</a:t>
            </a:r>
          </a:p>
          <a:p>
            <a:r>
              <a:rPr lang="pt-PT" sz="1800" dirty="0" smtClean="0"/>
              <a:t>Principal factor de risco se progenitor masculino de idade avançada</a:t>
            </a:r>
          </a:p>
          <a:p>
            <a:r>
              <a:rPr lang="pt-PT" sz="1800" dirty="0" smtClean="0"/>
              <a:t>Se ocorre na </a:t>
            </a:r>
            <a:r>
              <a:rPr lang="pt-PT" sz="1800" dirty="0" err="1" smtClean="0"/>
              <a:t>gametogenese</a:t>
            </a:r>
            <a:endParaRPr lang="pt-PT" sz="1800" dirty="0" smtClean="0"/>
          </a:p>
          <a:p>
            <a:pPr lvl="1"/>
            <a:r>
              <a:rPr lang="pt-PT" sz="1600" dirty="0" smtClean="0"/>
              <a:t>Risco quase nulo p/ irmãos</a:t>
            </a:r>
          </a:p>
          <a:p>
            <a:r>
              <a:rPr lang="pt-PT" sz="1800" dirty="0" smtClean="0"/>
              <a:t>Se ocorre na </a:t>
            </a:r>
            <a:r>
              <a:rPr lang="pt-PT" sz="1800" dirty="0" err="1" smtClean="0"/>
              <a:t>embriogenese</a:t>
            </a:r>
            <a:endParaRPr lang="pt-PT" sz="1800" dirty="0" smtClean="0"/>
          </a:p>
          <a:p>
            <a:pPr lvl="1"/>
            <a:r>
              <a:rPr lang="pt-PT" sz="1600" dirty="0" err="1" smtClean="0"/>
              <a:t>Mosaicismo</a:t>
            </a:r>
            <a:endParaRPr lang="pt-PT" sz="1600" dirty="0" smtClean="0"/>
          </a:p>
          <a:p>
            <a:r>
              <a:rPr lang="pt-PT" sz="2000" dirty="0" err="1" smtClean="0"/>
              <a:t>Fenótipo</a:t>
            </a:r>
            <a:r>
              <a:rPr lang="pt-PT" sz="2000" dirty="0" smtClean="0"/>
              <a:t> ausente nos progenitores</a:t>
            </a:r>
          </a:p>
          <a:p>
            <a:endParaRPr lang="pt-PT" sz="20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Autossómica</a:t>
            </a:r>
            <a:r>
              <a:rPr lang="pt-PT" sz="1200" b="1" dirty="0" smtClean="0">
                <a:solidFill>
                  <a:schemeClr val="bg1"/>
                </a:solidFill>
              </a:rPr>
              <a:t> Dominante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 </a:t>
            </a:r>
            <a:r>
              <a:rPr lang="pt-PT" sz="1200" dirty="0" err="1" smtClean="0">
                <a:solidFill>
                  <a:schemeClr val="bg1"/>
                </a:solidFill>
              </a:rPr>
              <a:t>Autossómica</a:t>
            </a:r>
            <a:r>
              <a:rPr lang="pt-PT" sz="1200" dirty="0" smtClean="0">
                <a:solidFill>
                  <a:schemeClr val="bg1"/>
                </a:solidFill>
              </a:rPr>
              <a:t> Recessiva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Recessiva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Dominante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Hered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holândrica</a:t>
            </a:r>
            <a:r>
              <a:rPr lang="pt-PT" sz="1200" dirty="0" smtClean="0">
                <a:solidFill>
                  <a:schemeClr val="bg1"/>
                </a:solidFill>
              </a:rPr>
              <a:t> (ligada ao Y)</a:t>
            </a:r>
          </a:p>
          <a:p>
            <a:pPr marL="176213" indent="-176213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Dificuldades de identificação Padrão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rgbClr val="FFC000"/>
                </a:solidFill>
              </a:rPr>
              <a:t>Mutações letais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rgbClr val="FFFF00"/>
                </a:solidFill>
              </a:rPr>
              <a:t>Mutações de novo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Mosaicismo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gonadal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Polialelismo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Heterogeneidade </a:t>
            </a:r>
            <a:r>
              <a:rPr lang="pt-PT" sz="1000" dirty="0" err="1" smtClean="0">
                <a:solidFill>
                  <a:schemeClr val="bg1"/>
                </a:solidFill>
              </a:rPr>
              <a:t>génica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Pleiotropismo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Penetrância</a:t>
            </a:r>
            <a:r>
              <a:rPr lang="pt-PT" sz="1000" dirty="0" smtClean="0">
                <a:solidFill>
                  <a:schemeClr val="bg1"/>
                </a:solidFill>
              </a:rPr>
              <a:t> Incompleta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Expressividade variável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Epistasia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Influência do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Limitação ao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Fenocópias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Teratogéneos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Paternidade extra-conjugal</a:t>
            </a:r>
          </a:p>
          <a:p>
            <a:endParaRPr lang="pt-PT" sz="1200" dirty="0" smtClean="0"/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92869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PT" dirty="0" smtClean="0">
                <a:solidFill>
                  <a:srgbClr val="FFFF00"/>
                </a:solidFill>
              </a:rPr>
              <a:t>Dificuldades</a:t>
            </a:r>
            <a:r>
              <a:rPr lang="pt-PT" sz="2400" dirty="0"/>
              <a:t> </a:t>
            </a:r>
            <a:r>
              <a:rPr lang="pt-PT" sz="2400" dirty="0" smtClean="0"/>
              <a:t>(I)</a:t>
            </a:r>
            <a:endParaRPr lang="pt-PT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6" y="1428736"/>
            <a:ext cx="5568773" cy="5000660"/>
          </a:xfrm>
        </p:spPr>
        <p:txBody>
          <a:bodyPr/>
          <a:lstStyle/>
          <a:p>
            <a:pPr algn="ctr">
              <a:buNone/>
            </a:pPr>
            <a:r>
              <a:rPr lang="pt-PT" sz="2800" dirty="0" err="1" smtClean="0">
                <a:solidFill>
                  <a:srgbClr val="FFFF00"/>
                </a:solidFill>
              </a:rPr>
              <a:t>Mosaicismo</a:t>
            </a:r>
            <a:r>
              <a:rPr lang="pt-PT" sz="2800" dirty="0" smtClean="0">
                <a:solidFill>
                  <a:srgbClr val="FFFF00"/>
                </a:solidFill>
              </a:rPr>
              <a:t> </a:t>
            </a:r>
            <a:r>
              <a:rPr lang="pt-PT" sz="2800" dirty="0" err="1" smtClean="0">
                <a:solidFill>
                  <a:srgbClr val="FFFF00"/>
                </a:solidFill>
              </a:rPr>
              <a:t>Gonadal</a:t>
            </a:r>
            <a:endParaRPr lang="pt-PT" sz="2800" dirty="0" smtClean="0">
              <a:solidFill>
                <a:srgbClr val="FFFF00"/>
              </a:solidFill>
            </a:endParaRPr>
          </a:p>
          <a:p>
            <a:r>
              <a:rPr lang="pt-PT" sz="2200" dirty="0" smtClean="0"/>
              <a:t>Mutação não se expressa no progenitor</a:t>
            </a:r>
          </a:p>
          <a:p>
            <a:r>
              <a:rPr lang="pt-PT" sz="2200" dirty="0" smtClean="0"/>
              <a:t>Progenitor tem gâmetas normais e gâmetas mutados</a:t>
            </a:r>
          </a:p>
          <a:p>
            <a:r>
              <a:rPr lang="pt-PT" sz="2200" dirty="0" smtClean="0"/>
              <a:t> </a:t>
            </a:r>
          </a:p>
          <a:p>
            <a:pPr algn="ctr">
              <a:buNone/>
            </a:pPr>
            <a:r>
              <a:rPr lang="pt-PT" sz="2800" dirty="0" err="1" smtClean="0">
                <a:solidFill>
                  <a:srgbClr val="FFFF00"/>
                </a:solidFill>
              </a:rPr>
              <a:t>Polialelismo</a:t>
            </a:r>
            <a:endParaRPr lang="pt-PT" sz="2800" dirty="0" smtClean="0">
              <a:solidFill>
                <a:srgbClr val="FFFF00"/>
              </a:solidFill>
            </a:endParaRPr>
          </a:p>
          <a:p>
            <a:r>
              <a:rPr lang="pt-PT" sz="2200" dirty="0" smtClean="0"/>
              <a:t>Ocorre em genes </a:t>
            </a:r>
            <a:r>
              <a:rPr lang="pt-PT" sz="2200" dirty="0" err="1" smtClean="0"/>
              <a:t>polimórficos</a:t>
            </a:r>
            <a:r>
              <a:rPr lang="pt-PT" sz="2200" dirty="0" smtClean="0"/>
              <a:t> (</a:t>
            </a:r>
            <a:r>
              <a:rPr lang="pt-PT" sz="2200" dirty="0" err="1" smtClean="0"/>
              <a:t>ex:HLA</a:t>
            </a:r>
            <a:r>
              <a:rPr lang="pt-PT" sz="2200" dirty="0" smtClean="0"/>
              <a:t>)</a:t>
            </a:r>
          </a:p>
          <a:p>
            <a:r>
              <a:rPr lang="pt-PT" sz="2200" dirty="0" smtClean="0"/>
              <a:t>Diferentes combinações de </a:t>
            </a:r>
            <a:r>
              <a:rPr lang="pt-PT" sz="2200" dirty="0" err="1" smtClean="0"/>
              <a:t>alelos</a:t>
            </a:r>
            <a:endParaRPr lang="pt-PT" sz="2200" dirty="0" smtClean="0"/>
          </a:p>
          <a:p>
            <a:pPr lvl="1"/>
            <a:r>
              <a:rPr lang="pt-PT" sz="1800" dirty="0" smtClean="0"/>
              <a:t>Dificultam a correlação genótipo/fenótipo</a:t>
            </a:r>
          </a:p>
          <a:p>
            <a:pPr lvl="1"/>
            <a:endParaRPr lang="pt-PT" sz="1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Autossómica</a:t>
            </a:r>
            <a:r>
              <a:rPr lang="pt-PT" sz="1200" b="1" dirty="0" smtClean="0">
                <a:solidFill>
                  <a:schemeClr val="bg1"/>
                </a:solidFill>
              </a:rPr>
              <a:t> Dominante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 </a:t>
            </a:r>
            <a:r>
              <a:rPr lang="pt-PT" sz="1200" dirty="0" err="1" smtClean="0">
                <a:solidFill>
                  <a:schemeClr val="bg1"/>
                </a:solidFill>
              </a:rPr>
              <a:t>Autossómica</a:t>
            </a:r>
            <a:r>
              <a:rPr lang="pt-PT" sz="1200" dirty="0" smtClean="0">
                <a:solidFill>
                  <a:schemeClr val="bg1"/>
                </a:solidFill>
              </a:rPr>
              <a:t> Recessiva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Recessiva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Dominante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Hered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holândrica</a:t>
            </a:r>
            <a:r>
              <a:rPr lang="pt-PT" sz="1200" dirty="0" smtClean="0">
                <a:solidFill>
                  <a:schemeClr val="bg1"/>
                </a:solidFill>
              </a:rPr>
              <a:t> (ligada ao Y)</a:t>
            </a:r>
          </a:p>
          <a:p>
            <a:pPr marL="176213" indent="-176213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Dificuldades de identificação Padrão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letais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de novo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rgbClr val="FFC000"/>
                </a:solidFill>
              </a:rPr>
              <a:t>Mosaicismo</a:t>
            </a:r>
            <a:r>
              <a:rPr lang="pt-PT" sz="1000" dirty="0" smtClean="0">
                <a:solidFill>
                  <a:srgbClr val="FFC000"/>
                </a:solidFill>
              </a:rPr>
              <a:t> </a:t>
            </a:r>
            <a:r>
              <a:rPr lang="pt-PT" sz="1000" dirty="0" err="1" smtClean="0">
                <a:solidFill>
                  <a:srgbClr val="FFC000"/>
                </a:solidFill>
              </a:rPr>
              <a:t>gonadal</a:t>
            </a:r>
            <a:endParaRPr lang="pt-PT" sz="1000" dirty="0" smtClean="0">
              <a:solidFill>
                <a:srgbClr val="FFC000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rgbClr val="FFC000"/>
                </a:solidFill>
              </a:rPr>
              <a:t>Polialelismo</a:t>
            </a:r>
            <a:endParaRPr lang="pt-PT" sz="1000" dirty="0" smtClean="0">
              <a:solidFill>
                <a:srgbClr val="FFC000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Heterogeneidade </a:t>
            </a:r>
            <a:r>
              <a:rPr lang="pt-PT" sz="1000" dirty="0" err="1" smtClean="0">
                <a:solidFill>
                  <a:schemeClr val="bg1"/>
                </a:solidFill>
              </a:rPr>
              <a:t>génica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Pleiotropismo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Penetrância</a:t>
            </a:r>
            <a:r>
              <a:rPr lang="pt-PT" sz="1000" dirty="0" smtClean="0">
                <a:solidFill>
                  <a:schemeClr val="bg1"/>
                </a:solidFill>
              </a:rPr>
              <a:t> Incompleta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Expressividade variável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Epistasia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Influência do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Limitação ao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Fenocópias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Teratogéneos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Paternidade extra-conjugal</a:t>
            </a:r>
          </a:p>
          <a:p>
            <a:endParaRPr lang="pt-PT" sz="1200" dirty="0" smtClean="0"/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pt-PT" dirty="0" smtClean="0">
                <a:solidFill>
                  <a:srgbClr val="FFFF00"/>
                </a:solidFill>
              </a:rPr>
              <a:t>Dificuldades</a:t>
            </a:r>
          </a:p>
          <a:p>
            <a:pPr algn="ctr">
              <a:buNone/>
            </a:pPr>
            <a:endParaRPr lang="pt-PT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6" y="1428736"/>
            <a:ext cx="5568773" cy="5143536"/>
          </a:xfrm>
        </p:spPr>
        <p:txBody>
          <a:bodyPr/>
          <a:lstStyle/>
          <a:p>
            <a:pPr algn="ctr">
              <a:buNone/>
            </a:pPr>
            <a:r>
              <a:rPr lang="pt-PT" sz="2400" dirty="0" smtClean="0">
                <a:solidFill>
                  <a:srgbClr val="FFFF00"/>
                </a:solidFill>
              </a:rPr>
              <a:t>Heterogeneidade </a:t>
            </a:r>
            <a:r>
              <a:rPr lang="pt-PT" sz="2400" dirty="0" err="1" smtClean="0">
                <a:solidFill>
                  <a:srgbClr val="FFFF00"/>
                </a:solidFill>
              </a:rPr>
              <a:t>Génica</a:t>
            </a:r>
            <a:endParaRPr lang="pt-PT" sz="2400" dirty="0" smtClean="0">
              <a:solidFill>
                <a:srgbClr val="FFFF00"/>
              </a:solidFill>
            </a:endParaRPr>
          </a:p>
          <a:p>
            <a:r>
              <a:rPr lang="pt-PT" sz="2000" dirty="0" err="1" smtClean="0">
                <a:solidFill>
                  <a:schemeClr val="bg1"/>
                </a:solidFill>
              </a:rPr>
              <a:t>Fenótipos</a:t>
            </a:r>
            <a:r>
              <a:rPr lang="pt-PT" sz="2000" dirty="0" smtClean="0">
                <a:solidFill>
                  <a:schemeClr val="bg1"/>
                </a:solidFill>
              </a:rPr>
              <a:t> iguais – </a:t>
            </a:r>
            <a:r>
              <a:rPr lang="pt-PT" sz="2000" dirty="0" err="1" smtClean="0">
                <a:solidFill>
                  <a:schemeClr val="bg1"/>
                </a:solidFill>
              </a:rPr>
              <a:t>mut</a:t>
            </a:r>
            <a:r>
              <a:rPr lang="pt-PT" sz="2000" dirty="0" smtClean="0">
                <a:solidFill>
                  <a:schemeClr val="bg1"/>
                </a:solidFill>
              </a:rPr>
              <a:t>. genes diferentes</a:t>
            </a:r>
          </a:p>
          <a:p>
            <a:pPr lvl="1"/>
            <a:r>
              <a:rPr lang="pt-PT" sz="1600" dirty="0" smtClean="0">
                <a:solidFill>
                  <a:schemeClr val="bg1"/>
                </a:solidFill>
              </a:rPr>
              <a:t>FCU, </a:t>
            </a:r>
            <a:r>
              <a:rPr lang="pt-PT" sz="1600" dirty="0" err="1" smtClean="0">
                <a:solidFill>
                  <a:schemeClr val="bg1"/>
                </a:solidFill>
              </a:rPr>
              <a:t>esferocitose</a:t>
            </a:r>
            <a:r>
              <a:rPr lang="pt-PT" sz="1600" dirty="0" smtClean="0">
                <a:solidFill>
                  <a:schemeClr val="bg1"/>
                </a:solidFill>
              </a:rPr>
              <a:t>, </a:t>
            </a:r>
            <a:r>
              <a:rPr lang="pt-PT" sz="1600" dirty="0" err="1" smtClean="0">
                <a:solidFill>
                  <a:schemeClr val="bg1"/>
                </a:solidFill>
              </a:rPr>
              <a:t>osteogenesis</a:t>
            </a:r>
            <a:r>
              <a:rPr lang="pt-PT" sz="1600" dirty="0" smtClean="0">
                <a:solidFill>
                  <a:schemeClr val="bg1"/>
                </a:solidFill>
              </a:rPr>
              <a:t> </a:t>
            </a:r>
            <a:r>
              <a:rPr lang="pt-PT" sz="1600" dirty="0" err="1" smtClean="0">
                <a:solidFill>
                  <a:schemeClr val="bg1"/>
                </a:solidFill>
              </a:rPr>
              <a:t>imperfecta</a:t>
            </a:r>
            <a:r>
              <a:rPr lang="pt-PT" sz="1600" dirty="0" smtClean="0">
                <a:solidFill>
                  <a:schemeClr val="bg1"/>
                </a:solidFill>
              </a:rPr>
              <a:t>,...</a:t>
            </a:r>
          </a:p>
          <a:p>
            <a:endParaRPr lang="pt-PT" sz="2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PT" sz="2400" dirty="0" err="1" smtClean="0">
                <a:solidFill>
                  <a:srgbClr val="FFFF00"/>
                </a:solidFill>
              </a:rPr>
              <a:t>Pleiotropismo</a:t>
            </a:r>
            <a:endParaRPr lang="pt-PT" sz="2400" dirty="0" smtClean="0">
              <a:solidFill>
                <a:srgbClr val="FFFF00"/>
              </a:solidFill>
            </a:endParaRPr>
          </a:p>
          <a:p>
            <a:r>
              <a:rPr lang="pt-PT" sz="2000" dirty="0" smtClean="0">
                <a:solidFill>
                  <a:schemeClr val="bg1"/>
                </a:solidFill>
              </a:rPr>
              <a:t>Mutação de 1 gene – vários fenótipos</a:t>
            </a:r>
          </a:p>
          <a:p>
            <a:endParaRPr lang="pt-PT" sz="2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PT" sz="2400" dirty="0" err="1" smtClean="0">
                <a:solidFill>
                  <a:srgbClr val="FFFF00"/>
                </a:solidFill>
              </a:rPr>
              <a:t>Penetrância</a:t>
            </a:r>
            <a:r>
              <a:rPr lang="pt-PT" sz="2400" dirty="0" smtClean="0">
                <a:solidFill>
                  <a:srgbClr val="FFFF00"/>
                </a:solidFill>
              </a:rPr>
              <a:t> incompleta</a:t>
            </a:r>
          </a:p>
          <a:p>
            <a:r>
              <a:rPr lang="pt-PT" sz="2000" dirty="0" err="1" smtClean="0">
                <a:solidFill>
                  <a:schemeClr val="bg1"/>
                </a:solidFill>
              </a:rPr>
              <a:t>Fenótipo</a:t>
            </a:r>
            <a:r>
              <a:rPr lang="pt-PT" sz="2000" dirty="0" smtClean="0">
                <a:solidFill>
                  <a:schemeClr val="bg1"/>
                </a:solidFill>
              </a:rPr>
              <a:t> presente em &lt;100% portadores</a:t>
            </a:r>
          </a:p>
          <a:p>
            <a:r>
              <a:rPr lang="pt-PT" sz="2000" dirty="0" smtClean="0">
                <a:solidFill>
                  <a:schemeClr val="bg1"/>
                </a:solidFill>
              </a:rPr>
              <a:t>Frequente nas d. </a:t>
            </a:r>
            <a:r>
              <a:rPr lang="pt-PT" sz="2000" dirty="0" err="1" smtClean="0">
                <a:solidFill>
                  <a:schemeClr val="bg1"/>
                </a:solidFill>
              </a:rPr>
              <a:t>autossómicas</a:t>
            </a:r>
            <a:r>
              <a:rPr lang="pt-PT" sz="2000" dirty="0" smtClean="0">
                <a:solidFill>
                  <a:schemeClr val="bg1"/>
                </a:solidFill>
              </a:rPr>
              <a:t> dominantes</a:t>
            </a:r>
          </a:p>
          <a:p>
            <a:r>
              <a:rPr lang="pt-PT" sz="2000" dirty="0" err="1" smtClean="0">
                <a:solidFill>
                  <a:schemeClr val="bg1"/>
                </a:solidFill>
              </a:rPr>
              <a:t>Penetrância</a:t>
            </a:r>
            <a:r>
              <a:rPr lang="pt-PT" sz="2000" dirty="0" smtClean="0">
                <a:solidFill>
                  <a:schemeClr val="bg1"/>
                </a:solidFill>
              </a:rPr>
              <a:t> precoce/tardia</a:t>
            </a:r>
          </a:p>
          <a:p>
            <a:r>
              <a:rPr lang="pt-PT" sz="2000" dirty="0" err="1" smtClean="0">
                <a:solidFill>
                  <a:schemeClr val="bg1"/>
                </a:solidFill>
              </a:rPr>
              <a:t>Penetrância</a:t>
            </a:r>
            <a:r>
              <a:rPr lang="pt-PT" sz="2000" dirty="0" smtClean="0">
                <a:solidFill>
                  <a:schemeClr val="bg1"/>
                </a:solidFill>
              </a:rPr>
              <a:t> influenciada por:</a:t>
            </a:r>
          </a:p>
          <a:p>
            <a:pPr lvl="1"/>
            <a:r>
              <a:rPr lang="pt-PT" sz="1600" dirty="0" smtClean="0">
                <a:solidFill>
                  <a:schemeClr val="bg1"/>
                </a:solidFill>
              </a:rPr>
              <a:t>Outros genes</a:t>
            </a:r>
          </a:p>
          <a:p>
            <a:pPr lvl="1"/>
            <a:r>
              <a:rPr lang="pt-PT" sz="1600" dirty="0" smtClean="0">
                <a:solidFill>
                  <a:schemeClr val="bg1"/>
                </a:solidFill>
              </a:rPr>
              <a:t>ambiente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Autossómica</a:t>
            </a:r>
            <a:r>
              <a:rPr lang="pt-PT" sz="1200" b="1" dirty="0" smtClean="0">
                <a:solidFill>
                  <a:schemeClr val="bg1"/>
                </a:solidFill>
              </a:rPr>
              <a:t> Dominante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 </a:t>
            </a:r>
            <a:r>
              <a:rPr lang="pt-PT" sz="1200" dirty="0" err="1" smtClean="0">
                <a:solidFill>
                  <a:schemeClr val="bg1"/>
                </a:solidFill>
              </a:rPr>
              <a:t>Autossómica</a:t>
            </a:r>
            <a:r>
              <a:rPr lang="pt-PT" sz="1200" dirty="0" smtClean="0">
                <a:solidFill>
                  <a:schemeClr val="bg1"/>
                </a:solidFill>
              </a:rPr>
              <a:t> Recessiva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Recessiva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Dominante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Hered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holândrica</a:t>
            </a:r>
            <a:r>
              <a:rPr lang="pt-PT" sz="1200" dirty="0" smtClean="0">
                <a:solidFill>
                  <a:schemeClr val="bg1"/>
                </a:solidFill>
              </a:rPr>
              <a:t> (ligada ao Y)</a:t>
            </a:r>
          </a:p>
          <a:p>
            <a:pPr marL="176213" indent="-176213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Dificuldades de identificação Padrão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letais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de novo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Mosaicismo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gonadal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Polialelismo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rgbClr val="FFC000"/>
                </a:solidFill>
              </a:rPr>
              <a:t>Heterogeneidade </a:t>
            </a:r>
            <a:r>
              <a:rPr lang="pt-PT" sz="1000" dirty="0" err="1" smtClean="0">
                <a:solidFill>
                  <a:srgbClr val="FFC000"/>
                </a:solidFill>
              </a:rPr>
              <a:t>génica</a:t>
            </a:r>
            <a:endParaRPr lang="pt-PT" sz="1000" dirty="0" smtClean="0">
              <a:solidFill>
                <a:srgbClr val="FFC000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rgbClr val="FFC000"/>
                </a:solidFill>
              </a:rPr>
              <a:t>Pleiotropismo</a:t>
            </a:r>
            <a:endParaRPr lang="pt-PT" sz="1000" dirty="0" smtClean="0">
              <a:solidFill>
                <a:srgbClr val="FFC000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rgbClr val="FFC000"/>
                </a:solidFill>
              </a:rPr>
              <a:t>Penetrância</a:t>
            </a:r>
            <a:r>
              <a:rPr lang="pt-PT" sz="1000" dirty="0" smtClean="0">
                <a:solidFill>
                  <a:srgbClr val="FFC000"/>
                </a:solidFill>
              </a:rPr>
              <a:t> Incompleta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Expressividade variável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Epistasia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Influência do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Limitação ao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Fenocópias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Teratogéneos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Paternidade extra-conjugal</a:t>
            </a:r>
          </a:p>
          <a:p>
            <a:endParaRPr lang="pt-PT" sz="1200" dirty="0" smtClean="0"/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pt-PT" dirty="0" smtClean="0">
                <a:solidFill>
                  <a:srgbClr val="FFFF00"/>
                </a:solidFill>
              </a:rPr>
              <a:t>Dificuldades</a:t>
            </a:r>
          </a:p>
          <a:p>
            <a:pPr algn="ctr">
              <a:buNone/>
            </a:pPr>
            <a:endParaRPr lang="pt-PT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6" y="1428736"/>
            <a:ext cx="5568773" cy="1928826"/>
          </a:xfrm>
        </p:spPr>
        <p:txBody>
          <a:bodyPr/>
          <a:lstStyle/>
          <a:p>
            <a:pPr algn="ctr">
              <a:buNone/>
            </a:pPr>
            <a:r>
              <a:rPr lang="pt-PT" sz="2400" dirty="0" smtClean="0">
                <a:solidFill>
                  <a:srgbClr val="FFFF00"/>
                </a:solidFill>
              </a:rPr>
              <a:t>Expressividade variável</a:t>
            </a:r>
          </a:p>
          <a:p>
            <a:r>
              <a:rPr lang="pt-PT" sz="2000" dirty="0" smtClean="0"/>
              <a:t>É a intensidade/severidade de expressão</a:t>
            </a:r>
          </a:p>
          <a:p>
            <a:pPr lvl="1"/>
            <a:r>
              <a:rPr lang="pt-PT" sz="1600" dirty="0" smtClean="0"/>
              <a:t>Ex: </a:t>
            </a:r>
            <a:r>
              <a:rPr lang="pt-PT" sz="1600" dirty="0" err="1" smtClean="0"/>
              <a:t>neurofibromatose</a:t>
            </a:r>
            <a:r>
              <a:rPr lang="pt-PT" sz="1600" dirty="0" smtClean="0"/>
              <a:t>: </a:t>
            </a:r>
            <a:r>
              <a:rPr lang="pt-PT" sz="1600" dirty="0" err="1" smtClean="0"/>
              <a:t>ind</a:t>
            </a:r>
            <a:r>
              <a:rPr lang="pt-PT" sz="1600" dirty="0" smtClean="0"/>
              <a:t>. Sem doença </a:t>
            </a:r>
            <a:r>
              <a:rPr lang="pt-PT" sz="1600" dirty="0" err="1" smtClean="0"/>
              <a:t>visivel</a:t>
            </a:r>
            <a:r>
              <a:rPr lang="pt-PT" sz="1600" dirty="0" smtClean="0"/>
              <a:t> pode transmitir mutação e o filho ser severamente doente</a:t>
            </a:r>
          </a:p>
          <a:p>
            <a:pPr lvl="1"/>
            <a:r>
              <a:rPr lang="pt-PT" sz="1600" dirty="0" smtClean="0"/>
              <a:t>Efeito de genes modificadores</a:t>
            </a:r>
          </a:p>
          <a:p>
            <a:pPr lvl="1"/>
            <a:r>
              <a:rPr lang="pt-PT" sz="1600" dirty="0" smtClean="0"/>
              <a:t>Efeito de heterogeneidade </a:t>
            </a:r>
            <a:r>
              <a:rPr lang="pt-PT" sz="1600" dirty="0" err="1" smtClean="0"/>
              <a:t>alélica</a:t>
            </a:r>
            <a:endParaRPr lang="pt-PT" sz="1600" dirty="0" smtClean="0"/>
          </a:p>
          <a:p>
            <a:pPr lvl="1"/>
            <a:r>
              <a:rPr lang="pt-PT" sz="1600" dirty="0" smtClean="0"/>
              <a:t>Factores ambientais</a:t>
            </a:r>
          </a:p>
          <a:p>
            <a:pPr lvl="1"/>
            <a:endParaRPr lang="pt-PT" sz="1600" dirty="0" smtClean="0"/>
          </a:p>
          <a:p>
            <a:pPr algn="ctr">
              <a:buNone/>
            </a:pPr>
            <a:r>
              <a:rPr lang="pt-PT" sz="2400" dirty="0" err="1" smtClean="0">
                <a:solidFill>
                  <a:srgbClr val="FFFF00"/>
                </a:solidFill>
              </a:rPr>
              <a:t>Epistasia</a:t>
            </a:r>
            <a:endParaRPr lang="pt-PT" sz="2400" dirty="0" smtClean="0">
              <a:solidFill>
                <a:srgbClr val="FFFF00"/>
              </a:solidFill>
            </a:endParaRPr>
          </a:p>
          <a:p>
            <a:r>
              <a:rPr lang="pt-PT" sz="2000" dirty="0" smtClean="0"/>
              <a:t>Interacção de </a:t>
            </a:r>
            <a:r>
              <a:rPr lang="pt-PT" sz="2000" dirty="0" err="1" smtClean="0"/>
              <a:t>alelos</a:t>
            </a:r>
            <a:r>
              <a:rPr lang="pt-PT" sz="2000" dirty="0" smtClean="0"/>
              <a:t> de genes diferentes</a:t>
            </a:r>
          </a:p>
          <a:p>
            <a:r>
              <a:rPr lang="pt-PT" sz="2000" dirty="0" smtClean="0"/>
              <a:t>Ex: expressão do locus ABO é abolida nos </a:t>
            </a:r>
            <a:r>
              <a:rPr lang="pt-PT" sz="2000" dirty="0" err="1" smtClean="0"/>
              <a:t>homozigóticos</a:t>
            </a:r>
            <a:r>
              <a:rPr lang="pt-PT" sz="2000" dirty="0" smtClean="0"/>
              <a:t> </a:t>
            </a:r>
            <a:r>
              <a:rPr lang="pt-PT" sz="2000" dirty="0" err="1" smtClean="0"/>
              <a:t>hh</a:t>
            </a:r>
            <a:endParaRPr lang="pt-PT" sz="1600" dirty="0" smtClean="0"/>
          </a:p>
          <a:p>
            <a:pPr lvl="2">
              <a:buNone/>
            </a:pPr>
            <a:endParaRPr lang="pt-PT" sz="13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Autossómica</a:t>
            </a:r>
            <a:r>
              <a:rPr lang="pt-PT" sz="1200" b="1" dirty="0" smtClean="0">
                <a:solidFill>
                  <a:schemeClr val="bg1"/>
                </a:solidFill>
              </a:rPr>
              <a:t> Dominante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 </a:t>
            </a:r>
            <a:r>
              <a:rPr lang="pt-PT" sz="1200" dirty="0" err="1" smtClean="0">
                <a:solidFill>
                  <a:schemeClr val="bg1"/>
                </a:solidFill>
              </a:rPr>
              <a:t>Autossómica</a:t>
            </a:r>
            <a:r>
              <a:rPr lang="pt-PT" sz="1200" dirty="0" smtClean="0">
                <a:solidFill>
                  <a:schemeClr val="bg1"/>
                </a:solidFill>
              </a:rPr>
              <a:t> Recessiva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Recessiva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Dominante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Hered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holândrica</a:t>
            </a:r>
            <a:r>
              <a:rPr lang="pt-PT" sz="1200" dirty="0" smtClean="0">
                <a:solidFill>
                  <a:schemeClr val="bg1"/>
                </a:solidFill>
              </a:rPr>
              <a:t> (ligada ao Y)</a:t>
            </a:r>
          </a:p>
          <a:p>
            <a:pPr marL="176213" indent="-176213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Dificuldades de identificação Padrão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letais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de novo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Mosaicismo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gonadal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Polialelismo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Heterogeneidade </a:t>
            </a:r>
            <a:r>
              <a:rPr lang="pt-PT" sz="1000" dirty="0" err="1" smtClean="0">
                <a:solidFill>
                  <a:schemeClr val="bg1"/>
                </a:solidFill>
              </a:rPr>
              <a:t>génica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Pleiotropismo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Penetrância</a:t>
            </a:r>
            <a:r>
              <a:rPr lang="pt-PT" sz="1000" dirty="0" smtClean="0">
                <a:solidFill>
                  <a:schemeClr val="bg1"/>
                </a:solidFill>
              </a:rPr>
              <a:t> Incompleta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rgbClr val="FFC000"/>
                </a:solidFill>
              </a:rPr>
              <a:t>Expressividade variável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rgbClr val="FFC000"/>
                </a:solidFill>
              </a:rPr>
              <a:t>Epistasia</a:t>
            </a:r>
            <a:endParaRPr lang="pt-PT" sz="1000" dirty="0" smtClean="0">
              <a:solidFill>
                <a:srgbClr val="FFC000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Influência do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Limitação ao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Fenocópias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Teratogéneos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Paternidade extra-conjugal</a:t>
            </a:r>
          </a:p>
          <a:p>
            <a:endParaRPr lang="pt-PT" sz="1200" dirty="0" smtClean="0"/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pt-PT" dirty="0" smtClean="0">
                <a:solidFill>
                  <a:srgbClr val="FFFF00"/>
                </a:solidFill>
              </a:rPr>
              <a:t>Dificuldades</a:t>
            </a:r>
          </a:p>
          <a:p>
            <a:pPr algn="ctr">
              <a:buNone/>
            </a:pPr>
            <a:endParaRPr lang="pt-PT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6" y="1214422"/>
            <a:ext cx="5568773" cy="5429264"/>
          </a:xfrm>
        </p:spPr>
        <p:txBody>
          <a:bodyPr/>
          <a:lstStyle/>
          <a:p>
            <a:pPr algn="ctr">
              <a:buNone/>
            </a:pPr>
            <a:r>
              <a:rPr lang="pt-PT" sz="2400" dirty="0" smtClean="0">
                <a:solidFill>
                  <a:srgbClr val="FFFF00"/>
                </a:solidFill>
              </a:rPr>
              <a:t>Influência do Sexo</a:t>
            </a:r>
          </a:p>
          <a:p>
            <a:r>
              <a:rPr lang="pt-PT" sz="2000" dirty="0" smtClean="0"/>
              <a:t>Caracteres cuja expressão depende do sexo, mesmo se gene </a:t>
            </a:r>
            <a:r>
              <a:rPr lang="pt-PT" sz="2000" dirty="0" err="1" smtClean="0"/>
              <a:t>autossómico</a:t>
            </a:r>
            <a:endParaRPr lang="pt-PT" sz="2000" dirty="0" smtClean="0"/>
          </a:p>
          <a:p>
            <a:pPr lvl="1"/>
            <a:r>
              <a:rPr lang="pt-PT" sz="1800" dirty="0" err="1" smtClean="0"/>
              <a:t>Calvicie</a:t>
            </a:r>
            <a:r>
              <a:rPr lang="pt-PT" sz="1800" dirty="0" smtClean="0"/>
              <a:t> é dominante p/ Homem; recessiva na mulher</a:t>
            </a:r>
          </a:p>
          <a:p>
            <a:pPr lvl="1"/>
            <a:endParaRPr lang="pt-PT" sz="1600" dirty="0" smtClean="0"/>
          </a:p>
          <a:p>
            <a:pPr algn="ctr">
              <a:buNone/>
            </a:pPr>
            <a:r>
              <a:rPr lang="pt-PT" sz="2400" dirty="0" smtClean="0">
                <a:solidFill>
                  <a:srgbClr val="FFFF00"/>
                </a:solidFill>
              </a:rPr>
              <a:t>Limitação ao sexo</a:t>
            </a:r>
          </a:p>
          <a:p>
            <a:r>
              <a:rPr lang="pt-PT" sz="2000" dirty="0" smtClean="0"/>
              <a:t>Caracteres cuja expressão só ocorre num sexo, mesmo se gene </a:t>
            </a:r>
            <a:r>
              <a:rPr lang="pt-PT" sz="2000" dirty="0" err="1" smtClean="0"/>
              <a:t>autossómico</a:t>
            </a:r>
            <a:endParaRPr lang="pt-PT" sz="2000" dirty="0" smtClean="0"/>
          </a:p>
          <a:p>
            <a:pPr lvl="1"/>
            <a:r>
              <a:rPr lang="pt-PT" sz="1800" dirty="0" smtClean="0"/>
              <a:t>Ex</a:t>
            </a:r>
            <a:r>
              <a:rPr lang="pt-PT" sz="1800" dirty="0" smtClean="0"/>
              <a:t>: Desenvolvimento </a:t>
            </a:r>
            <a:r>
              <a:rPr lang="pt-PT" sz="1800" dirty="0" smtClean="0"/>
              <a:t>mamário na mulher</a:t>
            </a:r>
          </a:p>
          <a:p>
            <a:pPr algn="ctr">
              <a:buNone/>
            </a:pPr>
            <a:endParaRPr lang="pt-PT" sz="24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t-PT" sz="2400" dirty="0" err="1" smtClean="0">
                <a:solidFill>
                  <a:srgbClr val="FFFF00"/>
                </a:solidFill>
              </a:rPr>
              <a:t>Fenocópias</a:t>
            </a:r>
            <a:endParaRPr lang="pt-PT" sz="2400" dirty="0" smtClean="0">
              <a:solidFill>
                <a:srgbClr val="FFFF00"/>
              </a:solidFill>
            </a:endParaRPr>
          </a:p>
          <a:p>
            <a:r>
              <a:rPr lang="pt-PT" sz="2000" dirty="0" smtClean="0"/>
              <a:t>Factores ambientais podem </a:t>
            </a:r>
            <a:r>
              <a:rPr lang="pt-PT" sz="2000" dirty="0" err="1" smtClean="0"/>
              <a:t>mimetizar</a:t>
            </a:r>
            <a:r>
              <a:rPr lang="pt-PT" sz="2000" dirty="0" smtClean="0"/>
              <a:t> o efeito de um genótipo</a:t>
            </a:r>
          </a:p>
          <a:p>
            <a:pPr lvl="1"/>
            <a:r>
              <a:rPr lang="pt-PT" sz="1600" dirty="0" smtClean="0"/>
              <a:t>Ex: </a:t>
            </a:r>
            <a:r>
              <a:rPr lang="pt-PT" sz="1600" dirty="0" smtClean="0"/>
              <a:t>microcefalia </a:t>
            </a:r>
            <a:r>
              <a:rPr lang="pt-PT" sz="1600" dirty="0" smtClean="0"/>
              <a:t>p/ ingestão </a:t>
            </a:r>
            <a:r>
              <a:rPr lang="pt-PT" sz="1600" dirty="0" err="1" smtClean="0"/>
              <a:t>alcool</a:t>
            </a:r>
            <a:r>
              <a:rPr lang="pt-PT" sz="1600" dirty="0" smtClean="0"/>
              <a:t> na gestação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Autossómica</a:t>
            </a:r>
            <a:r>
              <a:rPr lang="pt-PT" sz="1200" b="1" dirty="0" smtClean="0">
                <a:solidFill>
                  <a:schemeClr val="bg1"/>
                </a:solidFill>
              </a:rPr>
              <a:t> Dominante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 </a:t>
            </a:r>
            <a:r>
              <a:rPr lang="pt-PT" sz="1200" dirty="0" err="1" smtClean="0">
                <a:solidFill>
                  <a:schemeClr val="bg1"/>
                </a:solidFill>
              </a:rPr>
              <a:t>Autossómica</a:t>
            </a:r>
            <a:r>
              <a:rPr lang="pt-PT" sz="1200" dirty="0" smtClean="0">
                <a:solidFill>
                  <a:schemeClr val="bg1"/>
                </a:solidFill>
              </a:rPr>
              <a:t> Recessiva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Recessiva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Dominante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Hered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holândrica</a:t>
            </a:r>
            <a:r>
              <a:rPr lang="pt-PT" sz="1200" dirty="0" smtClean="0">
                <a:solidFill>
                  <a:schemeClr val="bg1"/>
                </a:solidFill>
              </a:rPr>
              <a:t> (ligada ao Y)</a:t>
            </a:r>
          </a:p>
          <a:p>
            <a:pPr marL="176213" indent="-176213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Dificuldades de identificação Padrão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letais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de novo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Mosaicismo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gonadal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Polialelismo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Heterogeneidade </a:t>
            </a:r>
            <a:r>
              <a:rPr lang="pt-PT" sz="1000" dirty="0" err="1" smtClean="0">
                <a:solidFill>
                  <a:schemeClr val="bg1"/>
                </a:solidFill>
              </a:rPr>
              <a:t>génica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Pleiotropismo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Penetrância</a:t>
            </a:r>
            <a:r>
              <a:rPr lang="pt-PT" sz="1000" dirty="0" smtClean="0">
                <a:solidFill>
                  <a:schemeClr val="bg1"/>
                </a:solidFill>
              </a:rPr>
              <a:t> Incompleta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Expressividade variável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Epistasia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rgbClr val="FFC000"/>
                </a:solidFill>
              </a:rPr>
              <a:t>Influência do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rgbClr val="FFC000"/>
                </a:solidFill>
              </a:rPr>
              <a:t>Limitação ao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rgbClr val="FFC000"/>
                </a:solidFill>
              </a:rPr>
              <a:t>Fenocópias</a:t>
            </a:r>
            <a:endParaRPr lang="pt-PT" sz="1000" dirty="0" smtClean="0">
              <a:solidFill>
                <a:srgbClr val="FFC000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Teratogéneos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Paternidade extra-conjugal</a:t>
            </a:r>
          </a:p>
          <a:p>
            <a:endParaRPr lang="pt-PT" sz="1200" dirty="0" smtClean="0"/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6429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PT" dirty="0" smtClean="0">
                <a:solidFill>
                  <a:srgbClr val="FFFF00"/>
                </a:solidFill>
              </a:rPr>
              <a:t>Dificuldades</a:t>
            </a:r>
          </a:p>
          <a:p>
            <a:pPr algn="ctr">
              <a:buNone/>
            </a:pPr>
            <a:endParaRPr lang="pt-PT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76200" dist="12700" dir="2700000" sy="-23000" kx="-800400" algn="bl" rotWithShape="0">
              <a:srgbClr val="FFC000">
                <a:alpha val="20000"/>
              </a:srgbClr>
            </a:outerShdw>
          </a:effectLst>
          <a:scene3d>
            <a:camera prst="orthographicFront"/>
            <a:lightRig rig="sunset" dir="t"/>
          </a:scene3d>
          <a:sp3d prstMaterial="metal">
            <a:bevelB w="165100" prst="coolSlant"/>
          </a:sp3d>
        </p:spPr>
        <p:txBody>
          <a:bodyPr anchor="t" anchorCtr="1"/>
          <a:lstStyle/>
          <a:p>
            <a:pPr algn="ctr"/>
            <a:r>
              <a:rPr lang="pt-PT" dirty="0" smtClean="0">
                <a:solidFill>
                  <a:srgbClr val="FFFF00"/>
                </a:solidFill>
              </a:rPr>
              <a:t>Hereditariedade Mendeliana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1428736"/>
            <a:ext cx="5111144" cy="1928826"/>
          </a:xfrm>
        </p:spPr>
        <p:txBody>
          <a:bodyPr/>
          <a:lstStyle/>
          <a:p>
            <a:pPr algn="ctr">
              <a:buNone/>
            </a:pPr>
            <a:r>
              <a:rPr lang="pt-PT" sz="2400" dirty="0" err="1" smtClean="0">
                <a:solidFill>
                  <a:srgbClr val="FFFF00"/>
                </a:solidFill>
              </a:rPr>
              <a:t>Teratogéneos</a:t>
            </a:r>
            <a:endParaRPr lang="pt-PT" sz="2400" dirty="0" smtClean="0">
              <a:solidFill>
                <a:srgbClr val="FFFF00"/>
              </a:solidFill>
            </a:endParaRPr>
          </a:p>
          <a:p>
            <a:r>
              <a:rPr lang="pt-PT" sz="2000" dirty="0" smtClean="0"/>
              <a:t>Substância que provoca defeito do desenvolvimento embrionário</a:t>
            </a:r>
          </a:p>
          <a:p>
            <a:pPr lvl="1"/>
            <a:r>
              <a:rPr lang="pt-PT" sz="1600" dirty="0" smtClean="0"/>
              <a:t>Agentes  químicos</a:t>
            </a:r>
          </a:p>
          <a:p>
            <a:pPr lvl="1"/>
            <a:r>
              <a:rPr lang="pt-PT" sz="1600" dirty="0" smtClean="0"/>
              <a:t>Agentes infecciosos</a:t>
            </a:r>
          </a:p>
          <a:p>
            <a:r>
              <a:rPr lang="pt-PT" sz="2000" dirty="0" smtClean="0"/>
              <a:t>Podem simular situação Hereditária produzindo </a:t>
            </a:r>
            <a:r>
              <a:rPr lang="pt-PT" sz="2000" dirty="0" err="1" smtClean="0"/>
              <a:t>fenocópias</a:t>
            </a:r>
            <a:endParaRPr lang="pt-PT" sz="2000" dirty="0" smtClean="0"/>
          </a:p>
          <a:p>
            <a:endParaRPr lang="pt-PT" sz="2000" dirty="0" smtClean="0"/>
          </a:p>
          <a:p>
            <a:pPr algn="ctr">
              <a:buNone/>
            </a:pPr>
            <a:r>
              <a:rPr lang="pt-PT" sz="2400" dirty="0" smtClean="0">
                <a:solidFill>
                  <a:srgbClr val="FFFF00"/>
                </a:solidFill>
              </a:rPr>
              <a:t>Paternidade extra-conjugal</a:t>
            </a:r>
          </a:p>
          <a:p>
            <a:r>
              <a:rPr lang="pt-PT" sz="2000" dirty="0" smtClean="0"/>
              <a:t>Se não conhecida/relatada</a:t>
            </a:r>
          </a:p>
          <a:p>
            <a:pPr lvl="1"/>
            <a:r>
              <a:rPr lang="pt-PT" sz="1800" dirty="0" smtClean="0"/>
              <a:t>Dificulta o reconhecimento do padrão de hereditariedade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rmAutofit/>
          </a:bodyPr>
          <a:lstStyle/>
          <a:p>
            <a:pPr indent="180000"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pt-PT" sz="1200" b="1" dirty="0" smtClean="0">
                <a:solidFill>
                  <a:schemeClr val="bg1"/>
                </a:solidFill>
              </a:rPr>
              <a:t> </a:t>
            </a:r>
            <a:r>
              <a:rPr lang="pt-PT" sz="1200" b="1" dirty="0" err="1" smtClean="0">
                <a:solidFill>
                  <a:schemeClr val="bg1"/>
                </a:solidFill>
              </a:rPr>
              <a:t>Autossómica</a:t>
            </a:r>
            <a:r>
              <a:rPr lang="pt-PT" sz="1200" b="1" dirty="0" smtClean="0">
                <a:solidFill>
                  <a:schemeClr val="bg1"/>
                </a:solidFill>
              </a:rPr>
              <a:t> Dominante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 </a:t>
            </a:r>
            <a:r>
              <a:rPr lang="pt-PT" sz="1200" dirty="0" err="1" smtClean="0">
                <a:solidFill>
                  <a:schemeClr val="bg1"/>
                </a:solidFill>
              </a:rPr>
              <a:t>Autossómica</a:t>
            </a:r>
            <a:r>
              <a:rPr lang="pt-PT" sz="1200" dirty="0" smtClean="0">
                <a:solidFill>
                  <a:schemeClr val="bg1"/>
                </a:solidFill>
              </a:rPr>
              <a:t> Recessiva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Recessiva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chemeClr val="bg1"/>
                </a:solidFill>
              </a:rPr>
              <a:t>Dominante ligadas ao X</a:t>
            </a:r>
          </a:p>
          <a:p>
            <a:pPr indent="18000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err="1" smtClean="0">
                <a:solidFill>
                  <a:schemeClr val="bg1"/>
                </a:solidFill>
              </a:rPr>
              <a:t>Hered</a:t>
            </a:r>
            <a:r>
              <a:rPr lang="pt-PT" sz="1200" dirty="0" smtClean="0">
                <a:solidFill>
                  <a:schemeClr val="bg1"/>
                </a:solidFill>
              </a:rPr>
              <a:t>. </a:t>
            </a:r>
            <a:r>
              <a:rPr lang="pt-PT" sz="1200" dirty="0" err="1" smtClean="0">
                <a:solidFill>
                  <a:schemeClr val="bg1"/>
                </a:solidFill>
              </a:rPr>
              <a:t>holândrica</a:t>
            </a:r>
            <a:r>
              <a:rPr lang="pt-PT" sz="1200" dirty="0" smtClean="0">
                <a:solidFill>
                  <a:schemeClr val="bg1"/>
                </a:solidFill>
              </a:rPr>
              <a:t> (ligada ao Y)</a:t>
            </a:r>
          </a:p>
          <a:p>
            <a:pPr marL="176213" indent="-176213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Dificuldades de identificação Padrão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letais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Mutações de novo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Mosaicismo</a:t>
            </a:r>
            <a:r>
              <a:rPr lang="pt-PT" sz="1000" dirty="0" smtClean="0">
                <a:solidFill>
                  <a:schemeClr val="bg1"/>
                </a:solidFill>
              </a:rPr>
              <a:t> </a:t>
            </a:r>
            <a:r>
              <a:rPr lang="pt-PT" sz="1000" dirty="0" err="1" smtClean="0">
                <a:solidFill>
                  <a:schemeClr val="bg1"/>
                </a:solidFill>
              </a:rPr>
              <a:t>gonadal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Polialelismo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Heterogeneidade </a:t>
            </a:r>
            <a:r>
              <a:rPr lang="pt-PT" sz="1000" dirty="0" err="1" smtClean="0">
                <a:solidFill>
                  <a:schemeClr val="bg1"/>
                </a:solidFill>
              </a:rPr>
              <a:t>génica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Pleiotropismo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Penetrância</a:t>
            </a:r>
            <a:r>
              <a:rPr lang="pt-PT" sz="1000" dirty="0" smtClean="0">
                <a:solidFill>
                  <a:schemeClr val="bg1"/>
                </a:solidFill>
              </a:rPr>
              <a:t> Incompleta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Expressividade variável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Epistasia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Influência do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chemeClr val="bg1"/>
                </a:solidFill>
              </a:rPr>
              <a:t>Limitação ao sexo</a:t>
            </a: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chemeClr val="bg1"/>
                </a:solidFill>
              </a:rPr>
              <a:t>Fenocópias</a:t>
            </a:r>
            <a:endParaRPr lang="pt-PT" sz="1000" dirty="0" smtClean="0">
              <a:solidFill>
                <a:schemeClr val="bg1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err="1" smtClean="0">
                <a:solidFill>
                  <a:srgbClr val="FFC000"/>
                </a:solidFill>
              </a:rPr>
              <a:t>Teratogéneos</a:t>
            </a:r>
            <a:endParaRPr lang="pt-PT" sz="1000" dirty="0" smtClean="0">
              <a:solidFill>
                <a:srgbClr val="FFC000"/>
              </a:solidFill>
            </a:endParaRPr>
          </a:p>
          <a:p>
            <a:pPr marL="534988" lvl="1" indent="-174625">
              <a:buSzPct val="50000"/>
              <a:buFont typeface="Wingdings" pitchFamily="2" charset="2"/>
              <a:buChar char="Ø"/>
            </a:pPr>
            <a:r>
              <a:rPr lang="pt-PT" sz="1000" dirty="0" smtClean="0">
                <a:solidFill>
                  <a:srgbClr val="FFC000"/>
                </a:solidFill>
              </a:rPr>
              <a:t>Paternidade extra-conjugal</a:t>
            </a:r>
          </a:p>
          <a:p>
            <a:endParaRPr lang="pt-PT" sz="1200" dirty="0" smtClean="0"/>
          </a:p>
          <a:p>
            <a:endParaRPr lang="pt-PT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pt-PT" dirty="0" smtClean="0">
                <a:solidFill>
                  <a:srgbClr val="FFFF00"/>
                </a:solidFill>
              </a:rPr>
              <a:t>Dificuldades</a:t>
            </a:r>
          </a:p>
          <a:p>
            <a:pPr algn="ctr">
              <a:buNone/>
            </a:pPr>
            <a:endParaRPr lang="pt-PT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Ligação e recombinação</a:t>
            </a:r>
            <a:endParaRPr lang="pt-P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FFFF00"/>
                </a:solidFill>
              </a:rPr>
              <a:t>Hereditariedade e Patologias Humanas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786182" y="4929198"/>
            <a:ext cx="5111144" cy="1482996"/>
          </a:xfrm>
        </p:spPr>
        <p:txBody>
          <a:bodyPr/>
          <a:lstStyle/>
          <a:p>
            <a:pPr marL="0" indent="0" algn="ctr">
              <a:buNone/>
            </a:pPr>
            <a:r>
              <a:rPr lang="pt-PT" sz="2000" dirty="0" smtClean="0">
                <a:solidFill>
                  <a:srgbClr val="FFFF00"/>
                </a:solidFill>
              </a:rPr>
              <a:t>Características das Doenças Genéticas:</a:t>
            </a:r>
          </a:p>
          <a:p>
            <a:pPr marL="268288" lvl="1" indent="-176213"/>
            <a:endParaRPr lang="pt-PT" sz="1400" dirty="0" smtClean="0"/>
          </a:p>
          <a:p>
            <a:pPr marL="268288" lvl="1" indent="-176213"/>
            <a:r>
              <a:rPr lang="pt-PT" sz="1400" dirty="0" smtClean="0"/>
              <a:t>Geralmente possível prever o risco</a:t>
            </a:r>
          </a:p>
          <a:p>
            <a:pPr marL="268288" lvl="1" indent="-176213"/>
            <a:r>
              <a:rPr lang="pt-PT" sz="1400" dirty="0" smtClean="0"/>
              <a:t>Por vezes existem testes preditivos</a:t>
            </a:r>
          </a:p>
          <a:p>
            <a:pPr marL="268288" lvl="1" indent="-176213"/>
            <a:r>
              <a:rPr lang="pt-PT" sz="1400" dirty="0" smtClean="0"/>
              <a:t>Frequência populacional</a:t>
            </a:r>
          </a:p>
          <a:p>
            <a:pPr marL="442913" lvl="2" indent="-174625"/>
            <a:r>
              <a:rPr lang="pt-PT" sz="1000" dirty="0" smtClean="0"/>
              <a:t>Característica numa população</a:t>
            </a:r>
          </a:p>
          <a:p>
            <a:pPr marL="442913" lvl="2" indent="-174625"/>
            <a:r>
              <a:rPr lang="pt-PT" sz="1000" dirty="0" smtClean="0"/>
              <a:t>Variável entre populações</a:t>
            </a:r>
          </a:p>
          <a:p>
            <a:pPr>
              <a:buNone/>
            </a:pPr>
            <a:endParaRPr lang="pt-PT" sz="20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rgbClr val="FFC000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endParaRPr lang="pt-PT" sz="1400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/>
              <a:t>Critérios para identificar</a:t>
            </a:r>
          </a:p>
          <a:p>
            <a:pPr marL="268288" indent="-92075">
              <a:buFont typeface="Arial" pitchFamily="34" charset="0"/>
              <a:buChar char="•"/>
            </a:pPr>
            <a:r>
              <a:rPr lang="pt-PT" sz="1400" dirty="0" smtClean="0"/>
              <a:t>Situações hereditárias</a:t>
            </a:r>
          </a:p>
          <a:p>
            <a:pPr marL="268288" indent="-92075">
              <a:buFont typeface="Arial" pitchFamily="34" charset="0"/>
              <a:buChar char="•"/>
            </a:pPr>
            <a:r>
              <a:rPr lang="pt-PT" sz="1400" dirty="0" smtClean="0"/>
              <a:t>Situações não hereditárias</a:t>
            </a:r>
          </a:p>
          <a:p>
            <a:pPr marL="176213" indent="-176213">
              <a:buFont typeface="Arial" pitchFamily="34" charset="0"/>
              <a:buChar char="•"/>
            </a:pPr>
            <a:endParaRPr lang="pt-PT" sz="1400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/>
              <a:t>Tipos de Hereditariedade</a:t>
            </a:r>
          </a:p>
          <a:p>
            <a:endParaRPr lang="pt-PT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4000496" y="2786058"/>
            <a:ext cx="4786346" cy="1000132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" name="TextBox 7"/>
          <p:cNvSpPr txBox="1"/>
          <p:nvPr/>
        </p:nvSpPr>
        <p:spPr>
          <a:xfrm>
            <a:off x="4000496" y="2857496"/>
            <a:ext cx="207170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FFFF00"/>
                </a:solidFill>
              </a:rPr>
              <a:t>Factores Genéticos</a:t>
            </a:r>
          </a:p>
          <a:p>
            <a:pPr algn="ctr"/>
            <a:r>
              <a:rPr lang="pt-PT" sz="900" b="1" dirty="0" smtClean="0">
                <a:solidFill>
                  <a:schemeClr val="bg1"/>
                </a:solidFill>
              </a:rPr>
              <a:t>(mutações</a:t>
            </a:r>
          </a:p>
          <a:p>
            <a:pPr algn="ctr"/>
            <a:r>
              <a:rPr lang="pt-PT" sz="900" b="1" dirty="0" smtClean="0">
                <a:solidFill>
                  <a:schemeClr val="bg1"/>
                </a:solidFill>
              </a:rPr>
              <a:t>Polimorfismos</a:t>
            </a:r>
          </a:p>
          <a:p>
            <a:pPr algn="ctr"/>
            <a:r>
              <a:rPr lang="pt-PT" sz="900" b="1" dirty="0" err="1" smtClean="0">
                <a:solidFill>
                  <a:schemeClr val="bg1"/>
                </a:solidFill>
              </a:rPr>
              <a:t>Fact.Gen.Risco</a:t>
            </a:r>
            <a:r>
              <a:rPr lang="pt-PT" sz="900" b="1" dirty="0" smtClean="0">
                <a:solidFill>
                  <a:schemeClr val="bg1"/>
                </a:solidFill>
              </a:rPr>
              <a:t>) </a:t>
            </a:r>
            <a:endParaRPr lang="pt-PT" sz="9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5206" y="2857496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800" b="1" dirty="0" smtClean="0">
                <a:solidFill>
                  <a:srgbClr val="FFFF00"/>
                </a:solidFill>
              </a:rPr>
              <a:t>Factores Ambientais</a:t>
            </a:r>
            <a:endParaRPr lang="pt-PT" sz="1800" b="1" dirty="0">
              <a:solidFill>
                <a:srgbClr val="FFFF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8958705">
            <a:off x="4284704" y="2027819"/>
            <a:ext cx="357190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TextBox 11"/>
          <p:cNvSpPr txBox="1"/>
          <p:nvPr/>
        </p:nvSpPr>
        <p:spPr>
          <a:xfrm>
            <a:off x="3714744" y="1571612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Doenças </a:t>
            </a:r>
          </a:p>
          <a:p>
            <a:pPr algn="ctr"/>
            <a:r>
              <a:rPr lang="pt-PT" sz="12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Monogénicas</a:t>
            </a:r>
            <a:endParaRPr lang="pt-PT" sz="12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1571612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Doenças </a:t>
            </a:r>
          </a:p>
          <a:p>
            <a:pPr algn="ctr"/>
            <a:r>
              <a:rPr lang="pt-PT" sz="12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Poligénicas</a:t>
            </a:r>
            <a:endParaRPr lang="pt-PT" sz="12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6250793" y="2035959"/>
            <a:ext cx="428628" cy="4071966"/>
          </a:xfrm>
          <a:prstGeom prst="rightBrac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TextBox 15"/>
          <p:cNvSpPr txBox="1"/>
          <p:nvPr/>
        </p:nvSpPr>
        <p:spPr>
          <a:xfrm>
            <a:off x="5715008" y="414338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6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Doenças </a:t>
            </a:r>
          </a:p>
          <a:p>
            <a:pPr algn="ctr"/>
            <a:r>
              <a:rPr lang="pt-PT" sz="16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Multifactoriais</a:t>
            </a:r>
            <a:endParaRPr lang="pt-PT" sz="16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rot="12885030">
            <a:off x="4879960" y="2031962"/>
            <a:ext cx="357190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Ligação e Recombinação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6" y="1428736"/>
            <a:ext cx="5568773" cy="4697706"/>
          </a:xfrm>
        </p:spPr>
        <p:txBody>
          <a:bodyPr/>
          <a:lstStyle/>
          <a:p>
            <a:r>
              <a:rPr lang="pt-PT" sz="1400" b="1" dirty="0" smtClean="0"/>
              <a:t>Material químico da  </a:t>
            </a:r>
            <a:r>
              <a:rPr lang="pt-PT" sz="1400" b="1" dirty="0" err="1" smtClean="0"/>
              <a:t>hereditariede</a:t>
            </a:r>
            <a:r>
              <a:rPr lang="pt-PT" sz="1400" b="1" dirty="0" smtClean="0"/>
              <a:t> Humana: DNA</a:t>
            </a:r>
          </a:p>
          <a:p>
            <a:pPr lvl="1"/>
            <a:r>
              <a:rPr lang="pt-PT" sz="1200" dirty="0" smtClean="0"/>
              <a:t>Arranjado em 23 pares de fibras </a:t>
            </a:r>
            <a:r>
              <a:rPr lang="pt-PT" sz="1200" dirty="0" err="1" smtClean="0"/>
              <a:t>cromossómicas</a:t>
            </a:r>
            <a:endParaRPr lang="pt-PT" sz="1200" dirty="0" smtClean="0"/>
          </a:p>
          <a:p>
            <a:pPr lvl="1"/>
            <a:r>
              <a:rPr lang="pt-PT" sz="1200" dirty="0" smtClean="0"/>
              <a:t>Cada par de fibras homólogas é separado durante a </a:t>
            </a:r>
            <a:r>
              <a:rPr lang="pt-PT" sz="1200" dirty="0" err="1" smtClean="0"/>
              <a:t>meiose</a:t>
            </a:r>
            <a:r>
              <a:rPr lang="pt-PT" sz="1200" dirty="0" smtClean="0"/>
              <a:t>  e segregado para gâmetas diferentes</a:t>
            </a:r>
          </a:p>
          <a:p>
            <a:pPr lvl="1"/>
            <a:r>
              <a:rPr lang="pt-PT" sz="1200" dirty="0" smtClean="0"/>
              <a:t>Cada gâmeta apenas possui uma fibra de cada tipo</a:t>
            </a:r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endParaRPr lang="pt-PT" sz="1400" b="1" dirty="0" smtClean="0"/>
          </a:p>
          <a:p>
            <a:endParaRPr lang="pt-PT" sz="1400" b="1" dirty="0" smtClean="0"/>
          </a:p>
          <a:p>
            <a:r>
              <a:rPr lang="pt-PT" sz="1400" b="1" dirty="0" smtClean="0"/>
              <a:t>2ª Lei de Mendel só é válida para genes de cromossomas diferentes</a:t>
            </a:r>
            <a:endParaRPr lang="pt-PT" sz="1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pt-PT" sz="1100" b="1" dirty="0" smtClean="0">
                <a:solidFill>
                  <a:srgbClr val="FFC000"/>
                </a:solidFill>
              </a:rPr>
              <a:t>Teoria cromossómica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sz="1100" dirty="0" err="1" smtClean="0"/>
              <a:t>Crossing-over</a:t>
            </a:r>
            <a:endParaRPr lang="pt-PT" sz="11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PT" sz="1100" dirty="0" smtClean="0"/>
              <a:t>Ligação mutação/marcador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sz="1100" dirty="0" smtClean="0"/>
              <a:t>Frequência de recombinação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sz="1100" dirty="0" smtClean="0"/>
              <a:t>Análise de ligação</a:t>
            </a:r>
          </a:p>
          <a:p>
            <a:pPr marL="342900" indent="-342900">
              <a:buFont typeface="Arial" pitchFamily="34" charset="0"/>
              <a:buChar char="•"/>
            </a:pPr>
            <a:endParaRPr lang="pt-PT" sz="1100" dirty="0" smtClean="0"/>
          </a:p>
          <a:p>
            <a:pPr marL="342900" indent="-342900">
              <a:buFont typeface="Arial" pitchFamily="34" charset="0"/>
              <a:buChar char="•"/>
            </a:pPr>
            <a:endParaRPr lang="pt-PT" sz="11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 smtClean="0"/>
              <a:t>Teoria cromossómica</a:t>
            </a:r>
            <a:endParaRPr lang="pt-PT" dirty="0"/>
          </a:p>
        </p:txBody>
      </p:sp>
      <p:sp>
        <p:nvSpPr>
          <p:cNvPr id="3076" name="AutoShape 4" descr="http://lc.brooklyn.cuny.edu/smarttutor/core3_21/images/meiosis/C1.meio1.gif"/>
          <p:cNvSpPr>
            <a:spLocks noChangeAspect="1" noChangeArrowheads="1"/>
          </p:cNvSpPr>
          <p:nvPr/>
        </p:nvSpPr>
        <p:spPr bwMode="auto">
          <a:xfrm>
            <a:off x="155575" y="-2011363"/>
            <a:ext cx="3333750" cy="4200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714620"/>
            <a:ext cx="2410407" cy="265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714620"/>
            <a:ext cx="20977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Ligação e Recombinação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6" y="1428736"/>
            <a:ext cx="5568773" cy="4697706"/>
          </a:xfrm>
        </p:spPr>
        <p:txBody>
          <a:bodyPr/>
          <a:lstStyle/>
          <a:p>
            <a:pPr lvl="1"/>
            <a:endParaRPr lang="pt-PT" sz="1200" dirty="0" smtClean="0"/>
          </a:p>
          <a:p>
            <a:pPr lvl="1"/>
            <a:r>
              <a:rPr lang="pt-PT" sz="1200" dirty="0" smtClean="0"/>
              <a:t>Na primeira divisão </a:t>
            </a:r>
            <a:r>
              <a:rPr lang="pt-PT" sz="1200" dirty="0" err="1" smtClean="0"/>
              <a:t>meiótica</a:t>
            </a:r>
            <a:r>
              <a:rPr lang="pt-PT" sz="1200" dirty="0" smtClean="0"/>
              <a:t> pode ocorrer crossing-over homólogo</a:t>
            </a:r>
          </a:p>
          <a:p>
            <a:pPr lvl="1"/>
            <a:r>
              <a:rPr lang="pt-PT" sz="1200" dirty="0" smtClean="0"/>
              <a:t>Como resultado, alelos homólogos podem ser trocados entre cromossomas homólogos</a:t>
            </a:r>
          </a:p>
          <a:p>
            <a:pPr lvl="1"/>
            <a:r>
              <a:rPr lang="pt-PT" sz="1200" dirty="0" smtClean="0"/>
              <a:t>Desta forma a associação entre 2 alelos (haplótipo) pode alterar-se</a:t>
            </a:r>
          </a:p>
          <a:p>
            <a:pPr lvl="2"/>
            <a:r>
              <a:rPr lang="pt-PT" sz="1200" dirty="0" smtClean="0"/>
              <a:t>Também a associação entre os respectivos fenótipos se altera</a:t>
            </a:r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endParaRPr lang="pt-PT" sz="1400" b="1" dirty="0" smtClean="0"/>
          </a:p>
          <a:p>
            <a:endParaRPr lang="pt-PT" sz="1400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pt-PT" sz="1100" dirty="0" smtClean="0"/>
              <a:t>Teoria cromossómica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sz="1100" dirty="0" err="1" smtClean="0">
                <a:solidFill>
                  <a:srgbClr val="FFC000"/>
                </a:solidFill>
              </a:rPr>
              <a:t>Crossing-over</a:t>
            </a:r>
            <a:endParaRPr lang="pt-PT" sz="1100" dirty="0" smtClean="0">
              <a:solidFill>
                <a:srgbClr val="FFC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PT" sz="1100" dirty="0" smtClean="0"/>
              <a:t>Ligação mutação/marcador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sz="1100" dirty="0" smtClean="0"/>
              <a:t>Frequência de recombinação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sz="1100" dirty="0" smtClean="0"/>
              <a:t>Análise de ligação</a:t>
            </a:r>
          </a:p>
          <a:p>
            <a:pPr marL="342900" indent="-342900">
              <a:buFont typeface="Arial" pitchFamily="34" charset="0"/>
              <a:buChar char="•"/>
            </a:pPr>
            <a:endParaRPr lang="pt-PT" sz="1100" dirty="0" smtClean="0"/>
          </a:p>
          <a:p>
            <a:pPr marL="342900" indent="-342900">
              <a:buFont typeface="Arial" pitchFamily="34" charset="0"/>
              <a:buChar char="•"/>
            </a:pPr>
            <a:endParaRPr lang="pt-PT" sz="11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 err="1" smtClean="0"/>
              <a:t>Crossing-over</a:t>
            </a:r>
            <a:endParaRPr lang="pt-PT" dirty="0"/>
          </a:p>
        </p:txBody>
      </p:sp>
      <p:grpSp>
        <p:nvGrpSpPr>
          <p:cNvPr id="8" name="Group 7"/>
          <p:cNvGrpSpPr/>
          <p:nvPr/>
        </p:nvGrpSpPr>
        <p:grpSpPr>
          <a:xfrm>
            <a:off x="6929454" y="3571876"/>
            <a:ext cx="2106317" cy="2933679"/>
            <a:chOff x="1394113" y="566759"/>
            <a:chExt cx="4805069" cy="5862637"/>
          </a:xfrm>
        </p:grpSpPr>
        <p:pic>
          <p:nvPicPr>
            <p:cNvPr id="6" name="Picture 4" descr="CG2-7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94113" y="567907"/>
              <a:ext cx="2389188" cy="4895850"/>
            </a:xfrm>
            <a:prstGeom prst="rect">
              <a:avLst/>
            </a:prstGeom>
            <a:noFill/>
          </p:spPr>
        </p:pic>
        <p:pic>
          <p:nvPicPr>
            <p:cNvPr id="7" name="Picture 5" descr="CG2-7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7620" y="566759"/>
              <a:ext cx="2341562" cy="5862637"/>
            </a:xfrm>
            <a:prstGeom prst="rect">
              <a:avLst/>
            </a:prstGeom>
            <a:noFill/>
          </p:spPr>
        </p:pic>
      </p:grp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571876"/>
            <a:ext cx="36480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Ligação e Recombinação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6" y="1428736"/>
            <a:ext cx="5568773" cy="4697706"/>
          </a:xfrm>
        </p:spPr>
        <p:txBody>
          <a:bodyPr/>
          <a:lstStyle/>
          <a:p>
            <a:pPr lvl="1"/>
            <a:endParaRPr lang="pt-PT" sz="1200" dirty="0" smtClean="0"/>
          </a:p>
          <a:p>
            <a:pPr lvl="1"/>
            <a:r>
              <a:rPr lang="pt-PT" sz="1200" dirty="0" smtClean="0"/>
              <a:t>Se uma mutação patológica não for conhecida</a:t>
            </a:r>
          </a:p>
          <a:p>
            <a:pPr lvl="1"/>
            <a:r>
              <a:rPr lang="pt-PT" sz="1200" dirty="0" smtClean="0"/>
              <a:t>Se for conhecido um polimorfismo que se associa ao fenótipo</a:t>
            </a:r>
          </a:p>
          <a:p>
            <a:pPr lvl="1"/>
            <a:endParaRPr lang="pt-PT" sz="1200" dirty="0" smtClean="0"/>
          </a:p>
          <a:p>
            <a:pPr lvl="2"/>
            <a:r>
              <a:rPr lang="pt-PT" sz="1200" dirty="0" smtClean="0"/>
              <a:t>O polimorfismo é um marcador em ligação com a mutação</a:t>
            </a:r>
          </a:p>
          <a:p>
            <a:pPr lvl="2"/>
            <a:r>
              <a:rPr lang="pt-PT" sz="1200" dirty="0" smtClean="0"/>
              <a:t>A ligação pode perder-se com o crossing-over</a:t>
            </a:r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endParaRPr lang="pt-PT" sz="1400" b="1" dirty="0" smtClean="0"/>
          </a:p>
          <a:p>
            <a:endParaRPr lang="pt-PT" sz="1400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pt-PT" sz="1100" dirty="0" smtClean="0"/>
              <a:t>Teoria cromossómica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sz="1100" dirty="0" err="1" smtClean="0">
                <a:solidFill>
                  <a:schemeClr val="bg1"/>
                </a:solidFill>
              </a:rPr>
              <a:t>Crossing-over</a:t>
            </a:r>
            <a:endParaRPr lang="pt-PT" sz="11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PT" sz="1100" dirty="0" smtClean="0">
                <a:solidFill>
                  <a:srgbClr val="FFC000"/>
                </a:solidFill>
              </a:rPr>
              <a:t>Ligação mutação/marcador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sz="1100" dirty="0" smtClean="0"/>
              <a:t>Frequência de recombinação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sz="1100" dirty="0" smtClean="0"/>
              <a:t>Análise de ligação</a:t>
            </a:r>
          </a:p>
          <a:p>
            <a:pPr marL="342900" indent="-342900">
              <a:buFont typeface="Arial" pitchFamily="34" charset="0"/>
              <a:buChar char="•"/>
            </a:pPr>
            <a:endParaRPr lang="pt-PT" sz="1100" dirty="0" smtClean="0"/>
          </a:p>
          <a:p>
            <a:pPr marL="342900" indent="-342900">
              <a:buFont typeface="Arial" pitchFamily="34" charset="0"/>
              <a:buChar char="•"/>
            </a:pPr>
            <a:endParaRPr lang="pt-PT" sz="11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 smtClean="0"/>
              <a:t>Ligação Mutação/Marcador</a:t>
            </a:r>
            <a:endParaRPr lang="pt-PT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000504"/>
            <a:ext cx="3110206" cy="270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Ligação e Recombinação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6" y="1428736"/>
            <a:ext cx="5568773" cy="4697706"/>
          </a:xfrm>
        </p:spPr>
        <p:txBody>
          <a:bodyPr/>
          <a:lstStyle/>
          <a:p>
            <a:pPr lvl="1"/>
            <a:endParaRPr lang="pt-PT" sz="1200" dirty="0" smtClean="0"/>
          </a:p>
          <a:p>
            <a:pPr lvl="1"/>
            <a:r>
              <a:rPr lang="pt-PT" sz="1200" dirty="0" smtClean="0"/>
              <a:t>O </a:t>
            </a:r>
            <a:r>
              <a:rPr lang="pt-PT" sz="1200" dirty="0" err="1" smtClean="0"/>
              <a:t>crossing</a:t>
            </a:r>
            <a:r>
              <a:rPr lang="pt-PT" sz="1200" dirty="0" smtClean="0"/>
              <a:t> </a:t>
            </a:r>
            <a:r>
              <a:rPr lang="pt-PT" sz="1200" dirty="0" err="1" smtClean="0"/>
              <a:t>over</a:t>
            </a:r>
            <a:r>
              <a:rPr lang="pt-PT" sz="1200" dirty="0" smtClean="0"/>
              <a:t>  entre marcador e mutação</a:t>
            </a:r>
          </a:p>
          <a:p>
            <a:pPr lvl="2"/>
            <a:r>
              <a:rPr lang="pt-PT" sz="1200" dirty="0" smtClean="0"/>
              <a:t>É mais frequente se a distância entre eles aumentar</a:t>
            </a:r>
          </a:p>
          <a:p>
            <a:pPr lvl="1"/>
            <a:endParaRPr lang="pt-PT" sz="1500" dirty="0" smtClean="0"/>
          </a:p>
          <a:p>
            <a:pPr lvl="1"/>
            <a:r>
              <a:rPr lang="pt-PT" sz="1200" dirty="0" smtClean="0"/>
              <a:t>Por isso:</a:t>
            </a:r>
          </a:p>
          <a:p>
            <a:pPr lvl="2"/>
            <a:r>
              <a:rPr lang="pt-PT" sz="1200" dirty="0" smtClean="0"/>
              <a:t>A frequência de recombinação é uma medida de proximidade </a:t>
            </a:r>
            <a:r>
              <a:rPr lang="pt-PT" sz="1200" dirty="0" err="1" smtClean="0"/>
              <a:t>génica</a:t>
            </a:r>
            <a:endParaRPr lang="pt-PT" sz="1200" dirty="0" smtClean="0"/>
          </a:p>
          <a:p>
            <a:pPr lvl="2"/>
            <a:endParaRPr lang="pt-PT" sz="1200" dirty="0" smtClean="0"/>
          </a:p>
          <a:p>
            <a:pPr lvl="1"/>
            <a:r>
              <a:rPr lang="pt-PT" sz="1200" dirty="0" smtClean="0"/>
              <a:t>Em alguns locus c/ recombinação aumentada ( p. ex. MHC) os cálculos não são fiáveis</a:t>
            </a:r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endParaRPr lang="pt-PT" sz="1400" b="1" dirty="0" smtClean="0"/>
          </a:p>
          <a:p>
            <a:endParaRPr lang="pt-PT" sz="1400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pt-PT" sz="1100" dirty="0" smtClean="0"/>
              <a:t>Teoria cromossómica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sz="1100" dirty="0" err="1" smtClean="0">
                <a:solidFill>
                  <a:schemeClr val="bg1"/>
                </a:solidFill>
              </a:rPr>
              <a:t>Crossing-over</a:t>
            </a:r>
            <a:endParaRPr lang="pt-PT" sz="11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PT" sz="1100" dirty="0" smtClean="0">
                <a:solidFill>
                  <a:schemeClr val="bg1"/>
                </a:solidFill>
              </a:rPr>
              <a:t>Ligação mutação/marcador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sz="1100" dirty="0" smtClean="0">
                <a:solidFill>
                  <a:srgbClr val="FFC000"/>
                </a:solidFill>
              </a:rPr>
              <a:t>Frequência de recombinação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sz="1100" dirty="0" smtClean="0"/>
              <a:t>Análise de ligação</a:t>
            </a:r>
          </a:p>
          <a:p>
            <a:pPr marL="342900" indent="-342900">
              <a:buFont typeface="Arial" pitchFamily="34" charset="0"/>
              <a:buChar char="•"/>
            </a:pPr>
            <a:endParaRPr lang="pt-PT" sz="1100" dirty="0" smtClean="0"/>
          </a:p>
          <a:p>
            <a:pPr marL="342900" indent="-342900">
              <a:buFont typeface="Arial" pitchFamily="34" charset="0"/>
              <a:buChar char="•"/>
            </a:pPr>
            <a:endParaRPr lang="pt-PT" sz="11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 smtClean="0"/>
              <a:t>Frequência de recombinação</a:t>
            </a:r>
            <a:endParaRPr lang="pt-PT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857628"/>
            <a:ext cx="4451853" cy="287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626732"/>
            <a:ext cx="3786182" cy="323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Ligação e Recombinação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6" y="1428736"/>
            <a:ext cx="5568773" cy="3500462"/>
          </a:xfrm>
        </p:spPr>
        <p:txBody>
          <a:bodyPr/>
          <a:lstStyle/>
          <a:p>
            <a:r>
              <a:rPr lang="pt-PT" sz="1200" dirty="0" smtClean="0"/>
              <a:t>Teste p/ detectar padrão de herança de 2 genes próximos</a:t>
            </a:r>
          </a:p>
          <a:p>
            <a:pPr lvl="1"/>
            <a:r>
              <a:rPr lang="pt-PT" sz="1200" dirty="0" err="1" smtClean="0"/>
              <a:t>Alelos</a:t>
            </a:r>
            <a:r>
              <a:rPr lang="pt-PT" sz="1200" dirty="0" smtClean="0"/>
              <a:t> segregam em conjunto se próximos</a:t>
            </a:r>
          </a:p>
          <a:p>
            <a:pPr lvl="1"/>
            <a:r>
              <a:rPr lang="pt-PT" sz="1200" dirty="0" smtClean="0"/>
              <a:t>Utiliza a frequência de recombinação</a:t>
            </a:r>
          </a:p>
          <a:p>
            <a:pPr lvl="1"/>
            <a:r>
              <a:rPr lang="pt-PT" sz="1200" dirty="0" smtClean="0"/>
              <a:t>Pode seguir algoritmos complexos com software específico</a:t>
            </a:r>
          </a:p>
          <a:p>
            <a:pPr lvl="1"/>
            <a:r>
              <a:rPr lang="pt-PT" sz="1200" dirty="0" smtClean="0"/>
              <a:t>Pode ser de 3 tipos:</a:t>
            </a:r>
          </a:p>
          <a:p>
            <a:pPr lvl="2"/>
            <a:r>
              <a:rPr lang="pt-PT" sz="1100" dirty="0" smtClean="0"/>
              <a:t>Ligação entre </a:t>
            </a:r>
            <a:r>
              <a:rPr lang="pt-PT" sz="1100" dirty="0" smtClean="0"/>
              <a:t>locus </a:t>
            </a:r>
            <a:r>
              <a:rPr lang="pt-PT" sz="1100" dirty="0" smtClean="0"/>
              <a:t>desconhecido de doença e um polimorfismo</a:t>
            </a:r>
          </a:p>
          <a:p>
            <a:pPr lvl="2"/>
            <a:r>
              <a:rPr lang="pt-PT" sz="1100" dirty="0" smtClean="0"/>
              <a:t>Ligação entre </a:t>
            </a:r>
            <a:r>
              <a:rPr lang="pt-PT" sz="1100" dirty="0" smtClean="0"/>
              <a:t>vários </a:t>
            </a:r>
            <a:r>
              <a:rPr lang="pt-PT" sz="1100" dirty="0" smtClean="0"/>
              <a:t>loci</a:t>
            </a:r>
          </a:p>
          <a:p>
            <a:pPr lvl="2"/>
            <a:r>
              <a:rPr lang="pt-PT" sz="1100" dirty="0" smtClean="0"/>
              <a:t>Ligação com todo o genoma, recorrendo a polimorfismos ao longo de cada cromossoma</a:t>
            </a:r>
          </a:p>
          <a:p>
            <a:pPr lvl="1"/>
            <a:r>
              <a:rPr lang="pt-PT" sz="1400" dirty="0" smtClean="0"/>
              <a:t>LOD </a:t>
            </a:r>
            <a:r>
              <a:rPr lang="pt-PT" sz="1400" dirty="0" err="1" smtClean="0"/>
              <a:t>score</a:t>
            </a:r>
            <a:r>
              <a:rPr lang="pt-PT" sz="1400" dirty="0" smtClean="0"/>
              <a:t> (</a:t>
            </a:r>
            <a:r>
              <a:rPr lang="pt-PT" sz="1400" dirty="0" err="1" smtClean="0"/>
              <a:t>logaritmic</a:t>
            </a:r>
            <a:r>
              <a:rPr lang="pt-PT" sz="1400" dirty="0" smtClean="0"/>
              <a:t> </a:t>
            </a:r>
            <a:r>
              <a:rPr lang="pt-PT" sz="1400" dirty="0" err="1" smtClean="0"/>
              <a:t>of</a:t>
            </a:r>
            <a:r>
              <a:rPr lang="pt-PT" sz="1400" dirty="0" smtClean="0"/>
              <a:t> </a:t>
            </a:r>
            <a:r>
              <a:rPr lang="pt-PT" sz="1400" dirty="0" err="1" smtClean="0"/>
              <a:t>the</a:t>
            </a:r>
            <a:r>
              <a:rPr lang="pt-PT" sz="1400" dirty="0" smtClean="0"/>
              <a:t> </a:t>
            </a:r>
            <a:r>
              <a:rPr lang="pt-PT" sz="1400" dirty="0" err="1" smtClean="0"/>
              <a:t>odds</a:t>
            </a:r>
            <a:r>
              <a:rPr lang="pt-PT" sz="1400" dirty="0" smtClean="0"/>
              <a:t> </a:t>
            </a:r>
            <a:r>
              <a:rPr lang="pt-PT" sz="1400" dirty="0" err="1" smtClean="0"/>
              <a:t>favoring</a:t>
            </a:r>
            <a:r>
              <a:rPr lang="pt-PT" sz="1400" dirty="0" smtClean="0"/>
              <a:t> </a:t>
            </a:r>
            <a:r>
              <a:rPr lang="pt-PT" sz="1400" dirty="0" err="1" smtClean="0"/>
              <a:t>linkage</a:t>
            </a:r>
            <a:r>
              <a:rPr lang="pt-PT" sz="1400" dirty="0" smtClean="0"/>
              <a:t>)</a:t>
            </a:r>
          </a:p>
          <a:p>
            <a:pPr lvl="2"/>
            <a:r>
              <a:rPr lang="pt-PT" sz="1100" dirty="0" smtClean="0"/>
              <a:t>Supõe-se a ligação quando a probabilidade de ligação comparada com a probabilidade de não ligação é superior a 1000:1</a:t>
            </a:r>
          </a:p>
          <a:p>
            <a:pPr lvl="2"/>
            <a:r>
              <a:rPr lang="pt-PT" sz="1100" dirty="0" smtClean="0"/>
              <a:t>O logaritmo dessa razão é o LOD </a:t>
            </a:r>
            <a:r>
              <a:rPr lang="pt-PT" sz="1100" dirty="0" err="1" smtClean="0"/>
              <a:t>score</a:t>
            </a:r>
            <a:r>
              <a:rPr lang="pt-PT" sz="1100" dirty="0" smtClean="0"/>
              <a:t> (LOD=3 </a:t>
            </a:r>
            <a:r>
              <a:rPr lang="pt-PT" sz="1100" dirty="0" smtClean="0">
                <a:sym typeface="Wingdings" pitchFamily="2" charset="2"/>
              </a:rPr>
              <a:t> 1000:1)</a:t>
            </a:r>
            <a:endParaRPr lang="pt-PT" sz="1100" dirty="0" smtClean="0"/>
          </a:p>
          <a:p>
            <a:pPr lvl="2"/>
            <a:r>
              <a:rPr lang="pt-PT" sz="1100" dirty="0" smtClean="0"/>
              <a:t>Determinado pela observação em famílias</a:t>
            </a:r>
          </a:p>
          <a:p>
            <a:pPr lvl="2"/>
            <a:r>
              <a:rPr lang="pt-PT" sz="1100" dirty="0" smtClean="0"/>
              <a:t>Ver tabela (simplificada) e gráfico</a:t>
            </a:r>
          </a:p>
          <a:p>
            <a:pPr lvl="3"/>
            <a:r>
              <a:rPr lang="pt-PT" sz="1000" dirty="0" smtClean="0"/>
              <a:t>a)  forte ligação c/ fracção de recombinação &lt;0.05</a:t>
            </a:r>
          </a:p>
          <a:p>
            <a:pPr lvl="3"/>
            <a:r>
              <a:rPr lang="pt-PT" sz="1000" dirty="0" smtClean="0"/>
              <a:t>b) alta probabilidade de ligação </a:t>
            </a:r>
          </a:p>
          <a:p>
            <a:pPr lvl="3"/>
            <a:r>
              <a:rPr lang="pt-PT" sz="1000" dirty="0" smtClean="0"/>
              <a:t>c) fraca ligação</a:t>
            </a:r>
          </a:p>
          <a:p>
            <a:pPr lvl="3"/>
            <a:r>
              <a:rPr lang="pt-PT" sz="1000" dirty="0" smtClean="0"/>
              <a:t>d) sem ligação</a:t>
            </a:r>
          </a:p>
          <a:p>
            <a:pPr lvl="2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endParaRPr lang="pt-PT" sz="1400" b="1" dirty="0" smtClean="0"/>
          </a:p>
          <a:p>
            <a:endParaRPr lang="pt-PT" sz="1400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pt-PT" sz="1100" dirty="0" smtClean="0"/>
              <a:t>Teoria cromossómica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sz="1100" dirty="0" err="1" smtClean="0">
                <a:solidFill>
                  <a:schemeClr val="bg1"/>
                </a:solidFill>
              </a:rPr>
              <a:t>Crossing-over</a:t>
            </a:r>
            <a:endParaRPr lang="pt-PT" sz="11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PT" sz="1100" dirty="0" smtClean="0">
                <a:solidFill>
                  <a:schemeClr val="bg1"/>
                </a:solidFill>
              </a:rPr>
              <a:t>Ligação mutação/marcador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sz="1100" dirty="0" smtClean="0">
                <a:solidFill>
                  <a:schemeClr val="bg1"/>
                </a:solidFill>
              </a:rPr>
              <a:t>Frequência de recombinação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sz="1100" dirty="0" smtClean="0">
                <a:solidFill>
                  <a:srgbClr val="FFC000"/>
                </a:solidFill>
              </a:rPr>
              <a:t>Análise de ligação</a:t>
            </a:r>
          </a:p>
          <a:p>
            <a:pPr marL="342900" indent="-342900">
              <a:buFont typeface="Arial" pitchFamily="34" charset="0"/>
              <a:buChar char="•"/>
            </a:pPr>
            <a:endParaRPr lang="pt-PT" sz="1100" dirty="0" smtClean="0"/>
          </a:p>
          <a:p>
            <a:pPr marL="342900" indent="-342900">
              <a:buFont typeface="Arial" pitchFamily="34" charset="0"/>
              <a:buChar char="•"/>
            </a:pPr>
            <a:endParaRPr lang="pt-PT" sz="11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 smtClean="0"/>
              <a:t>Análise de ligação</a:t>
            </a:r>
            <a:endParaRPr lang="pt-PT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367339"/>
            <a:ext cx="3202006" cy="149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386118"/>
            <a:ext cx="2357454" cy="147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Ligação e Recombinação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6" y="2000240"/>
            <a:ext cx="5568773" cy="2928958"/>
          </a:xfrm>
        </p:spPr>
        <p:txBody>
          <a:bodyPr/>
          <a:lstStyle/>
          <a:p>
            <a:r>
              <a:rPr lang="pt-PT" sz="1200" dirty="0" smtClean="0"/>
              <a:t>Conhecendo-se a localização dos vários marcadores no genoma</a:t>
            </a:r>
          </a:p>
          <a:p>
            <a:r>
              <a:rPr lang="pt-PT" sz="1200" dirty="0" smtClean="0"/>
              <a:t>Faz-se o </a:t>
            </a:r>
            <a:r>
              <a:rPr lang="pt-PT" sz="1200" dirty="0" err="1" smtClean="0"/>
              <a:t>plot</a:t>
            </a:r>
            <a:r>
              <a:rPr lang="pt-PT" sz="1200" dirty="0" smtClean="0"/>
              <a:t> do LOD </a:t>
            </a:r>
            <a:r>
              <a:rPr lang="pt-PT" sz="1200" dirty="0" err="1" smtClean="0"/>
              <a:t>score</a:t>
            </a:r>
            <a:r>
              <a:rPr lang="pt-PT" sz="1200" dirty="0" smtClean="0"/>
              <a:t> para cada localização</a:t>
            </a:r>
          </a:p>
          <a:p>
            <a:r>
              <a:rPr lang="pt-PT" sz="1200" dirty="0" smtClean="0"/>
              <a:t>A localização com maior LOD é a que corresponde ao pico mais alto dos vários marcadores com ligação registada</a:t>
            </a:r>
          </a:p>
          <a:p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pPr lvl="1"/>
            <a:endParaRPr lang="pt-PT" sz="1200" dirty="0" smtClean="0"/>
          </a:p>
          <a:p>
            <a:endParaRPr lang="pt-PT" sz="1400" b="1" dirty="0" smtClean="0"/>
          </a:p>
          <a:p>
            <a:endParaRPr lang="pt-PT" sz="1400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pt-PT" sz="1100" dirty="0" smtClean="0"/>
              <a:t>Teoria cromossómica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sz="1100" dirty="0" err="1" smtClean="0">
                <a:solidFill>
                  <a:schemeClr val="bg1"/>
                </a:solidFill>
              </a:rPr>
              <a:t>Crossing-over</a:t>
            </a:r>
            <a:endParaRPr lang="pt-PT" sz="11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PT" sz="1100" dirty="0" smtClean="0">
                <a:solidFill>
                  <a:schemeClr val="bg1"/>
                </a:solidFill>
              </a:rPr>
              <a:t>Ligação mutação/marcador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sz="1100" dirty="0" smtClean="0">
                <a:solidFill>
                  <a:schemeClr val="bg1"/>
                </a:solidFill>
              </a:rPr>
              <a:t>Frequência de recombinação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sz="1100" dirty="0" smtClean="0">
                <a:solidFill>
                  <a:srgbClr val="FFC000"/>
                </a:solidFill>
              </a:rPr>
              <a:t>Análise de ligação</a:t>
            </a:r>
          </a:p>
          <a:p>
            <a:pPr marL="342900" indent="-342900">
              <a:buFont typeface="Arial" pitchFamily="34" charset="0"/>
              <a:buChar char="•"/>
            </a:pPr>
            <a:endParaRPr lang="pt-PT" sz="1100" dirty="0" smtClean="0"/>
          </a:p>
          <a:p>
            <a:pPr marL="342900" indent="-342900">
              <a:buFont typeface="Arial" pitchFamily="34" charset="0"/>
              <a:buChar char="•"/>
            </a:pPr>
            <a:endParaRPr lang="pt-PT" sz="11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pt-PT" dirty="0" smtClean="0"/>
              <a:t>Análise de ligação</a:t>
            </a:r>
          </a:p>
          <a:p>
            <a:pPr algn="ctr"/>
            <a:r>
              <a:rPr lang="pt-PT" sz="2200" dirty="0" smtClean="0"/>
              <a:t>Ligação </a:t>
            </a:r>
            <a:r>
              <a:rPr lang="pt-PT" sz="2200" dirty="0" err="1" smtClean="0"/>
              <a:t>multilocus</a:t>
            </a:r>
            <a:endParaRPr lang="pt-PT" sz="2200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924300"/>
            <a:ext cx="7391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FFFF00"/>
                </a:solidFill>
              </a:rPr>
              <a:t>Hereditariedade e Patologias Humanas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sz="2400" dirty="0" smtClean="0"/>
              <a:t>Tipos de Doenças Genéticas</a:t>
            </a:r>
          </a:p>
          <a:p>
            <a:pPr lvl="1"/>
            <a:r>
              <a:rPr lang="pt-PT" sz="2000" dirty="0" smtClean="0"/>
              <a:t>Hereditárias</a:t>
            </a:r>
          </a:p>
          <a:p>
            <a:pPr lvl="2"/>
            <a:r>
              <a:rPr lang="pt-PT" sz="1800" dirty="0" smtClean="0"/>
              <a:t>Defeito genético em células germinais</a:t>
            </a:r>
          </a:p>
          <a:p>
            <a:pPr lvl="1"/>
            <a:r>
              <a:rPr lang="pt-PT" sz="2000" dirty="0" smtClean="0"/>
              <a:t>Não hereditárias</a:t>
            </a:r>
          </a:p>
          <a:p>
            <a:pPr lvl="2"/>
            <a:r>
              <a:rPr lang="pt-PT" sz="1800" dirty="0" smtClean="0"/>
              <a:t>Defeito Genético em células somáticas</a:t>
            </a:r>
          </a:p>
          <a:p>
            <a:pPr lvl="2"/>
            <a:endParaRPr lang="pt-PT" sz="1800" dirty="0" smtClean="0"/>
          </a:p>
          <a:p>
            <a:r>
              <a:rPr lang="pt-PT" sz="2600" dirty="0" smtClean="0"/>
              <a:t>Transmissão familiar</a:t>
            </a:r>
          </a:p>
          <a:p>
            <a:pPr lvl="1"/>
            <a:r>
              <a:rPr lang="pt-PT" sz="2200" dirty="0" smtClean="0"/>
              <a:t>Pode não ser hereditária</a:t>
            </a:r>
          </a:p>
          <a:p>
            <a:pPr lvl="2"/>
            <a:r>
              <a:rPr lang="pt-PT" sz="1800" dirty="0" smtClean="0"/>
              <a:t>Se ambiente condicionador persistir</a:t>
            </a:r>
          </a:p>
          <a:p>
            <a:pPr lvl="3"/>
            <a:r>
              <a:rPr lang="pt-PT" sz="1400" dirty="0" smtClean="0"/>
              <a:t>Ex: cancro do escroto em limpa-chaminés na ausência de higiene</a:t>
            </a:r>
          </a:p>
          <a:p>
            <a:endParaRPr lang="pt-PT" sz="2600" dirty="0" smtClean="0"/>
          </a:p>
          <a:p>
            <a:r>
              <a:rPr lang="pt-PT" sz="2600" dirty="0" smtClean="0"/>
              <a:t>Doença Congénita</a:t>
            </a:r>
          </a:p>
          <a:p>
            <a:pPr lvl="1"/>
            <a:r>
              <a:rPr lang="pt-PT" sz="2200" dirty="0" smtClean="0"/>
              <a:t>Presente no nascimento</a:t>
            </a:r>
          </a:p>
          <a:p>
            <a:pPr lvl="1"/>
            <a:r>
              <a:rPr lang="pt-PT" sz="2200" dirty="0" smtClean="0"/>
              <a:t>Pode não ser hereditária</a:t>
            </a:r>
            <a:endParaRPr lang="pt-PT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endParaRPr lang="pt-PT" sz="1200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/>
              <a:t>Critérios para identificar</a:t>
            </a:r>
          </a:p>
          <a:p>
            <a:pPr marL="268288" indent="-92075">
              <a:buFont typeface="Arial" pitchFamily="34" charset="0"/>
              <a:buChar char="•"/>
            </a:pPr>
            <a:r>
              <a:rPr lang="pt-PT" sz="1200" dirty="0" smtClean="0"/>
              <a:t>Situações hereditárias</a:t>
            </a:r>
          </a:p>
          <a:p>
            <a:pPr marL="268288" indent="-92075">
              <a:buFont typeface="Arial" pitchFamily="34" charset="0"/>
              <a:buChar char="•"/>
            </a:pPr>
            <a:r>
              <a:rPr lang="pt-PT" sz="1200" dirty="0" smtClean="0"/>
              <a:t>Situações não hereditárias</a:t>
            </a:r>
          </a:p>
          <a:p>
            <a:pPr marL="176213" indent="-176213">
              <a:buFont typeface="Arial" pitchFamily="34" charset="0"/>
              <a:buChar char="•"/>
            </a:pPr>
            <a:endParaRPr lang="pt-PT" sz="1200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/>
              <a:t>Tipos de Hereditariedade</a:t>
            </a:r>
          </a:p>
          <a:p>
            <a:endParaRPr lang="pt-P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Hereditariedade e Patologias Humanas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200" dirty="0" err="1" smtClean="0"/>
              <a:t>Fenótipos</a:t>
            </a:r>
            <a:r>
              <a:rPr lang="pt-PT" sz="2200" dirty="0" smtClean="0"/>
              <a:t> aparentemente herdados</a:t>
            </a:r>
          </a:p>
          <a:p>
            <a:pPr lvl="1"/>
            <a:r>
              <a:rPr lang="pt-PT" sz="1800" dirty="0" smtClean="0"/>
              <a:t>Situações hereditárias</a:t>
            </a:r>
          </a:p>
          <a:p>
            <a:pPr lvl="1"/>
            <a:r>
              <a:rPr lang="pt-PT" sz="1800" dirty="0" smtClean="0"/>
              <a:t>Situações criadas por partilha de ambiente</a:t>
            </a:r>
          </a:p>
          <a:p>
            <a:pPr lvl="2"/>
            <a:r>
              <a:rPr lang="pt-PT" sz="1400" dirty="0" smtClean="0"/>
              <a:t>Patologias associadas a profissões</a:t>
            </a:r>
          </a:p>
          <a:p>
            <a:pPr lvl="2"/>
            <a:r>
              <a:rPr lang="pt-PT" sz="1400" dirty="0" smtClean="0"/>
              <a:t>Patologias associadas a hábitos</a:t>
            </a:r>
          </a:p>
          <a:p>
            <a:pPr lvl="3"/>
            <a:r>
              <a:rPr lang="pt-PT" sz="1000" dirty="0" smtClean="0"/>
              <a:t>Alimentares</a:t>
            </a:r>
          </a:p>
          <a:p>
            <a:pPr lvl="3"/>
            <a:r>
              <a:rPr lang="pt-PT" sz="1000" dirty="0" smtClean="0"/>
              <a:t>Sociais</a:t>
            </a:r>
          </a:p>
          <a:p>
            <a:pPr lvl="3"/>
            <a:r>
              <a:rPr lang="pt-PT" sz="1000" dirty="0" smtClean="0"/>
              <a:t>Culturais</a:t>
            </a:r>
          </a:p>
          <a:p>
            <a:pPr lvl="2"/>
            <a:r>
              <a:rPr lang="pt-PT" sz="1400" dirty="0" smtClean="0"/>
              <a:t>Patologias associadas ao meio ambiente</a:t>
            </a:r>
          </a:p>
          <a:p>
            <a:r>
              <a:rPr lang="pt-PT" sz="2200" dirty="0" smtClean="0"/>
              <a:t>Hereditariedade de 2 loci </a:t>
            </a:r>
            <a:r>
              <a:rPr lang="pt-PT" sz="2200" dirty="0" smtClean="0"/>
              <a:t>idênticos</a:t>
            </a:r>
            <a:endParaRPr lang="pt-PT" sz="2200" dirty="0" smtClean="0"/>
          </a:p>
          <a:p>
            <a:pPr lvl="1"/>
            <a:r>
              <a:rPr lang="pt-PT" sz="1800" dirty="0" smtClean="0"/>
              <a:t>Homozigotia</a:t>
            </a:r>
          </a:p>
          <a:p>
            <a:pPr lvl="1"/>
            <a:r>
              <a:rPr lang="pt-PT" sz="1800" dirty="0" smtClean="0"/>
              <a:t>Heterozigotia</a:t>
            </a:r>
          </a:p>
          <a:p>
            <a:pPr lvl="1"/>
            <a:r>
              <a:rPr lang="pt-PT" sz="1800" dirty="0" smtClean="0"/>
              <a:t>Hemizigotia</a:t>
            </a:r>
          </a:p>
          <a:p>
            <a:r>
              <a:rPr lang="pt-PT" sz="2200" dirty="0" smtClean="0"/>
              <a:t>Hereditariedade mitocondrial</a:t>
            </a:r>
          </a:p>
          <a:p>
            <a:pPr lvl="1"/>
            <a:r>
              <a:rPr lang="pt-PT" sz="1800" dirty="0" smtClean="0"/>
              <a:t>heteroplasmia</a:t>
            </a:r>
            <a:endParaRPr lang="pt-PT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endParaRPr lang="pt-PT" sz="1200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/>
              <a:t>Critérios para identificar</a:t>
            </a:r>
          </a:p>
          <a:p>
            <a:pPr marL="268288" indent="-92075">
              <a:buFont typeface="Arial" pitchFamily="34" charset="0"/>
              <a:buChar char="•"/>
            </a:pPr>
            <a:r>
              <a:rPr lang="pt-PT" sz="1200" dirty="0" smtClean="0"/>
              <a:t>Situações hereditárias</a:t>
            </a:r>
          </a:p>
          <a:p>
            <a:pPr marL="268288" indent="-92075">
              <a:buFont typeface="Arial" pitchFamily="34" charset="0"/>
              <a:buChar char="•"/>
            </a:pPr>
            <a:r>
              <a:rPr lang="pt-PT" sz="1200" dirty="0" smtClean="0"/>
              <a:t>Situações não hereditárias</a:t>
            </a:r>
          </a:p>
          <a:p>
            <a:pPr marL="176213" indent="-176213">
              <a:buFont typeface="Arial" pitchFamily="34" charset="0"/>
              <a:buChar char="•"/>
            </a:pPr>
            <a:endParaRPr lang="pt-PT" sz="1200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/>
              <a:t>Tipos de Hereditariedade</a:t>
            </a:r>
          </a:p>
          <a:p>
            <a:endParaRPr lang="pt-P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2542"/>
            <a:ext cx="2857520" cy="1161887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Hereditariedade e Patologias Humanas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1500174"/>
            <a:ext cx="5111144" cy="4626268"/>
          </a:xfrm>
        </p:spPr>
        <p:txBody>
          <a:bodyPr>
            <a:normAutofit fontScale="92500"/>
          </a:bodyPr>
          <a:lstStyle/>
          <a:p>
            <a:r>
              <a:rPr lang="pt-PT" sz="2300" dirty="0" smtClean="0"/>
              <a:t>história familiar  =&gt;Agregação familiar</a:t>
            </a:r>
          </a:p>
          <a:p>
            <a:r>
              <a:rPr lang="pt-PT" sz="2300" dirty="0" smtClean="0"/>
              <a:t>Proporções definidas de 1 caracter após excluídas causas ambientais</a:t>
            </a:r>
          </a:p>
          <a:p>
            <a:r>
              <a:rPr lang="pt-PT" sz="2300" dirty="0" smtClean="0"/>
              <a:t>Ausência do caracter nos familiares sem ascendência comum (ex: conjugues)</a:t>
            </a:r>
          </a:p>
          <a:p>
            <a:r>
              <a:rPr lang="pt-PT" sz="2300" dirty="0" smtClean="0"/>
              <a:t>“</a:t>
            </a:r>
            <a:r>
              <a:rPr lang="pt-PT" sz="2300" dirty="0" err="1" smtClean="0"/>
              <a:t>Onset</a:t>
            </a:r>
            <a:r>
              <a:rPr lang="pt-PT" sz="2300" dirty="0" smtClean="0"/>
              <a:t>” e curso característicos sem desencadeantes conhecidos</a:t>
            </a:r>
          </a:p>
          <a:p>
            <a:r>
              <a:rPr lang="pt-PT" sz="2300" dirty="0" smtClean="0"/>
              <a:t>Maior concordância em gémeos </a:t>
            </a:r>
            <a:r>
              <a:rPr lang="pt-PT" sz="2300" dirty="0" err="1" smtClean="0"/>
              <a:t>monozigóticos</a:t>
            </a:r>
            <a:r>
              <a:rPr lang="pt-PT" sz="2300" dirty="0" smtClean="0"/>
              <a:t> que em </a:t>
            </a:r>
            <a:r>
              <a:rPr lang="pt-PT" sz="2300" dirty="0" err="1" smtClean="0"/>
              <a:t>dizigóticos</a:t>
            </a:r>
            <a:endParaRPr lang="pt-PT" sz="2300" dirty="0" smtClean="0"/>
          </a:p>
          <a:p>
            <a:r>
              <a:rPr lang="pt-PT" sz="2300" dirty="0" err="1" smtClean="0"/>
              <a:t>Proposito</a:t>
            </a:r>
            <a:r>
              <a:rPr lang="pt-PT" sz="2300" dirty="0" smtClean="0"/>
              <a:t> c/ alteração cromossómica </a:t>
            </a:r>
          </a:p>
          <a:p>
            <a:pPr lvl="1"/>
            <a:r>
              <a:rPr lang="pt-PT" sz="1800" dirty="0" smtClean="0"/>
              <a:t>com ou sem história familiar</a:t>
            </a:r>
            <a:endParaRPr lang="pt-PT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/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endParaRPr lang="pt-PT" sz="1400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>
                <a:solidFill>
                  <a:srgbClr val="FFC000"/>
                </a:solidFill>
              </a:rPr>
              <a:t>Critérios para identificar</a:t>
            </a:r>
          </a:p>
          <a:p>
            <a:pPr marL="268288" indent="-92075">
              <a:buFont typeface="Arial" pitchFamily="34" charset="0"/>
              <a:buChar char="•"/>
            </a:pPr>
            <a:r>
              <a:rPr lang="pt-PT" sz="1400" dirty="0" smtClean="0">
                <a:solidFill>
                  <a:srgbClr val="FFC000"/>
                </a:solidFill>
              </a:rPr>
              <a:t>Situações hereditárias</a:t>
            </a:r>
          </a:p>
          <a:p>
            <a:pPr marL="268288" indent="-92075">
              <a:buFont typeface="Arial" pitchFamily="34" charset="0"/>
              <a:buChar char="•"/>
            </a:pPr>
            <a:r>
              <a:rPr lang="pt-PT" sz="1400" dirty="0" smtClean="0"/>
              <a:t>Situações não hereditárias</a:t>
            </a:r>
          </a:p>
          <a:p>
            <a:pPr marL="176213" indent="-176213">
              <a:buFont typeface="Arial" pitchFamily="34" charset="0"/>
              <a:buChar char="•"/>
            </a:pPr>
            <a:endParaRPr lang="pt-PT" sz="1400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/>
              <a:t>Tipos de Hereditariedade</a:t>
            </a:r>
            <a:endParaRPr lang="pt-PT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857256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Critérios para identificação de situações hereditárias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Hereditariedade e Patologias Humanas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6" y="1428736"/>
            <a:ext cx="5568773" cy="4697706"/>
          </a:xfrm>
        </p:spPr>
        <p:txBody>
          <a:bodyPr/>
          <a:lstStyle/>
          <a:p>
            <a:r>
              <a:rPr lang="pt-PT" sz="2500" dirty="0" smtClean="0"/>
              <a:t>Ausência de incidência familiar</a:t>
            </a:r>
          </a:p>
          <a:p>
            <a:pPr lvl="1"/>
            <a:r>
              <a:rPr lang="pt-PT" sz="1800" dirty="0" smtClean="0"/>
              <a:t>Pode ser enganadora nas mutações </a:t>
            </a:r>
            <a:r>
              <a:rPr lang="pt-PT" sz="1800" i="1" dirty="0" smtClean="0"/>
              <a:t>de novo</a:t>
            </a:r>
          </a:p>
          <a:p>
            <a:pPr lvl="1"/>
            <a:r>
              <a:rPr lang="pt-PT" sz="1800" i="1" dirty="0" smtClean="0"/>
              <a:t>Pode ser enganadora nas situações multifactoriais</a:t>
            </a:r>
          </a:p>
          <a:p>
            <a:pPr lvl="1"/>
            <a:r>
              <a:rPr lang="pt-PT" sz="1800" i="1" dirty="0" smtClean="0"/>
              <a:t>Fratrias pequenas podem mascarar incidência</a:t>
            </a:r>
          </a:p>
          <a:p>
            <a:r>
              <a:rPr lang="pt-PT" sz="2500" dirty="0" smtClean="0"/>
              <a:t>Maior concordância em gémeos coabitantes que quando separados</a:t>
            </a:r>
          </a:p>
          <a:p>
            <a:r>
              <a:rPr lang="pt-PT" sz="2500" dirty="0" smtClean="0"/>
              <a:t>Oscilações amplas da frequência em gerações (causas epidémicas?)</a:t>
            </a:r>
          </a:p>
          <a:p>
            <a:r>
              <a:rPr lang="pt-PT" sz="2500" dirty="0" smtClean="0"/>
              <a:t>Frequência afectada por migrações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/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endParaRPr lang="pt-PT" sz="1400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/>
              <a:t>Critérios para identificar</a:t>
            </a:r>
          </a:p>
          <a:p>
            <a:pPr marL="268288" indent="-92075">
              <a:buFont typeface="Arial" pitchFamily="34" charset="0"/>
              <a:buChar char="•"/>
            </a:pPr>
            <a:r>
              <a:rPr lang="pt-PT" sz="1400" dirty="0" smtClean="0"/>
              <a:t>Situações hereditárias</a:t>
            </a:r>
          </a:p>
          <a:p>
            <a:pPr marL="268288" indent="-92075">
              <a:buFont typeface="Arial" pitchFamily="34" charset="0"/>
              <a:buChar char="•"/>
            </a:pPr>
            <a:r>
              <a:rPr lang="pt-PT" sz="1400" dirty="0" smtClean="0">
                <a:solidFill>
                  <a:srgbClr val="FFC000"/>
                </a:solidFill>
              </a:rPr>
              <a:t>Situações não hereditárias</a:t>
            </a:r>
          </a:p>
          <a:p>
            <a:pPr marL="176213" indent="-176213">
              <a:buFont typeface="Arial" pitchFamily="34" charset="0"/>
              <a:buChar char="•"/>
            </a:pPr>
            <a:endParaRPr lang="pt-PT" sz="1400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pt-PT" sz="1400" dirty="0" smtClean="0"/>
              <a:t>Tipos de Hereditariedade</a:t>
            </a:r>
          </a:p>
          <a:p>
            <a:endParaRPr lang="pt-PT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t-PT" sz="2800" dirty="0" smtClean="0"/>
              <a:t>Critérios para identificação de situações não hereditárias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Hereditariedade e Patologias Humanas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6" y="1428736"/>
            <a:ext cx="5568773" cy="4697706"/>
          </a:xfrm>
        </p:spPr>
        <p:txBody>
          <a:bodyPr/>
          <a:lstStyle/>
          <a:p>
            <a:r>
              <a:rPr lang="pt-PT" sz="2500" dirty="0" smtClean="0"/>
              <a:t>Hereditariedade Mendeliana</a:t>
            </a:r>
          </a:p>
          <a:p>
            <a:pPr lvl="1"/>
            <a:r>
              <a:rPr lang="pt-PT" sz="1800" dirty="0" smtClean="0"/>
              <a:t>Formas </a:t>
            </a:r>
            <a:r>
              <a:rPr lang="pt-PT" sz="1800" dirty="0" err="1" smtClean="0"/>
              <a:t>autossómicas</a:t>
            </a:r>
            <a:r>
              <a:rPr lang="pt-PT" sz="1800" dirty="0" smtClean="0"/>
              <a:t> dominantes</a:t>
            </a:r>
          </a:p>
          <a:p>
            <a:pPr lvl="1"/>
            <a:r>
              <a:rPr lang="pt-PT" sz="1800" dirty="0" smtClean="0"/>
              <a:t>Formas </a:t>
            </a:r>
            <a:r>
              <a:rPr lang="pt-PT" sz="1800" dirty="0" err="1" smtClean="0"/>
              <a:t>autossómicas</a:t>
            </a:r>
            <a:r>
              <a:rPr lang="pt-PT" sz="1800" dirty="0" smtClean="0"/>
              <a:t> recessivas</a:t>
            </a:r>
          </a:p>
          <a:p>
            <a:pPr lvl="1"/>
            <a:r>
              <a:rPr lang="pt-PT" sz="1800" dirty="0" smtClean="0"/>
              <a:t>Formas recessivas ligadas ao X</a:t>
            </a:r>
          </a:p>
          <a:p>
            <a:pPr lvl="1"/>
            <a:r>
              <a:rPr lang="pt-PT" sz="1800" dirty="0" smtClean="0"/>
              <a:t>Formas dominantes ligadas ao X</a:t>
            </a:r>
          </a:p>
          <a:p>
            <a:pPr lvl="1"/>
            <a:r>
              <a:rPr lang="pt-PT" sz="1800" dirty="0" smtClean="0"/>
              <a:t>Hereditariedade </a:t>
            </a:r>
            <a:r>
              <a:rPr lang="pt-PT" sz="1800" dirty="0" err="1" smtClean="0"/>
              <a:t>holândrica</a:t>
            </a:r>
            <a:r>
              <a:rPr lang="pt-PT" sz="1800" dirty="0" smtClean="0"/>
              <a:t> (ligada ao Y)</a:t>
            </a:r>
          </a:p>
          <a:p>
            <a:endParaRPr lang="pt-PT" sz="2500" dirty="0" smtClean="0"/>
          </a:p>
          <a:p>
            <a:r>
              <a:rPr lang="pt-PT" sz="2500" dirty="0" smtClean="0"/>
              <a:t>Hereditariedade não Mendeliana</a:t>
            </a:r>
          </a:p>
          <a:p>
            <a:pPr lvl="1"/>
            <a:r>
              <a:rPr lang="pt-PT" sz="1800" dirty="0" smtClean="0"/>
              <a:t>Hereditariedade </a:t>
            </a:r>
            <a:r>
              <a:rPr lang="pt-PT" sz="1800" dirty="0" err="1" smtClean="0"/>
              <a:t>poligénica</a:t>
            </a:r>
            <a:endParaRPr lang="pt-PT" sz="1800" dirty="0" smtClean="0"/>
          </a:p>
          <a:p>
            <a:pPr lvl="1"/>
            <a:r>
              <a:rPr lang="pt-PT" sz="1800" dirty="0" smtClean="0"/>
              <a:t>Hereditariedade </a:t>
            </a:r>
            <a:r>
              <a:rPr lang="pt-PT" sz="1800" dirty="0" err="1" smtClean="0"/>
              <a:t>Multifactorial</a:t>
            </a:r>
            <a:endParaRPr lang="pt-PT" sz="1800" dirty="0" smtClean="0"/>
          </a:p>
          <a:p>
            <a:pPr lvl="1"/>
            <a:r>
              <a:rPr lang="pt-PT" sz="1800" dirty="0" smtClean="0"/>
              <a:t>Hereditariedade mitocondrial</a:t>
            </a:r>
          </a:p>
          <a:p>
            <a:pPr lvl="1"/>
            <a:r>
              <a:rPr lang="pt-PT" sz="1800" dirty="0" err="1" smtClean="0"/>
              <a:t>Imprinting</a:t>
            </a:r>
            <a:r>
              <a:rPr lang="pt-PT" sz="1800" dirty="0" smtClean="0"/>
              <a:t> genómico</a:t>
            </a:r>
          </a:p>
          <a:p>
            <a:pPr lvl="1"/>
            <a:r>
              <a:rPr lang="pt-PT" sz="1800" dirty="0" err="1" smtClean="0"/>
              <a:t>Digenismo</a:t>
            </a:r>
            <a:endParaRPr lang="pt-PT" sz="1800" dirty="0" smtClean="0"/>
          </a:p>
          <a:p>
            <a:pPr lvl="1"/>
            <a:r>
              <a:rPr lang="pt-PT" sz="1800" dirty="0" err="1" smtClean="0"/>
              <a:t>Dissomia</a:t>
            </a:r>
            <a:r>
              <a:rPr lang="pt-PT" sz="1800" dirty="0" smtClean="0"/>
              <a:t> </a:t>
            </a:r>
            <a:r>
              <a:rPr lang="pt-PT" sz="1800" dirty="0" err="1" smtClean="0"/>
              <a:t>uniparental</a:t>
            </a:r>
            <a:endParaRPr lang="pt-PT" sz="1800" dirty="0" smtClean="0"/>
          </a:p>
          <a:p>
            <a:pPr lvl="1"/>
            <a:r>
              <a:rPr lang="pt-PT" sz="1800" dirty="0" smtClean="0"/>
              <a:t>Mutações dinâmicas</a:t>
            </a:r>
            <a:endParaRPr lang="pt-PT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/>
              <a:t>Introdução</a:t>
            </a:r>
          </a:p>
          <a:p>
            <a:pPr marL="176213" indent="-176213">
              <a:buFont typeface="Arial" pitchFamily="34" charset="0"/>
              <a:buChar char="•"/>
            </a:pPr>
            <a:endParaRPr lang="pt-PT" sz="1200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/>
              <a:t>Critérios para identificar</a:t>
            </a:r>
          </a:p>
          <a:p>
            <a:pPr marL="268288" indent="-92075">
              <a:buFont typeface="Arial" pitchFamily="34" charset="0"/>
              <a:buChar char="•"/>
            </a:pPr>
            <a:r>
              <a:rPr lang="pt-PT" sz="1200" dirty="0" smtClean="0"/>
              <a:t>Situações hereditárias</a:t>
            </a:r>
          </a:p>
          <a:p>
            <a:pPr marL="268288" indent="-92075">
              <a:buFont typeface="Arial" pitchFamily="34" charset="0"/>
              <a:buChar char="•"/>
            </a:pPr>
            <a:r>
              <a:rPr lang="pt-PT" sz="1200" dirty="0" smtClean="0"/>
              <a:t>Situações não hereditárias</a:t>
            </a:r>
          </a:p>
          <a:p>
            <a:pPr marL="176213" indent="-176213">
              <a:buFont typeface="Arial" pitchFamily="34" charset="0"/>
              <a:buChar char="•"/>
            </a:pPr>
            <a:endParaRPr lang="pt-PT" sz="1200" dirty="0" smtClean="0"/>
          </a:p>
          <a:p>
            <a:pPr marL="176213" indent="-176213">
              <a:buFont typeface="Arial" pitchFamily="34" charset="0"/>
              <a:buChar char="•"/>
            </a:pPr>
            <a:r>
              <a:rPr lang="pt-PT" sz="1200" dirty="0" smtClean="0">
                <a:solidFill>
                  <a:srgbClr val="FFC000"/>
                </a:solidFill>
              </a:rPr>
              <a:t>Tipos de Hereditariedade</a:t>
            </a:r>
          </a:p>
          <a:p>
            <a:pPr marL="176213" indent="-176213">
              <a:buFont typeface="Arial" pitchFamily="34" charset="0"/>
              <a:buChar char="•"/>
            </a:pPr>
            <a:endParaRPr lang="pt-PT" sz="1200" dirty="0" smtClean="0">
              <a:solidFill>
                <a:srgbClr val="FFC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 smtClean="0"/>
              <a:t>Tipos de Hereditariedade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Leis de Mendel</a:t>
            </a:r>
            <a:endParaRPr lang="pt-P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NA structure design templat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DNA structure design template</Template>
  <TotalTime>388</TotalTime>
  <Words>2766</Words>
  <Application>Microsoft Office PowerPoint</Application>
  <PresentationFormat>On-screen Show (4:3)</PresentationFormat>
  <Paragraphs>954</Paragraphs>
  <Slides>35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DNA structure design template</vt:lpstr>
      <vt:lpstr>Genética Médica</vt:lpstr>
      <vt:lpstr>Tipos de Hereditariedade</vt:lpstr>
      <vt:lpstr>Hereditariedade e Patologias Humanas</vt:lpstr>
      <vt:lpstr>Hereditariedade e Patologias Humanas</vt:lpstr>
      <vt:lpstr>Hereditariedade e Patologias Humanas</vt:lpstr>
      <vt:lpstr>Hereditariedade e Patologias Humanas</vt:lpstr>
      <vt:lpstr>Hereditariedade e Patologias Humanas</vt:lpstr>
      <vt:lpstr>Hereditariedade e Patologias Humanas</vt:lpstr>
      <vt:lpstr>Leis de Mendel</vt:lpstr>
      <vt:lpstr>Leis de Mendel</vt:lpstr>
      <vt:lpstr>Leis de Mendel</vt:lpstr>
      <vt:lpstr>Hereditariedade Mendeliana</vt:lpstr>
      <vt:lpstr>Hereditariedade Mendeliana</vt:lpstr>
      <vt:lpstr>Hereditariedade Mendeliana</vt:lpstr>
      <vt:lpstr>Hereditariedade Mendeliana</vt:lpstr>
      <vt:lpstr>Hereditariedade Mendeliana</vt:lpstr>
      <vt:lpstr>Hereditariedade Mendeliana</vt:lpstr>
      <vt:lpstr>Hereditariedade Mendeliana</vt:lpstr>
      <vt:lpstr>Hereditariedade Mendeliana</vt:lpstr>
      <vt:lpstr>Hereditariedade Mendeliana</vt:lpstr>
      <vt:lpstr>Hereditariedade Mendeliana</vt:lpstr>
      <vt:lpstr>Hereditariedade Mendeliana</vt:lpstr>
      <vt:lpstr>Hereditariedade Mendeliana</vt:lpstr>
      <vt:lpstr>Hereditariedade Mendeliana</vt:lpstr>
      <vt:lpstr>Hereditariedade Mendeliana</vt:lpstr>
      <vt:lpstr>Hereditariedade Mendeliana</vt:lpstr>
      <vt:lpstr>Hereditariedade Mendeliana</vt:lpstr>
      <vt:lpstr>Hereditariedade Mendeliana</vt:lpstr>
      <vt:lpstr>Ligação e recombinação</vt:lpstr>
      <vt:lpstr>Ligação e Recombinação</vt:lpstr>
      <vt:lpstr>Ligação e Recombinação</vt:lpstr>
      <vt:lpstr>Ligação e Recombinação</vt:lpstr>
      <vt:lpstr>Ligação e Recombinação</vt:lpstr>
      <vt:lpstr>Ligação e Recombinação</vt:lpstr>
      <vt:lpstr>Ligação e Recombinação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Genética Médica</dc:title>
  <dc:creator>jcabeda</dc:creator>
  <cp:lastModifiedBy>jcabeda</cp:lastModifiedBy>
  <cp:revision>47</cp:revision>
  <dcterms:created xsi:type="dcterms:W3CDTF">2010-01-29T08:59:31Z</dcterms:created>
  <dcterms:modified xsi:type="dcterms:W3CDTF">2010-02-17T13:30:27Z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TC102862081033</vt:lpwstr>
  </property>
</Properties>
</file>