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4" r:id="rId3"/>
    <p:sldId id="266" r:id="rId4"/>
    <p:sldId id="272" r:id="rId5"/>
    <p:sldId id="273" r:id="rId6"/>
    <p:sldId id="274" r:id="rId7"/>
    <p:sldId id="27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CC"/>
    <a:srgbClr val="336699"/>
    <a:srgbClr val="006699"/>
    <a:srgbClr val="3399FF"/>
    <a:srgbClr val="33CCFF"/>
    <a:srgbClr val="003366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18" autoAdjust="0"/>
    <p:restoredTop sz="90929"/>
  </p:normalViewPr>
  <p:slideViewPr>
    <p:cSldViewPr>
      <p:cViewPr varScale="1">
        <p:scale>
          <a:sx n="99" d="100"/>
          <a:sy n="9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0EE8-2029-4B8D-B769-FC7B4C256E18}" type="datetimeFigureOut">
              <a:rPr lang="pt-PT" smtClean="0"/>
              <a:pPr/>
              <a:t>17-02-2010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195FC-B116-41F6-B43C-7F78C57BAF73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0100" y="3071810"/>
            <a:ext cx="7772543" cy="1500412"/>
          </a:xfrm>
        </p:spPr>
        <p:txBody>
          <a:bodyPr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Hereditariedade Não Mendeliana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772543" cy="1362706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Genética Médica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rgbClr val="FFC000"/>
                </a:solidFill>
              </a:rPr>
              <a:t>Digenismo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err="1" smtClean="0">
                <a:solidFill>
                  <a:srgbClr val="FFFF00"/>
                </a:solidFill>
              </a:rPr>
              <a:t>Digenismo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75227" y="1500174"/>
            <a:ext cx="5111144" cy="46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Fenótipo</a:t>
            </a:r>
            <a:r>
              <a:rPr kumimoji="0" lang="pt-PT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só ocorre se: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noProof="0" dirty="0" smtClean="0">
                <a:solidFill>
                  <a:srgbClr val="FFFFFF"/>
                </a:solidFill>
                <a:effectLst/>
                <a:latin typeface="+mn-lt"/>
              </a:rPr>
              <a:t>Existirem  2 mutações em 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  <a:defRPr/>
            </a:pPr>
            <a:r>
              <a:rPr kumimoji="0" lang="pt-PT" sz="18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Genes distintos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noProof="0" dirty="0" smtClean="0">
                <a:solidFill>
                  <a:srgbClr val="FFFFFF"/>
                </a:solidFill>
                <a:effectLst/>
                <a:latin typeface="+mn-lt"/>
              </a:rPr>
              <a:t>De cromossomas distintos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noProof="0" dirty="0" smtClean="0">
                <a:solidFill>
                  <a:srgbClr val="FFFFFF"/>
                </a:solidFill>
                <a:effectLst/>
                <a:latin typeface="+mn-lt"/>
              </a:rPr>
              <a:t>Logo: segregam independentemente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PT" sz="1800" kern="0" baseline="0" dirty="0" smtClean="0">
                <a:solidFill>
                  <a:srgbClr val="FFFFFF"/>
                </a:solidFill>
                <a:effectLst/>
                <a:latin typeface="+mn-lt"/>
              </a:rPr>
              <a:t>Progenitores</a:t>
            </a: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</a:rPr>
              <a:t> são ambos normais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rgbClr val="FFC000"/>
                </a:solidFill>
              </a:rPr>
              <a:t>Dissomia</a:t>
            </a:r>
            <a:r>
              <a:rPr lang="pt-PT" sz="1200" b="1" dirty="0" smtClean="0">
                <a:solidFill>
                  <a:srgbClr val="FFC000"/>
                </a:solidFill>
              </a:rPr>
              <a:t> </a:t>
            </a:r>
            <a:r>
              <a:rPr lang="pt-PT" sz="1200" b="1" dirty="0" err="1" smtClean="0">
                <a:solidFill>
                  <a:srgbClr val="FFC000"/>
                </a:solidFill>
              </a:rPr>
              <a:t>uniparental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err="1" smtClean="0">
                <a:solidFill>
                  <a:srgbClr val="FFFF00"/>
                </a:solidFill>
              </a:rPr>
              <a:t>Dissomia</a:t>
            </a:r>
            <a:r>
              <a:rPr lang="pt-PT" dirty="0" smtClean="0">
                <a:solidFill>
                  <a:srgbClr val="FFFF00"/>
                </a:solidFill>
              </a:rPr>
              <a:t> </a:t>
            </a:r>
            <a:r>
              <a:rPr lang="pt-PT" dirty="0" err="1" smtClean="0">
                <a:solidFill>
                  <a:srgbClr val="FFFF00"/>
                </a:solidFill>
              </a:rPr>
              <a:t>Uniparental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75227" y="1500174"/>
            <a:ext cx="5111144" cy="46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PT" sz="2300" kern="0" noProof="0" dirty="0" smtClean="0">
                <a:solidFill>
                  <a:srgbClr val="FFFFFF"/>
                </a:solidFill>
                <a:effectLst/>
                <a:latin typeface="+mn-lt"/>
              </a:rPr>
              <a:t>Muito rara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PT" sz="2300" kern="0" dirty="0" smtClean="0">
                <a:solidFill>
                  <a:srgbClr val="FFFFFF"/>
                </a:solidFill>
                <a:effectLst/>
                <a:latin typeface="+mn-lt"/>
              </a:rPr>
              <a:t>O par de 1 cromossoma provém do mesmo progenitor</a:t>
            </a:r>
            <a:endParaRPr lang="pt-PT" sz="2300" kern="0" noProof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kumimoji="0" lang="pt-PT" sz="2300" b="0" i="0" u="none" strike="noStrike" kern="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Heterodissomia</a:t>
            </a:r>
            <a:r>
              <a:rPr kumimoji="0" lang="pt-PT" sz="23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2300" b="0" i="0" u="none" strike="noStrike" kern="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uniparental</a:t>
            </a:r>
            <a:endParaRPr kumimoji="0" lang="pt-PT" sz="2300" b="0" i="0" u="none" strike="noStrike" kern="0" cap="none" spc="0" normalizeH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1165226" lvl="2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</a:rPr>
              <a:t>Os cromossomas são diferentes</a:t>
            </a:r>
            <a:endParaRPr kumimoji="0" lang="pt-PT" sz="1800" b="0" i="0" u="none" strike="noStrike" kern="0" cap="none" spc="0" normalizeH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kumimoji="0" lang="pt-PT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Unidissomia</a:t>
            </a:r>
            <a:r>
              <a:rPr kumimoji="0" lang="pt-P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uniparental</a:t>
            </a:r>
            <a:endParaRPr kumimoji="0" lang="pt-PT" sz="2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1165226" lvl="2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</a:rPr>
              <a:t>2 cópias do mesmo cromossoma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Se envolver</a:t>
            </a:r>
            <a:r>
              <a:rPr kumimoji="0" lang="pt-PT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genes imprinted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baseline="0" dirty="0" smtClean="0">
                <a:solidFill>
                  <a:srgbClr val="FFFFFF"/>
                </a:solidFill>
                <a:effectLst/>
                <a:latin typeface="+mn-lt"/>
              </a:rPr>
              <a:t>Pode </a:t>
            </a:r>
            <a:r>
              <a:rPr lang="pt-PT" sz="1800" kern="0" baseline="0" dirty="0" smtClean="0">
                <a:solidFill>
                  <a:srgbClr val="FFFFFF"/>
                </a:solidFill>
                <a:effectLst/>
                <a:latin typeface="+mn-lt"/>
              </a:rPr>
              <a:t>ocorrer </a:t>
            </a:r>
            <a:r>
              <a:rPr lang="pt-PT" sz="1800" kern="0" baseline="0" dirty="0" smtClean="0">
                <a:solidFill>
                  <a:srgbClr val="FFFFFF"/>
                </a:solidFill>
                <a:effectLst/>
                <a:latin typeface="+mn-lt"/>
              </a:rPr>
              <a:t>dissomia funcional  em gene que requeria monossomia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kumimoji="0" lang="pt-PT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Pode ocorrer nulissomia funcional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Mutações Dinâmicas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75226" y="1500174"/>
            <a:ext cx="5568773" cy="46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PT" sz="2300" kern="0" dirty="0" smtClean="0">
                <a:solidFill>
                  <a:srgbClr val="FFFFFF"/>
                </a:solidFill>
                <a:effectLst/>
                <a:latin typeface="+mn-lt"/>
              </a:rPr>
              <a:t>Expansões/contracções de repetições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Alteração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</a:rPr>
              <a:t>Durante a </a:t>
            </a:r>
            <a:r>
              <a:rPr lang="pt-PT" sz="1800" kern="0" dirty="0" err="1" smtClean="0">
                <a:solidFill>
                  <a:srgbClr val="FFFFFF"/>
                </a:solidFill>
                <a:effectLst/>
                <a:latin typeface="+mn-lt"/>
              </a:rPr>
              <a:t>meiose</a:t>
            </a: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</a:rPr>
              <a:t> e/ou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</a:rPr>
              <a:t>Precocemente no desenvolvimento fetal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Se </a:t>
            </a:r>
            <a:r>
              <a:rPr kumimoji="0" lang="pt-P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n&lt;</a:t>
            </a: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nº critico </a:t>
            </a: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kumimoji="0" lang="pt-P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fenótipo</a:t>
            </a: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Normal: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Fase de pré-mutação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</a:rPr>
              <a:t>Se n&gt; nº critico </a:t>
            </a:r>
            <a:r>
              <a:rPr lang="pt-PT" sz="1800" kern="0" dirty="0" smtClean="0">
                <a:solidFill>
                  <a:srgbClr val="FFFFFF"/>
                </a:solidFill>
                <a:effectLst/>
                <a:sym typeface="Wingdings" pitchFamily="2" charset="2"/>
              </a:rPr>
              <a:t> Patologia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sym typeface="Wingdings" pitchFamily="2" charset="2"/>
              </a:rPr>
              <a:t>Antecipação: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sym typeface="Wingdings" pitchFamily="2" charset="2"/>
              </a:rPr>
              <a:t>Aumento da gravidade c/ as gerações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sym typeface="Wingdings" pitchFamily="2" charset="2"/>
              </a:rPr>
              <a:t>Frequente neste tipo de transmissão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sym typeface="Wingdings" pitchFamily="2" charset="2"/>
              </a:rPr>
              <a:t>Também pode ser redução </a:t>
            </a:r>
            <a:r>
              <a:rPr lang="pt-PT" sz="1800" kern="0" dirty="0" err="1" smtClean="0">
                <a:solidFill>
                  <a:srgbClr val="FFFFFF"/>
                </a:solidFill>
                <a:effectLst/>
                <a:sym typeface="Wingdings" pitchFamily="2" charset="2"/>
              </a:rPr>
              <a:t>onset</a:t>
            </a:r>
            <a:endParaRPr lang="pt-PT" sz="1800" kern="0" dirty="0" smtClean="0">
              <a:solidFill>
                <a:srgbClr val="FFFFFF"/>
              </a:solidFill>
              <a:effectLst/>
              <a:sym typeface="Wingdings" pitchFamily="2" charset="2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4000504"/>
            <a:ext cx="3929058" cy="2500330"/>
            <a:chOff x="0" y="4429132"/>
            <a:chExt cx="3397867" cy="19208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429132"/>
              <a:ext cx="3397867" cy="192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ixaDeTexto 7"/>
            <p:cNvSpPr txBox="1"/>
            <p:nvPr/>
          </p:nvSpPr>
          <p:spPr>
            <a:xfrm>
              <a:off x="1571604" y="6000768"/>
              <a:ext cx="18165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 smtClean="0"/>
                <a:t>Sindroma do </a:t>
              </a:r>
              <a:r>
                <a:rPr lang="pt-PT" sz="1400" dirty="0" err="1" smtClean="0"/>
                <a:t>X-frágil</a:t>
              </a:r>
              <a:endParaRPr lang="pt-PT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FFC000"/>
                </a:solidFill>
              </a:rPr>
              <a:t>Hereditariedade </a:t>
            </a:r>
            <a:r>
              <a:rPr lang="pt-PT" sz="1200" b="1" dirty="0" err="1" smtClean="0">
                <a:solidFill>
                  <a:srgbClr val="FFC000"/>
                </a:solidFill>
              </a:rPr>
              <a:t>poligénica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Poligénica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75227" y="1500174"/>
            <a:ext cx="5111144" cy="46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Fenótipo</a:t>
            </a:r>
            <a:r>
              <a:rPr kumimoji="0" lang="pt-P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&lt;= efeito de vários genes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2000" kern="0" dirty="0" smtClean="0">
                <a:solidFill>
                  <a:srgbClr val="FFFFFF"/>
                </a:solidFill>
                <a:effectLst/>
                <a:latin typeface="+mn-lt"/>
              </a:rPr>
              <a:t>Independente do meio ambiente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Cada gene tem efeito </a:t>
            </a:r>
            <a:r>
              <a:rPr kumimoji="0" lang="pt-P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minor</a:t>
            </a:r>
            <a:endParaRPr kumimoji="0" lang="pt-PT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2000" kern="0" dirty="0" smtClean="0">
                <a:solidFill>
                  <a:srgbClr val="FFFFFF"/>
                </a:solidFill>
                <a:effectLst/>
                <a:latin typeface="+mn-lt"/>
              </a:rPr>
              <a:t>Genes sem interacção entre si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kumimoji="0" lang="pt-P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Fenótipo</a:t>
            </a:r>
            <a:r>
              <a:rPr kumimoji="0" lang="pt-P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segue curva </a:t>
            </a:r>
            <a:r>
              <a:rPr kumimoji="0" lang="pt-P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gaussiana</a:t>
            </a:r>
            <a:endParaRPr kumimoji="0" lang="pt-PT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2000" kern="0" dirty="0" smtClean="0">
                <a:solidFill>
                  <a:srgbClr val="FFFFFF"/>
                </a:solidFill>
                <a:effectLst/>
                <a:latin typeface="+mn-lt"/>
              </a:rPr>
              <a:t>Ex: cor dos olhos</a:t>
            </a:r>
            <a:endParaRPr kumimoji="0" lang="pt-PT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71942"/>
            <a:ext cx="51524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FFC000"/>
                </a:solidFill>
              </a:rPr>
              <a:t>Hereditariedade </a:t>
            </a:r>
            <a:r>
              <a:rPr lang="pt-PT" sz="1200" b="1" dirty="0" err="1" smtClean="0">
                <a:solidFill>
                  <a:srgbClr val="FFC000"/>
                </a:solidFill>
              </a:rPr>
              <a:t>Multifactorial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Multifactorial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0156"/>
            <a:ext cx="3714744" cy="212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0430" y="1500174"/>
            <a:ext cx="5643570" cy="46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Fenótipo</a:t>
            </a:r>
            <a:r>
              <a:rPr kumimoji="0" lang="pt-P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resulta de: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2000" kern="0" dirty="0" smtClean="0">
                <a:solidFill>
                  <a:srgbClr val="FFFFFF"/>
                </a:solidFill>
                <a:effectLst/>
                <a:latin typeface="+mn-lt"/>
              </a:rPr>
              <a:t>Efeito aditivo de vários genes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2000" kern="0" noProof="0" dirty="0" smtClean="0">
                <a:solidFill>
                  <a:srgbClr val="FFFFFF"/>
                </a:solidFill>
                <a:effectLst/>
                <a:latin typeface="+mn-lt"/>
              </a:rPr>
              <a:t>Efeito do ambiente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kumimoji="0" lang="pt-PT" sz="23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Nenhum</a:t>
            </a:r>
            <a:r>
              <a:rPr kumimoji="0" lang="pt-PT" sz="23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gene se destaca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2300" kern="0" baseline="0" noProof="0" dirty="0" smtClean="0">
                <a:solidFill>
                  <a:srgbClr val="FFFFFF"/>
                </a:solidFill>
                <a:effectLst/>
                <a:latin typeface="+mn-lt"/>
              </a:rPr>
              <a:t>Distribuição segue curva de </a:t>
            </a:r>
            <a:r>
              <a:rPr lang="pt-PT" sz="2300" kern="0" baseline="0" noProof="0" dirty="0" err="1" smtClean="0">
                <a:solidFill>
                  <a:srgbClr val="FFFFFF"/>
                </a:solidFill>
                <a:effectLst/>
                <a:latin typeface="+mn-lt"/>
              </a:rPr>
              <a:t>gauss</a:t>
            </a:r>
            <a:endParaRPr lang="pt-PT" sz="2300" kern="0" baseline="0" noProof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</a:rPr>
              <a:t>População tem uma prevalência da patologia</a:t>
            </a:r>
            <a:endParaRPr lang="pt-PT" sz="1800" kern="0" baseline="0" noProof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kumimoji="0" lang="pt-PT" sz="23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Nas famílias afectadas a curva de </a:t>
            </a:r>
            <a:r>
              <a:rPr kumimoji="0" lang="pt-PT" sz="2300" b="0" i="0" u="none" strike="noStrike" kern="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gauss</a:t>
            </a:r>
            <a:r>
              <a:rPr kumimoji="0" lang="pt-PT" sz="23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encontra-se deslocada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2000" kern="0" dirty="0" smtClean="0">
                <a:solidFill>
                  <a:srgbClr val="FFFFFF"/>
                </a:solidFill>
                <a:effectLst/>
                <a:latin typeface="+mn-lt"/>
              </a:rPr>
              <a:t>A Família a</a:t>
            </a:r>
            <a:r>
              <a:rPr lang="pt-PT" sz="2000" kern="0" baseline="0" noProof="0" dirty="0" err="1" smtClean="0">
                <a:solidFill>
                  <a:srgbClr val="FFFFFF"/>
                </a:solidFill>
                <a:effectLst/>
                <a:latin typeface="+mn-lt"/>
              </a:rPr>
              <a:t>presenta</a:t>
            </a:r>
            <a:r>
              <a:rPr lang="pt-PT" sz="2000" kern="0" noProof="0" dirty="0" smtClean="0">
                <a:solidFill>
                  <a:srgbClr val="FFFFFF"/>
                </a:solidFill>
                <a:effectLst/>
                <a:latin typeface="+mn-lt"/>
              </a:rPr>
              <a:t> maior prevalência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2000" kern="0" noProof="0" dirty="0" smtClean="0">
                <a:solidFill>
                  <a:srgbClr val="FFFFFF"/>
                </a:solidFill>
                <a:effectLst/>
                <a:latin typeface="+mn-lt"/>
              </a:rPr>
              <a:t>O aumento deve-se ao peso dos factores hereditários</a:t>
            </a: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FFC000"/>
                </a:solidFill>
              </a:rPr>
              <a:t>Hereditariedade </a:t>
            </a:r>
            <a:r>
              <a:rPr lang="pt-PT" sz="1200" b="1" dirty="0" err="1" smtClean="0">
                <a:solidFill>
                  <a:srgbClr val="FFC000"/>
                </a:solidFill>
              </a:rPr>
              <a:t>Multifactorial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Multifactorial</a:t>
            </a:r>
            <a:r>
              <a:rPr lang="pt-PT" dirty="0" smtClean="0">
                <a:solidFill>
                  <a:srgbClr val="FFFF00"/>
                </a:solidFill>
              </a:rPr>
              <a:t>:</a:t>
            </a:r>
          </a:p>
          <a:p>
            <a:pPr algn="ctr">
              <a:buNone/>
            </a:pPr>
            <a:r>
              <a:rPr lang="pt-PT" dirty="0" smtClean="0"/>
              <a:t>Métodos de estudo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0156"/>
            <a:ext cx="3714744" cy="212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0430" y="1643050"/>
            <a:ext cx="56435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Genética Molecular com peso limitado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Factores genéticos de risco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Falta de especificidade diagnóstica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Existência de heterogeneidade génica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Penetrância e expressividade variáveis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Variabilidade no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onset</a:t>
            </a:r>
            <a:endParaRPr lang="pt-PT" sz="1400" kern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Existência de casos de natureza não genética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Desconhecimento do efeito modificador do ambiente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Comparação entre populações 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difícil </a:t>
            </a:r>
            <a:endParaRPr lang="pt-PT" sz="1400" kern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etiologia e incidência podem ser diferentes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endParaRPr lang="pt-PT" sz="1400" kern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Abordagens indirectas: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Estudos populacionais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Estudos de concordância familiar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Estudos em crianças adoptadas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Estudos em gémeos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Estudos de associação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Estudos de ligação génica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FFC000"/>
                </a:solidFill>
              </a:rPr>
              <a:t>Hereditariedade </a:t>
            </a:r>
            <a:r>
              <a:rPr lang="pt-PT" sz="1200" b="1" dirty="0" err="1" smtClean="0">
                <a:solidFill>
                  <a:srgbClr val="FFC000"/>
                </a:solidFill>
              </a:rPr>
              <a:t>Multifactorial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Multifactorial</a:t>
            </a:r>
            <a:r>
              <a:rPr lang="pt-PT" dirty="0" smtClean="0">
                <a:solidFill>
                  <a:srgbClr val="FFFF00"/>
                </a:solidFill>
              </a:rPr>
              <a:t>:</a:t>
            </a:r>
          </a:p>
          <a:p>
            <a:pPr algn="ctr">
              <a:buNone/>
            </a:pPr>
            <a:r>
              <a:rPr lang="pt-PT" dirty="0" smtClean="0"/>
              <a:t>Métodos de estudo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0156"/>
            <a:ext cx="3714744" cy="212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0430" y="1500174"/>
            <a:ext cx="5643570" cy="46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00"/>
                </a:solidFill>
                <a:effectLst/>
                <a:latin typeface="+mn-lt"/>
              </a:rPr>
              <a:t>Estudos populacionais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Avaliam a relação entre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loci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e o risco com: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Prevalência dos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genótipos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de susceptibilidade (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fact.risco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)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Estudos de associação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É necessário extrair factores ambientais comparando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A população no seu ambiente original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A população num ambiente de emigração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Se a frequência se mantém valoriza a genética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Se a frequência varia valoriza o ambiente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Estudos de concordância familiar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Maior incidência de fenótipo em famílias que na população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Avaliam a presença de agregação familiar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Permitem caracterizar os meios de transmissão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Análises de segregação e de </a:t>
            </a:r>
            <a:r>
              <a:rPr kumimoji="0" lang="pt-P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linkage</a:t>
            </a:r>
            <a:endParaRPr kumimoji="0" lang="pt-PT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Se existe partilha do meio ambiente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Pode-se comparar a incidência com co-habitantes não relacionados </a:t>
            </a:r>
            <a:r>
              <a:rPr kumimoji="0" lang="pt-P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genéticamente</a:t>
            </a: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(ex: conjugues)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FFC000"/>
                </a:solidFill>
              </a:rPr>
              <a:t>Hereditariedade </a:t>
            </a:r>
            <a:r>
              <a:rPr lang="pt-PT" sz="1200" b="1" dirty="0" err="1" smtClean="0">
                <a:solidFill>
                  <a:srgbClr val="FFC000"/>
                </a:solidFill>
              </a:rPr>
              <a:t>Multifactorial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Multifactorial</a:t>
            </a:r>
            <a:r>
              <a:rPr lang="pt-PT" dirty="0" smtClean="0">
                <a:solidFill>
                  <a:srgbClr val="FFFF00"/>
                </a:solidFill>
              </a:rPr>
              <a:t>:</a:t>
            </a:r>
          </a:p>
          <a:p>
            <a:pPr algn="ctr">
              <a:buNone/>
            </a:pPr>
            <a:r>
              <a:rPr lang="pt-PT" dirty="0" smtClean="0"/>
              <a:t>Métodos de estudo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0156"/>
            <a:ext cx="3714744" cy="212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0430" y="1500174"/>
            <a:ext cx="5643570" cy="46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00"/>
                </a:solidFill>
                <a:effectLst/>
                <a:latin typeface="+mn-lt"/>
              </a:rPr>
              <a:t>Estudos em crianças adoptadas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A criança adoptada 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Partilha risco ambiental com família de acolhimento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Partilha risco genético com família biológica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Estudo permite avaliar se concordância é maior: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Com família de acolhimento =&gt; risco ambiental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Com família biológica =&gt; risco genético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Estudos em gémeos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Estudar em meio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ambiente </a:t>
            </a: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separado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Gémeos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monozigóticos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(100% identidade génica)</a:t>
            </a:r>
            <a:endParaRPr lang="pt-PT" sz="1400" kern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Gémeos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dizigóticos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(50% identidade génica)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Se concordância </a:t>
            </a:r>
            <a:r>
              <a:rPr kumimoji="0" lang="pt-P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fenotípica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=&gt; base genética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Nos caracteres influenciados pelo sexo</a:t>
            </a:r>
          </a:p>
          <a:p>
            <a:pPr marL="1577976" lvl="3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Gémeos devem ser do mesmo sexo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Hereditabilidade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(h):</a:t>
            </a:r>
          </a:p>
          <a:p>
            <a:pPr marL="1577976" lvl="3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Percentagem de efeito </a:t>
            </a:r>
            <a:r>
              <a:rPr kumimoji="0" lang="pt-P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fenotípico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por causa genética</a:t>
            </a:r>
          </a:p>
          <a:p>
            <a:pPr marL="1577976" lvl="3" indent="-341313">
              <a:spcBef>
                <a:spcPct val="20000"/>
              </a:spcBef>
              <a:buFontTx/>
              <a:buChar char="•"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h=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2 X (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Cmz-Cdz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)   </a:t>
            </a:r>
          </a:p>
          <a:p>
            <a:pPr marL="1577976" lvl="3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C=concordância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em gémeos mono ou </a:t>
            </a:r>
            <a:r>
              <a:rPr kumimoji="0" lang="pt-P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dizigóticos</a:t>
            </a:r>
            <a:endParaRPr kumimoji="0" lang="pt-PT" sz="14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endParaRPr kumimoji="0" lang="pt-PT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FFC000"/>
                </a:solidFill>
              </a:rPr>
              <a:t>Hereditariedade </a:t>
            </a:r>
            <a:r>
              <a:rPr lang="pt-PT" sz="1200" b="1" dirty="0" err="1" smtClean="0">
                <a:solidFill>
                  <a:srgbClr val="FFC000"/>
                </a:solidFill>
              </a:rPr>
              <a:t>Multifactorial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Multifactorial</a:t>
            </a:r>
            <a:r>
              <a:rPr lang="pt-PT" dirty="0" smtClean="0">
                <a:solidFill>
                  <a:srgbClr val="FFFF00"/>
                </a:solidFill>
              </a:rPr>
              <a:t>:</a:t>
            </a:r>
          </a:p>
          <a:p>
            <a:pPr algn="ctr">
              <a:buNone/>
            </a:pPr>
            <a:r>
              <a:rPr lang="pt-PT" dirty="0" smtClean="0"/>
              <a:t>Critérios para </a:t>
            </a:r>
            <a:r>
              <a:rPr lang="pt-PT" dirty="0" smtClean="0"/>
              <a:t>identificação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0156"/>
            <a:ext cx="3714744" cy="212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0430" y="1500174"/>
            <a:ext cx="5643570" cy="46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Concordância entre gémeos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Cmz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&gt; 4X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Cdz</a:t>
            </a:r>
            <a:endParaRPr lang="pt-PT" sz="1400" kern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Frequência de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indíviduos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afectados 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Casais c/ 1 membro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afectado</a:t>
            </a: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&gt; 2.5 Casais c/ 2 normais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Valor inferior não exclui Natureza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multifactorial</a:t>
            </a:r>
            <a:endParaRPr lang="pt-PT" sz="1400" kern="0" dirty="0" smtClean="0">
              <a:solidFill>
                <a:srgbClr val="FFFFFF"/>
              </a:solidFill>
              <a:effectLst/>
              <a:latin typeface="+mn-lt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Inversão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em função do sexo numa família: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baseline="0" dirty="0" err="1" smtClean="0">
                <a:solidFill>
                  <a:srgbClr val="FFFFFF"/>
                </a:solidFill>
                <a:effectLst/>
                <a:latin typeface="+mn-lt"/>
              </a:rPr>
              <a:t>Descentes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 do sexo menos afectado têm maior incidência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Endocruzamento</a:t>
            </a:r>
            <a:endParaRPr kumimoji="0" lang="pt-PT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Origina só ligeiro aumento da frequência</a:t>
            </a:r>
            <a:endParaRPr kumimoji="0" lang="pt-PT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FFC000"/>
                </a:solidFill>
              </a:rPr>
              <a:t>Hereditariedade </a:t>
            </a:r>
            <a:r>
              <a:rPr lang="pt-PT" sz="1200" b="1" dirty="0" err="1" smtClean="0">
                <a:solidFill>
                  <a:srgbClr val="FFC000"/>
                </a:solidFill>
              </a:rPr>
              <a:t>mitocondrial</a:t>
            </a:r>
            <a:endParaRPr lang="pt-PT" sz="1200" b="1" dirty="0" smtClean="0">
              <a:solidFill>
                <a:srgbClr val="FFC000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Imprinting</a:t>
            </a:r>
            <a:r>
              <a:rPr lang="pt-PT" sz="1200" b="1" dirty="0" smtClean="0">
                <a:solidFill>
                  <a:schemeClr val="bg1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Mitocondrial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57422" y="5572140"/>
            <a:ext cx="1864850" cy="1114414"/>
            <a:chOff x="5429258" y="4572008"/>
            <a:chExt cx="3441495" cy="20550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258" y="4572008"/>
              <a:ext cx="2743201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500694" y="6286520"/>
              <a:ext cx="3370059" cy="340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600" dirty="0" smtClean="0">
                  <a:solidFill>
                    <a:schemeClr val="bg1"/>
                  </a:solidFill>
                </a:rPr>
                <a:t>Hereditariedade </a:t>
              </a:r>
              <a:r>
                <a:rPr lang="pt-PT" sz="600" dirty="0" err="1" smtClean="0">
                  <a:solidFill>
                    <a:schemeClr val="bg1"/>
                  </a:solidFill>
                </a:rPr>
                <a:t>mitocondrial</a:t>
              </a:r>
              <a:r>
                <a:rPr lang="pt-PT" sz="600" dirty="0" smtClean="0">
                  <a:solidFill>
                    <a:schemeClr val="bg1"/>
                  </a:solidFill>
                </a:rPr>
                <a:t> com </a:t>
              </a:r>
              <a:r>
                <a:rPr lang="pt-PT" sz="600" dirty="0" err="1" smtClean="0">
                  <a:solidFill>
                    <a:schemeClr val="bg1"/>
                  </a:solidFill>
                </a:rPr>
                <a:t>homoplasmia</a:t>
              </a:r>
              <a:endParaRPr lang="pt-PT" sz="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28992" y="1500174"/>
            <a:ext cx="5715007" cy="462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Célula tem um elevado número de mitocondrias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Homoplastia 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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Conteúdo genético mitocondrial igual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Heteroplastia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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 Conteúdo genético mitocondrial desigual</a:t>
            </a:r>
          </a:p>
          <a:p>
            <a:pPr marL="1165226" lvl="2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Por divisão celular originam-se ao acaso diferentes linhas celulares</a:t>
            </a:r>
          </a:p>
          <a:p>
            <a:pPr marL="1577976" lvl="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Com heteroplastia variada</a:t>
            </a:r>
          </a:p>
          <a:p>
            <a:pPr marL="1577976" lvl="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Com homoplastia para o alelo normal</a:t>
            </a:r>
          </a:p>
          <a:p>
            <a:pPr marL="1577976" lvl="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Com homoplastia para o alelo mutado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endParaRPr lang="pt-PT" sz="1400" kern="0" dirty="0" smtClean="0">
              <a:solidFill>
                <a:srgbClr val="FFFFFF"/>
              </a:solidFill>
              <a:effectLst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DNA mitocondrial transmitido exclusivamente por via materna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Na descendência de ♀ doente podem surgir ♂ e ♀ doentes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Na 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descendência de 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♂ doente filhos são saudáveis se conjugue é 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saudável</a:t>
            </a:r>
            <a:endParaRPr lang="pt-PT" sz="1400" kern="0" dirty="0" smtClean="0">
              <a:solidFill>
                <a:srgbClr val="FFFFFF"/>
              </a:solidFill>
              <a:effectLst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Pode observar-se heterogeneidade nos 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indivíduos </a:t>
            </a:r>
            <a:r>
              <a:rPr lang="pt-PT" sz="1400" kern="0" dirty="0" smtClean="0">
                <a:solidFill>
                  <a:srgbClr val="FFFFFF"/>
                </a:solidFill>
                <a:effectLst/>
              </a:rPr>
              <a:t>afectados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Devido a heteroplasmia e linhas celulares aleatórias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Órgãos são afectados de modo diverso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r>
              <a:rPr lang="pt-PT" sz="1400" kern="0" dirty="0" smtClean="0">
                <a:solidFill>
                  <a:srgbClr val="FFFFFF"/>
                </a:solidFill>
                <a:effectLst/>
              </a:rPr>
              <a:t>Devido a heteroplasmia e linhas celulares aleatórias</a:t>
            </a:r>
          </a:p>
          <a:p>
            <a:pPr marL="752476" lvl="1" indent="-341313">
              <a:spcBef>
                <a:spcPct val="20000"/>
              </a:spcBef>
            </a:pPr>
            <a:endParaRPr lang="pt-PT" sz="1400" kern="0" dirty="0" smtClean="0">
              <a:solidFill>
                <a:srgbClr val="FFFFFF"/>
              </a:solidFill>
              <a:effectLst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056" name="Picture 8" descr="http://www.marcobueno.net/administracao/img/galeria_imagem/cell_structure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00372"/>
            <a:ext cx="2643174" cy="1982381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99502"/>
            <a:ext cx="2214546" cy="185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poligénica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Multifactorial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Hereditariedade </a:t>
            </a:r>
            <a:r>
              <a:rPr lang="pt-PT" sz="1200" b="1" dirty="0" err="1" smtClean="0">
                <a:solidFill>
                  <a:schemeClr val="bg1"/>
                </a:solidFill>
              </a:rPr>
              <a:t>mitocondrial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rgbClr val="FFC000"/>
                </a:solidFill>
              </a:rPr>
              <a:t>Imprinting</a:t>
            </a:r>
            <a:r>
              <a:rPr lang="pt-PT" sz="1200" b="1" dirty="0" smtClean="0">
                <a:solidFill>
                  <a:srgbClr val="FFC000"/>
                </a:solidFill>
              </a:rPr>
              <a:t> genómico</a:t>
            </a: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Digenismo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err="1" smtClean="0">
                <a:solidFill>
                  <a:schemeClr val="bg1"/>
                </a:solidFill>
              </a:rPr>
              <a:t>Dissomia</a:t>
            </a: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uniparental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Mutações dinâmicas</a:t>
            </a:r>
            <a:endParaRPr lang="pt-PT" sz="1200" dirty="0" smtClean="0">
              <a:solidFill>
                <a:schemeClr val="bg1"/>
              </a:solidFill>
            </a:endParaRPr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err="1" smtClean="0">
                <a:solidFill>
                  <a:srgbClr val="FFFF00"/>
                </a:solidFill>
              </a:rPr>
              <a:t>Imprinting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962686"/>
            <a:ext cx="2928958" cy="37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5" y="4714884"/>
            <a:ext cx="250663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071810"/>
            <a:ext cx="2552763" cy="155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28992" y="1500174"/>
            <a:ext cx="571500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</a:rPr>
              <a:t>1% dos Genes </a:t>
            </a:r>
            <a:r>
              <a:rPr lang="pt-PT" sz="1800" kern="0" dirty="0" err="1" smtClean="0">
                <a:solidFill>
                  <a:srgbClr val="FFFFFF"/>
                </a:solidFill>
                <a:effectLst/>
                <a:latin typeface="+mn-lt"/>
              </a:rPr>
              <a:t>autossómicos</a:t>
            </a:r>
            <a:r>
              <a:rPr lang="pt-PT" sz="1800" kern="0" dirty="0" smtClean="0">
                <a:solidFill>
                  <a:srgbClr val="FFFFFF"/>
                </a:solidFill>
                <a:effectLst/>
                <a:latin typeface="+mn-lt"/>
              </a:rPr>
              <a:t> transmitidos de modo activo por apenas 1 dos progenitores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Metilado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num dos progenitores (logo inactivo)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Cria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haploidia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funcional</a:t>
            </a: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</a:rPr>
              <a:t>Imprinting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</a:rPr>
              <a:t> materno 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 cópia materna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metilada</a:t>
            </a:r>
            <a:endParaRPr lang="pt-PT" sz="1400" kern="0" dirty="0" smtClean="0">
              <a:solidFill>
                <a:srgbClr val="FFFFFF"/>
              </a:solidFill>
              <a:effectLst/>
              <a:latin typeface="+mn-lt"/>
              <a:sym typeface="Wingdings" pitchFamily="2" charset="2"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  <a:defRPr/>
            </a:pP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Em alguns casos </a:t>
            </a:r>
            <a:r>
              <a:rPr lang="pt-PT" sz="1400" kern="0" dirty="0" err="1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imprinting</a:t>
            </a:r>
            <a:r>
              <a:rPr lang="pt-PT" sz="1400" kern="0" dirty="0" smtClean="0">
                <a:solidFill>
                  <a:srgbClr val="FFFFFF"/>
                </a:solidFill>
                <a:effectLst/>
                <a:latin typeface="+mn-lt"/>
                <a:sym typeface="Wingdings" pitchFamily="2" charset="2"/>
              </a:rPr>
              <a:t> é específico de órgão</a:t>
            </a:r>
            <a:endParaRPr lang="pt-PT" sz="1400" kern="0" dirty="0" smtClean="0">
              <a:solidFill>
                <a:srgbClr val="FFFFFF"/>
              </a:solidFill>
              <a:effectLst/>
            </a:endParaRPr>
          </a:p>
          <a:p>
            <a:pPr marL="752476" lvl="1" indent="-341313">
              <a:spcBef>
                <a:spcPct val="20000"/>
              </a:spcBef>
              <a:buFontTx/>
              <a:buChar char="•"/>
            </a:pP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 structure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DNA structure design template</Template>
  <TotalTime>446</TotalTime>
  <Words>890</Words>
  <Application>Microsoft Office PowerPoint</Application>
  <PresentationFormat>On-screen Show (4:3)</PresentationFormat>
  <Paragraphs>242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DNA structure design template</vt:lpstr>
      <vt:lpstr>Genética Médica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Médica</dc:title>
  <dc:creator>jcabeda</dc:creator>
  <cp:lastModifiedBy>jcabeda</cp:lastModifiedBy>
  <cp:revision>57</cp:revision>
  <dcterms:created xsi:type="dcterms:W3CDTF">2010-01-29T08:59:31Z</dcterms:created>
  <dcterms:modified xsi:type="dcterms:W3CDTF">2010-02-17T13:40:33Z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TC102862081033</vt:lpwstr>
  </property>
</Properties>
</file>