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2" r:id="rId6"/>
    <p:sldId id="266" r:id="rId7"/>
    <p:sldId id="267" r:id="rId8"/>
    <p:sldId id="269" r:id="rId9"/>
    <p:sldId id="271" r:id="rId10"/>
    <p:sldId id="272" r:id="rId11"/>
    <p:sldId id="273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8" r:id="rId23"/>
    <p:sldId id="299" r:id="rId24"/>
    <p:sldId id="302" r:id="rId25"/>
    <p:sldId id="303" r:id="rId26"/>
    <p:sldId id="306" r:id="rId27"/>
    <p:sldId id="307" r:id="rId28"/>
    <p:sldId id="308" r:id="rId29"/>
    <p:sldId id="310" r:id="rId30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53" autoAdjust="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DF224-5332-43C6-B708-3C292E383CC3}" type="datetimeFigureOut">
              <a:rPr lang="pt-PT" smtClean="0"/>
              <a:pPr/>
              <a:t>05-02-2010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55A79-BA59-40D2-BD0C-CBA910705875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64D51E-AF83-481F-953B-9898739D443F}" type="slidenum">
              <a:rPr lang="pt-PT"/>
              <a:pPr/>
              <a:t>12</a:t>
            </a:fld>
            <a:endParaRPr lang="pt-PT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0563"/>
            <a:ext cx="4560887" cy="3421062"/>
          </a:xfrm>
          <a:ln w="12700" cap="flat">
            <a:solidFill>
              <a:schemeClr val="tx1"/>
            </a:solidFill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ln/>
        </p:spPr>
        <p:txBody>
          <a:bodyPr lIns="87312" tIns="44450" rIns="87312" bIns="44450"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E4C1D-BF93-4640-9389-6C115811B94A}" type="slidenum">
              <a:rPr lang="pt-PT"/>
              <a:pPr/>
              <a:t>14</a:t>
            </a:fld>
            <a:endParaRPr lang="pt-PT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0563"/>
            <a:ext cx="4560887" cy="3421062"/>
          </a:xfrm>
          <a:ln w="12700" cap="flat">
            <a:solidFill>
              <a:schemeClr val="tx1"/>
            </a:solidFill>
          </a:ln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ln/>
        </p:spPr>
        <p:txBody>
          <a:bodyPr lIns="87312" tIns="44450" rIns="87312" bIns="44450"/>
          <a:lstStyle/>
          <a:p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A8684-7C60-4526-8861-ABEA2987B010}" type="slidenum">
              <a:rPr lang="pt-PT"/>
              <a:pPr/>
              <a:t>18</a:t>
            </a:fld>
            <a:endParaRPr lang="pt-PT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0563"/>
            <a:ext cx="4560887" cy="3421062"/>
          </a:xfrm>
          <a:ln w="12700" cap="flat">
            <a:solidFill>
              <a:schemeClr val="tx1"/>
            </a:solidFill>
          </a:ln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ln/>
        </p:spPr>
        <p:txBody>
          <a:bodyPr lIns="87312" tIns="44450" rIns="87312" bIns="44450"/>
          <a:lstStyle/>
          <a:p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96C727-075A-404B-BF66-053F661C1236}" type="slidenum">
              <a:rPr lang="pt-PT"/>
              <a:pPr/>
              <a:t>19</a:t>
            </a:fld>
            <a:endParaRPr lang="pt-PT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0563"/>
            <a:ext cx="4560887" cy="3421062"/>
          </a:xfrm>
          <a:ln w="12700" cap="flat">
            <a:solidFill>
              <a:schemeClr val="tx1"/>
            </a:solidFill>
          </a:ln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ln/>
        </p:spPr>
        <p:txBody>
          <a:bodyPr lIns="87312" tIns="44450" rIns="87312" bIns="44450"/>
          <a:lstStyle/>
          <a:p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A2181-8FDE-4474-BC02-25F0391E8DB5}" type="slidenum">
              <a:rPr lang="pt-PT"/>
              <a:pPr/>
              <a:t>20</a:t>
            </a:fld>
            <a:endParaRPr lang="pt-PT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0563"/>
            <a:ext cx="4560887" cy="3421062"/>
          </a:xfrm>
          <a:ln w="12700" cap="flat">
            <a:solidFill>
              <a:schemeClr val="tx1"/>
            </a:solidFill>
          </a:ln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ln/>
        </p:spPr>
        <p:txBody>
          <a:bodyPr lIns="87312" tIns="44450" rIns="87312" bIns="44450"/>
          <a:lstStyle/>
          <a:p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676FB2-9597-4BCF-A9A9-9B3D4003FDCF}" type="slidenum">
              <a:rPr lang="pt-PT"/>
              <a:pPr/>
              <a:t>21</a:t>
            </a:fld>
            <a:endParaRPr lang="pt-PT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0563"/>
            <a:ext cx="4560887" cy="3421062"/>
          </a:xfrm>
          <a:ln w="12700" cap="flat">
            <a:solidFill>
              <a:schemeClr val="tx1"/>
            </a:solidFill>
          </a:ln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ln/>
        </p:spPr>
        <p:txBody>
          <a:bodyPr lIns="87312" tIns="44450" rIns="87312" bIns="44450"/>
          <a:lstStyle/>
          <a:p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C:\Documents and Settings\Rami\Desktop\Ramis Work\PresPro\Templates_07_July_2004\Biotech\JPGS\PPP_SBIOT_TLE_DNA_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solidFill>
            <a:srgbClr val="336699"/>
          </a:solidFill>
          <a:ln w="9525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933" y="1011272"/>
            <a:ext cx="6250927" cy="1880534"/>
          </a:xfrm>
        </p:spPr>
        <p:txBody>
          <a:bodyPr/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8847" y="3029512"/>
            <a:ext cx="6193722" cy="130819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707188"/>
            <a:ext cx="1905000" cy="165100"/>
          </a:xfr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5149E1-2A42-4B20-9336-DB0388762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1D8BF-FAD4-42DD-87EA-9169B5D00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544" y="137705"/>
            <a:ext cx="1956364" cy="64032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2451" y="137705"/>
            <a:ext cx="5731804" cy="64032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5F04-2B38-4199-9460-D848D4DB3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ClipArt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C0CBA-FF78-43D4-A285-FE6F6EBE9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Clip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ClipArt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CBE46-5D17-46FF-A2EA-DB652538E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598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682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4D1EC-0B25-47C1-9723-3D78171EC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FFC000"/>
                </a:solidFill>
              </a:defRPr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FFC000"/>
                </a:solidFill>
              </a:defRPr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F59F4-3862-4E0A-BC5C-82F98660B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97B7-FE2D-4314-8ABC-86426E325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FB20B-9CDF-41B7-BFCB-6A5CD88B9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72542"/>
            <a:ext cx="2679325" cy="1161887"/>
          </a:xfrm>
        </p:spPr>
        <p:txBody>
          <a:bodyPr anchor="t" anchorCtr="1">
            <a:normAutofit/>
          </a:bodyPr>
          <a:lstStyle>
            <a:lvl1pPr algn="ctr">
              <a:defRPr sz="24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1428736"/>
            <a:ext cx="5111144" cy="469770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643206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66AFC-91EB-479C-8671-A3694394C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785818"/>
          </a:xfrm>
          <a:solidFill>
            <a:schemeClr val="bg1">
              <a:alpha val="39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DE24-BF28-4B7A-B898-A2A0783DD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8" descr="C:\Documents and Settings\Rami\Desktop\Ramis Work\PresPro\Templates_07_July_2004\Biotech\JPGS\PPP_SBIOT_TXT_DNA_Structure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2025" y="138113"/>
            <a:ext cx="78263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5075" y="1584325"/>
            <a:ext cx="7551738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>
              <a:defRPr sz="9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624638"/>
            <a:ext cx="28940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fld id="{F5B54C35-6846-4C14-9768-5E4E48DF8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5pPr>
      <a:lvl6pPr marL="412394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824789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237183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649578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FFFFFF"/>
          </a:solidFill>
          <a:latin typeface="+mn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bel.s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1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N:\UFP\Aulas\Material%20Vari&#225;vel%20Aulas\2009-2010\2&#186;%20Semestre\Gen.Med.MEO\Anima&#231;&#227;o%20compacta&#231;&#227;o%20DNA.wmv" TargetMode="Externa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Breve História da Genética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986614" cy="1752600"/>
          </a:xfrm>
        </p:spPr>
        <p:txBody>
          <a:bodyPr/>
          <a:lstStyle/>
          <a:p>
            <a:pPr algn="r"/>
            <a:r>
              <a:rPr lang="pt-PT" sz="1600" dirty="0"/>
              <a:t>		Fontes: 	 </a:t>
            </a:r>
            <a:r>
              <a:rPr lang="pt-PT" sz="1600" dirty="0" err="1"/>
              <a:t>Genetics</a:t>
            </a:r>
            <a:r>
              <a:rPr lang="pt-PT" sz="1600" dirty="0"/>
              <a:t> </a:t>
            </a:r>
            <a:r>
              <a:rPr lang="pt-PT" sz="1600" dirty="0" err="1"/>
              <a:t>in</a:t>
            </a:r>
            <a:r>
              <a:rPr lang="pt-PT" sz="1600" dirty="0"/>
              <a:t> </a:t>
            </a:r>
            <a:r>
              <a:rPr lang="pt-PT" sz="1600" dirty="0" err="1"/>
              <a:t>context</a:t>
            </a:r>
            <a:r>
              <a:rPr lang="pt-PT" sz="1600" dirty="0"/>
              <a:t> ( </a:t>
            </a:r>
            <a:r>
              <a:rPr lang="pt-PT" sz="1600" dirty="0" err="1"/>
              <a:t>www.esp.org</a:t>
            </a:r>
            <a:r>
              <a:rPr lang="pt-PT" sz="1600" dirty="0"/>
              <a:t>)</a:t>
            </a:r>
            <a:br>
              <a:rPr lang="pt-PT" sz="1600" dirty="0"/>
            </a:br>
            <a:r>
              <a:rPr lang="pt-PT" sz="1600" dirty="0"/>
              <a:t>	 		Nobel </a:t>
            </a:r>
            <a:r>
              <a:rPr lang="pt-PT" sz="1600" dirty="0" err="1"/>
              <a:t>Organization</a:t>
            </a:r>
            <a:r>
              <a:rPr lang="pt-PT" sz="1600" dirty="0"/>
              <a:t> (</a:t>
            </a:r>
            <a:r>
              <a:rPr lang="pt-PT" sz="1600" dirty="0" err="1">
                <a:hlinkClick r:id="rId2"/>
              </a:rPr>
              <a:t>www.nobel.se</a:t>
            </a:r>
            <a:r>
              <a:rPr lang="pt-PT" sz="1600" dirty="0"/>
              <a:t>)</a:t>
            </a:r>
          </a:p>
          <a:p>
            <a:pPr algn="r"/>
            <a:r>
              <a:rPr lang="pt-PT" sz="1600" dirty="0"/>
              <a:t>			A </a:t>
            </a:r>
            <a:r>
              <a:rPr lang="pt-PT" sz="1600" dirty="0" err="1"/>
              <a:t>History</a:t>
            </a:r>
            <a:r>
              <a:rPr lang="pt-PT" sz="1600" dirty="0"/>
              <a:t> </a:t>
            </a:r>
            <a:r>
              <a:rPr lang="pt-PT" sz="1600" dirty="0" err="1"/>
              <a:t>of</a:t>
            </a:r>
            <a:r>
              <a:rPr lang="pt-PT" sz="1600" dirty="0"/>
              <a:t> </a:t>
            </a:r>
            <a:r>
              <a:rPr lang="pt-PT" sz="1600" dirty="0" err="1"/>
              <a:t>genetics</a:t>
            </a:r>
            <a:r>
              <a:rPr lang="pt-PT" sz="1600" dirty="0"/>
              <a:t> </a:t>
            </a:r>
            <a:r>
              <a:rPr lang="pt-PT" sz="1600" dirty="0" smtClean="0"/>
              <a:t>(</a:t>
            </a:r>
            <a:r>
              <a:rPr lang="pt-PT" sz="1600" dirty="0" err="1" smtClean="0"/>
              <a:t>A.H.Wturtevant</a:t>
            </a:r>
            <a:r>
              <a:rPr lang="pt-PT" sz="1600" dirty="0"/>
              <a:t>)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9638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pt-PT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Prof.Doutor</a:t>
            </a:r>
            <a:r>
              <a:rPr lang="pt-PT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José Cabeda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0"/>
            <a:ext cx="7772400" cy="736600"/>
          </a:xfrm>
        </p:spPr>
        <p:txBody>
          <a:bodyPr/>
          <a:lstStyle/>
          <a:p>
            <a:pPr algn="ctr"/>
            <a:r>
              <a:rPr lang="pt-PT" dirty="0"/>
              <a:t>A Genética Molecular (</a:t>
            </a:r>
            <a:r>
              <a:rPr lang="pt-PT" dirty="0" smtClean="0"/>
              <a:t>III)</a:t>
            </a:r>
            <a:endParaRPr lang="pt-PT" dirty="0"/>
          </a:p>
        </p:txBody>
      </p:sp>
      <p:graphicFrame>
        <p:nvGraphicFramePr>
          <p:cNvPr id="12352" name="Group 64"/>
          <p:cNvGraphicFramePr>
            <a:graphicFrameLocks noGrp="1"/>
          </p:cNvGraphicFramePr>
          <p:nvPr>
            <p:ph type="tbl" idx="1"/>
          </p:nvPr>
        </p:nvGraphicFramePr>
        <p:xfrm>
          <a:off x="1093788" y="828675"/>
          <a:ext cx="7772400" cy="4767072"/>
        </p:xfrm>
        <a:graphic>
          <a:graphicData uri="http://schemas.openxmlformats.org/drawingml/2006/table">
            <a:tbl>
              <a:tblPr/>
              <a:tblGrid>
                <a:gridCol w="798512"/>
                <a:gridCol w="1841500"/>
                <a:gridCol w="5132388"/>
              </a:tblGrid>
              <a:tr h="2063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charset="0"/>
                        </a:rPr>
                        <a:t>1953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J. D. </a:t>
                      </a: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Watson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F. H. C. </a:t>
                      </a: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Crick</a:t>
                      </a:r>
                      <a:endParaRPr kumimoji="0" lang="pt-P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propose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 a </a:t>
                      </a: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model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 for DNA </a:t>
                      </a: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comprised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of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two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helically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intertwined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chains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tied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together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by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hydrogen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bonds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between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the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purines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and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pyrimidines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4788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Rosalind Franklin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Produziu as imagens de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cristalogafia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de raio X utilizadas por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Watson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e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Crick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Independentemente chega a um modelo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muito próximo do de destes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M.Wilkins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Descreve a estrutura B do DNA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1957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V. M. Ingram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reports that normal and sickle-cell hemoglobin differ by a single amino acid substitution.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1958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F. H. C. Crick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suggests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that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during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protein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formation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amino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acid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carried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to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template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by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adaptor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molecule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containing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nucleotides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and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that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adaptor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part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that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actually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fits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RNA template.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Crick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thus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predicts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discovery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of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transfer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RNA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329" name="Object 41"/>
          <p:cNvGraphicFramePr>
            <a:graphicFrameLocks noChangeAspect="1"/>
          </p:cNvGraphicFramePr>
          <p:nvPr/>
        </p:nvGraphicFramePr>
        <p:xfrm>
          <a:off x="2285984" y="2071678"/>
          <a:ext cx="1128713" cy="1495425"/>
        </p:xfrm>
        <a:graphic>
          <a:graphicData uri="http://schemas.openxmlformats.org/presentationml/2006/ole">
            <p:oleObj spid="_x0000_s2050" name="Fotografia do Photo Editor" r:id="rId3" imgW="3115110" imgH="412381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0"/>
            <a:ext cx="7772400" cy="736600"/>
          </a:xfrm>
        </p:spPr>
        <p:txBody>
          <a:bodyPr/>
          <a:lstStyle/>
          <a:p>
            <a:r>
              <a:rPr lang="pt-PT" dirty="0"/>
              <a:t>A Genética Molecular </a:t>
            </a:r>
            <a:r>
              <a:rPr lang="pt-PT" dirty="0" smtClean="0"/>
              <a:t>(IV</a:t>
            </a:r>
            <a:r>
              <a:rPr lang="pt-PT" dirty="0"/>
              <a:t>)</a:t>
            </a:r>
          </a:p>
        </p:txBody>
      </p:sp>
      <p:graphicFrame>
        <p:nvGraphicFramePr>
          <p:cNvPr id="13315" name="Group 3"/>
          <p:cNvGraphicFramePr>
            <a:graphicFrameLocks noGrp="1"/>
          </p:cNvGraphicFramePr>
          <p:nvPr>
            <p:ph type="tbl" idx="1"/>
          </p:nvPr>
        </p:nvGraphicFramePr>
        <p:xfrm>
          <a:off x="1071538" y="1285860"/>
          <a:ext cx="7772400" cy="2529840"/>
        </p:xfrm>
        <a:graphic>
          <a:graphicData uri="http://schemas.openxmlformats.org/drawingml/2006/table">
            <a:tbl>
              <a:tblPr/>
              <a:tblGrid>
                <a:gridCol w="798512"/>
                <a:gridCol w="1841500"/>
                <a:gridCol w="5132388"/>
              </a:tblGrid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1961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F. Jacob and J. Monod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publish "Genetic regulatory mechanisms in the synthesis of proteins," a paper in which the theory of the </a:t>
                      </a: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OPERON</a:t>
                      </a: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is developed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1962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Watson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,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Crick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,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and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Wilkins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share a Nobel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Prize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in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Medicine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 for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their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work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in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elucidating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the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structure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of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hlinkClick r:id=""/>
                        </a:rPr>
                        <a:t> DNA.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333" name="Picture 21" descr="cr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4" y="4129093"/>
            <a:ext cx="842962" cy="1189037"/>
          </a:xfrm>
          <a:prstGeom prst="rect">
            <a:avLst/>
          </a:prstGeom>
          <a:noFill/>
        </p:spPr>
      </p:pic>
      <p:pic>
        <p:nvPicPr>
          <p:cNvPr id="13334" name="Picture 22" descr="wat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143380"/>
            <a:ext cx="785812" cy="1108075"/>
          </a:xfrm>
          <a:prstGeom prst="rect">
            <a:avLst/>
          </a:prstGeom>
          <a:noFill/>
        </p:spPr>
      </p:pic>
      <p:pic>
        <p:nvPicPr>
          <p:cNvPr id="13335" name="Picture 23" descr="wilki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4916" y="4154493"/>
            <a:ext cx="808038" cy="1139825"/>
          </a:xfrm>
          <a:prstGeom prst="rect">
            <a:avLst/>
          </a:prstGeom>
          <a:noFill/>
        </p:spPr>
      </p:pic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3357554" y="5021268"/>
            <a:ext cx="773112" cy="287337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pt-PT" sz="1800"/>
              <a:t>watson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4243379" y="5059368"/>
            <a:ext cx="758825" cy="287337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pt-PT" sz="1800"/>
              <a:t>Crick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5114916" y="5099055"/>
            <a:ext cx="773113" cy="287338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pt-PT" sz="1800"/>
              <a:t>wilkins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759075" y="1866900"/>
            <a:ext cx="3625850" cy="3125788"/>
            <a:chOff x="0" y="0"/>
            <a:chExt cx="2284" cy="1969"/>
          </a:xfrm>
        </p:grpSpPr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2284" cy="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endParaRPr lang="pt-PT"/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0" y="0"/>
              <a:ext cx="2025" cy="1969"/>
              <a:chOff x="0" y="1969"/>
              <a:chExt cx="2025" cy="1969"/>
            </a:xfrm>
          </p:grpSpPr>
          <p:sp>
            <p:nvSpPr>
              <p:cNvPr id="13342" name="Rectangle 30"/>
              <p:cNvSpPr>
                <a:spLocks noChangeArrowheads="1"/>
              </p:cNvSpPr>
              <p:nvPr/>
            </p:nvSpPr>
            <p:spPr bwMode="auto">
              <a:xfrm>
                <a:off x="0" y="1969"/>
                <a:ext cx="2025" cy="1969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endParaRPr lang="pt-PT"/>
              </a:p>
            </p:txBody>
          </p:sp>
          <p:sp>
            <p:nvSpPr>
              <p:cNvPr id="13343" name="Rectangle 31"/>
              <p:cNvSpPr>
                <a:spLocks noChangeArrowheads="1"/>
              </p:cNvSpPr>
              <p:nvPr/>
            </p:nvSpPr>
            <p:spPr bwMode="auto">
              <a:xfrm>
                <a:off x="0" y="1969"/>
                <a:ext cx="2025" cy="102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/>
                <a:r>
                  <a:rPr lang="pt-PT" sz="800">
                    <a:latin typeface="Verdana" pitchFamily="34" charset="0"/>
                  </a:rPr>
                  <a:t>  </a:t>
                </a:r>
                <a:r>
                  <a:rPr lang="pt-PT" sz="10100">
                    <a:latin typeface="Verdana" pitchFamily="34" charset="0"/>
                  </a:rPr>
                  <a:t> </a:t>
                </a:r>
                <a:r>
                  <a:rPr lang="pt-PT" sz="800">
                    <a:latin typeface="Verdana" pitchFamily="34" charset="0"/>
                  </a:rPr>
                  <a:t>                              </a:t>
                </a:r>
              </a:p>
            </p:txBody>
          </p:sp>
        </p:grp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2759075" y="1866900"/>
            <a:ext cx="3625850" cy="3125788"/>
            <a:chOff x="0" y="0"/>
            <a:chExt cx="2284" cy="1969"/>
          </a:xfrm>
        </p:grpSpPr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0" y="0"/>
              <a:ext cx="2284" cy="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endParaRPr lang="pt-PT"/>
            </a:p>
          </p:txBody>
        </p:sp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0" y="0"/>
              <a:ext cx="2025" cy="1969"/>
              <a:chOff x="0" y="1969"/>
              <a:chExt cx="2025" cy="1969"/>
            </a:xfrm>
          </p:grpSpPr>
          <p:sp>
            <p:nvSpPr>
              <p:cNvPr id="13348" name="Rectangle 36"/>
              <p:cNvSpPr>
                <a:spLocks noChangeArrowheads="1"/>
              </p:cNvSpPr>
              <p:nvPr/>
            </p:nvSpPr>
            <p:spPr bwMode="auto">
              <a:xfrm>
                <a:off x="0" y="1969"/>
                <a:ext cx="2025" cy="1969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endParaRPr lang="pt-PT"/>
              </a:p>
            </p:txBody>
          </p:sp>
          <p:sp>
            <p:nvSpPr>
              <p:cNvPr id="13349" name="Rectangle 37"/>
              <p:cNvSpPr>
                <a:spLocks noChangeArrowheads="1"/>
              </p:cNvSpPr>
              <p:nvPr/>
            </p:nvSpPr>
            <p:spPr bwMode="auto">
              <a:xfrm>
                <a:off x="0" y="1969"/>
                <a:ext cx="2025" cy="102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/>
                <a:r>
                  <a:rPr lang="pt-PT" sz="800">
                    <a:latin typeface="Verdana" pitchFamily="34" charset="0"/>
                  </a:rPr>
                  <a:t>  </a:t>
                </a:r>
                <a:r>
                  <a:rPr lang="pt-PT" sz="10100">
                    <a:latin typeface="Verdana" pitchFamily="34" charset="0"/>
                  </a:rPr>
                  <a:t> </a:t>
                </a:r>
                <a:r>
                  <a:rPr lang="pt-PT" sz="800">
                    <a:latin typeface="Verdana" pitchFamily="34" charset="0"/>
                  </a:rPr>
                  <a:t>                              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74638"/>
            <a:ext cx="7572428" cy="654032"/>
          </a:xfrm>
          <a:noFill/>
          <a:ln/>
        </p:spPr>
        <p:txBody>
          <a:bodyPr/>
          <a:lstStyle/>
          <a:p>
            <a:r>
              <a:rPr lang="pt-PT" dirty="0"/>
              <a:t>A estrutura dos ácidos </a:t>
            </a:r>
            <a:r>
              <a:rPr lang="pt-PT" dirty="0" err="1"/>
              <a:t>nucleicos</a:t>
            </a:r>
            <a:endParaRPr lang="pt-PT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1643042" y="1000108"/>
            <a:ext cx="7500958" cy="5126055"/>
          </a:xfrm>
          <a:noFill/>
          <a:ln/>
        </p:spPr>
        <p:txBody>
          <a:bodyPr lIns="92075" tIns="46038" rIns="92075" bIns="46038"/>
          <a:lstStyle/>
          <a:p>
            <a:r>
              <a:rPr lang="pt-PT" sz="2800" dirty="0"/>
              <a:t>São </a:t>
            </a:r>
            <a:r>
              <a:rPr lang="pt-PT" sz="2800" dirty="0" err="1"/>
              <a:t>polimeros</a:t>
            </a:r>
            <a:r>
              <a:rPr lang="pt-PT" sz="2800" dirty="0"/>
              <a:t> de </a:t>
            </a:r>
            <a:r>
              <a:rPr lang="pt-PT" sz="2800" dirty="0" err="1"/>
              <a:t>nucleótidos</a:t>
            </a:r>
            <a:endParaRPr lang="pt-PT" sz="2800" dirty="0"/>
          </a:p>
          <a:p>
            <a:r>
              <a:rPr lang="pt-PT" sz="2800" dirty="0"/>
              <a:t>Os </a:t>
            </a:r>
            <a:r>
              <a:rPr lang="pt-PT" sz="2800" dirty="0" err="1"/>
              <a:t>nucleótidos</a:t>
            </a:r>
            <a:r>
              <a:rPr lang="pt-PT" sz="2800" dirty="0"/>
              <a:t> são compostos por:</a:t>
            </a:r>
          </a:p>
          <a:p>
            <a:pPr lvl="1"/>
            <a:r>
              <a:rPr lang="pt-PT" sz="2800" dirty="0"/>
              <a:t>1 </a:t>
            </a:r>
            <a:r>
              <a:rPr lang="pt-PT" sz="2800" dirty="0" err="1"/>
              <a:t>pentose</a:t>
            </a:r>
            <a:r>
              <a:rPr lang="pt-PT" sz="2800" dirty="0"/>
              <a:t> (</a:t>
            </a:r>
            <a:r>
              <a:rPr lang="pt-PT" sz="2800" dirty="0" err="1"/>
              <a:t>desoxirribose</a:t>
            </a:r>
            <a:r>
              <a:rPr lang="pt-PT" sz="2800" dirty="0"/>
              <a:t> ou </a:t>
            </a:r>
            <a:r>
              <a:rPr lang="pt-PT" sz="2800" dirty="0" err="1"/>
              <a:t>ribose</a:t>
            </a:r>
            <a:r>
              <a:rPr lang="pt-PT" sz="2800" dirty="0"/>
              <a:t>)</a:t>
            </a:r>
          </a:p>
          <a:p>
            <a:pPr lvl="1"/>
            <a:r>
              <a:rPr lang="pt-PT" sz="2800" dirty="0"/>
              <a:t>1 base nitrogenada</a:t>
            </a:r>
          </a:p>
          <a:p>
            <a:pPr lvl="1"/>
            <a:r>
              <a:rPr lang="pt-PT" sz="2800" dirty="0"/>
              <a:t>1 grupo fosfato</a:t>
            </a:r>
          </a:p>
          <a:p>
            <a:r>
              <a:rPr lang="pt-PT" sz="2800" dirty="0"/>
              <a:t>Os </a:t>
            </a:r>
            <a:r>
              <a:rPr lang="pt-PT" sz="2800" dirty="0" err="1"/>
              <a:t>nucleótidos</a:t>
            </a:r>
            <a:r>
              <a:rPr lang="pt-PT" sz="2800" dirty="0"/>
              <a:t> são de 2 tipos:</a:t>
            </a:r>
          </a:p>
          <a:p>
            <a:pPr lvl="1"/>
            <a:r>
              <a:rPr lang="pt-PT" sz="2800" dirty="0" err="1"/>
              <a:t>desoxirribonucleótidos</a:t>
            </a:r>
            <a:r>
              <a:rPr lang="pt-PT" sz="2800" dirty="0"/>
              <a:t> (</a:t>
            </a:r>
            <a:r>
              <a:rPr lang="pt-PT" sz="2800" dirty="0" smtClean="0"/>
              <a:t>c/ </a:t>
            </a:r>
            <a:r>
              <a:rPr lang="pt-PT" sz="2800" dirty="0" err="1"/>
              <a:t>desoxirribose</a:t>
            </a:r>
            <a:r>
              <a:rPr lang="pt-PT" sz="2800" dirty="0"/>
              <a:t>)</a:t>
            </a:r>
          </a:p>
          <a:p>
            <a:pPr lvl="1"/>
            <a:r>
              <a:rPr lang="pt-PT" sz="2800" dirty="0" err="1"/>
              <a:t>ribonucleótidos</a:t>
            </a:r>
            <a:r>
              <a:rPr lang="pt-PT" sz="2800" dirty="0"/>
              <a:t> (com </a:t>
            </a:r>
            <a:r>
              <a:rPr lang="pt-PT" sz="2800" dirty="0" err="1"/>
              <a:t>ribose</a:t>
            </a:r>
            <a:r>
              <a:rPr lang="pt-PT" sz="2800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My Documents\CABEDA\Escritos\Sebentas\HGSA\imagens\Utilizados\nucleot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0"/>
            <a:ext cx="8505825" cy="492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604250" cy="1439850"/>
          </a:xfrm>
          <a:noFill/>
          <a:ln/>
        </p:spPr>
        <p:txBody>
          <a:bodyPr/>
          <a:lstStyle/>
          <a:p>
            <a:r>
              <a:rPr lang="pt-PT" dirty="0"/>
              <a:t>Os </a:t>
            </a:r>
            <a:r>
              <a:rPr lang="pt-PT" dirty="0" err="1"/>
              <a:t>nucleótidos</a:t>
            </a:r>
            <a:r>
              <a:rPr lang="pt-PT" dirty="0"/>
              <a:t> tomam o nome das bases nitrogenadas que possuem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2357422" y="2214554"/>
            <a:ext cx="6786578" cy="3028950"/>
          </a:xfrm>
          <a:noFill/>
          <a:ln/>
        </p:spPr>
        <p:txBody>
          <a:bodyPr lIns="92075" tIns="46038" rIns="92075" bIns="46038"/>
          <a:lstStyle/>
          <a:p>
            <a:r>
              <a:rPr lang="pt-PT" dirty="0" err="1"/>
              <a:t>Adenosina</a:t>
            </a:r>
            <a:r>
              <a:rPr lang="pt-PT" dirty="0"/>
              <a:t> (contendo </a:t>
            </a:r>
            <a:r>
              <a:rPr lang="pt-PT" dirty="0" err="1"/>
              <a:t>adenina</a:t>
            </a:r>
            <a:r>
              <a:rPr lang="pt-PT" dirty="0"/>
              <a:t>)</a:t>
            </a:r>
          </a:p>
          <a:p>
            <a:r>
              <a:rPr lang="pt-PT" dirty="0" err="1"/>
              <a:t>Guanosina</a:t>
            </a:r>
            <a:r>
              <a:rPr lang="pt-PT" dirty="0"/>
              <a:t> (contendo </a:t>
            </a:r>
            <a:r>
              <a:rPr lang="pt-PT" dirty="0" err="1"/>
              <a:t>guanina</a:t>
            </a:r>
            <a:r>
              <a:rPr lang="pt-PT" dirty="0"/>
              <a:t>)</a:t>
            </a:r>
          </a:p>
          <a:p>
            <a:r>
              <a:rPr lang="pt-PT" dirty="0" err="1"/>
              <a:t>Timidina</a:t>
            </a:r>
            <a:r>
              <a:rPr lang="pt-PT" dirty="0"/>
              <a:t> (contendo </a:t>
            </a:r>
            <a:r>
              <a:rPr lang="pt-PT" dirty="0" err="1"/>
              <a:t>timina</a:t>
            </a:r>
            <a:r>
              <a:rPr lang="pt-PT" dirty="0"/>
              <a:t>)</a:t>
            </a:r>
          </a:p>
          <a:p>
            <a:r>
              <a:rPr lang="pt-PT" dirty="0" err="1"/>
              <a:t>Citosina</a:t>
            </a:r>
            <a:r>
              <a:rPr lang="pt-PT" dirty="0"/>
              <a:t>  (contendo </a:t>
            </a:r>
            <a:r>
              <a:rPr lang="pt-PT" dirty="0" err="1"/>
              <a:t>citosina</a:t>
            </a:r>
            <a:r>
              <a:rPr lang="pt-PT" dirty="0"/>
              <a:t>)</a:t>
            </a:r>
          </a:p>
          <a:p>
            <a:r>
              <a:rPr lang="pt-PT" dirty="0" err="1"/>
              <a:t>Uracilo</a:t>
            </a:r>
            <a:r>
              <a:rPr lang="pt-PT" dirty="0"/>
              <a:t> (contendo </a:t>
            </a:r>
            <a:r>
              <a:rPr lang="pt-PT" dirty="0" err="1"/>
              <a:t>uracilo</a:t>
            </a:r>
            <a:r>
              <a:rPr lang="pt-PT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My Documents\CABEDA\Escritos\Sebentas\HGSA\imagens\Utilizados\nucleot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675" y="0"/>
            <a:ext cx="8061325" cy="492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318530" cy="796908"/>
          </a:xfrm>
          <a:noFill/>
          <a:ln/>
        </p:spPr>
        <p:txBody>
          <a:bodyPr/>
          <a:lstStyle/>
          <a:p>
            <a:r>
              <a:rPr lang="pt-PT" dirty="0"/>
              <a:t>Tipos de bases nitrogenadas</a:t>
            </a:r>
          </a:p>
        </p:txBody>
      </p:sp>
      <p:sp>
        <p:nvSpPr>
          <p:cNvPr id="142339" name="Rectangle 2051"/>
          <p:cNvSpPr>
            <a:spLocks noGrp="1" noChangeArrowheads="1"/>
          </p:cNvSpPr>
          <p:nvPr>
            <p:ph sz="half" idx="1"/>
          </p:nvPr>
        </p:nvSpPr>
        <p:spPr>
          <a:xfrm>
            <a:off x="928662" y="1071546"/>
            <a:ext cx="3906853" cy="5054617"/>
          </a:xfrm>
          <a:noFill/>
          <a:ln/>
        </p:spPr>
        <p:txBody>
          <a:bodyPr lIns="92075" tIns="46038" rIns="92075" bIns="46038"/>
          <a:lstStyle/>
          <a:p>
            <a:r>
              <a:rPr lang="pt-PT" dirty="0" err="1"/>
              <a:t>Purinas</a:t>
            </a:r>
            <a:r>
              <a:rPr lang="pt-PT" dirty="0"/>
              <a:t>: </a:t>
            </a:r>
          </a:p>
          <a:p>
            <a:pPr algn="ctr">
              <a:buFont typeface="Wingdings" pitchFamily="2" charset="2"/>
              <a:buNone/>
            </a:pPr>
            <a:r>
              <a:rPr lang="pt-PT" sz="2000" dirty="0"/>
              <a:t> (com 2 </a:t>
            </a:r>
            <a:r>
              <a:rPr lang="pt-PT" sz="2000" dirty="0" err="1"/>
              <a:t>aneis</a:t>
            </a:r>
            <a:r>
              <a:rPr lang="pt-PT" sz="2000" dirty="0"/>
              <a:t> </a:t>
            </a:r>
            <a:r>
              <a:rPr lang="pt-PT" sz="2000" dirty="0" err="1"/>
              <a:t>heterociclicos</a:t>
            </a:r>
            <a:r>
              <a:rPr lang="pt-PT" sz="2000" dirty="0"/>
              <a:t>)</a:t>
            </a:r>
            <a:endParaRPr lang="pt-PT" dirty="0"/>
          </a:p>
          <a:p>
            <a:pPr lvl="2"/>
            <a:r>
              <a:rPr lang="pt-PT" sz="2800" dirty="0" err="1"/>
              <a:t>Adenosina</a:t>
            </a:r>
            <a:endParaRPr lang="pt-PT" sz="2800" dirty="0"/>
          </a:p>
          <a:p>
            <a:pPr lvl="2"/>
            <a:r>
              <a:rPr lang="pt-PT" sz="2800" dirty="0" err="1"/>
              <a:t>Guanosina</a:t>
            </a:r>
            <a:endParaRPr lang="pt-PT" sz="2800" dirty="0"/>
          </a:p>
        </p:txBody>
      </p:sp>
      <p:sp>
        <p:nvSpPr>
          <p:cNvPr id="142341" name="Rectangle 2053"/>
          <p:cNvSpPr>
            <a:spLocks noGrp="1" noChangeArrowheads="1"/>
          </p:cNvSpPr>
          <p:nvPr>
            <p:ph sz="half" idx="2"/>
          </p:nvPr>
        </p:nvSpPr>
        <p:spPr>
          <a:xfrm>
            <a:off x="4786315" y="1000108"/>
            <a:ext cx="3900486" cy="5126055"/>
          </a:xfrm>
          <a:noFill/>
          <a:ln/>
        </p:spPr>
        <p:txBody>
          <a:bodyPr lIns="92075" tIns="46038" rIns="92075" bIns="46038"/>
          <a:lstStyle/>
          <a:p>
            <a:r>
              <a:rPr lang="pt-PT" dirty="0" err="1"/>
              <a:t>Pirimidinas</a:t>
            </a:r>
            <a:r>
              <a:rPr lang="pt-PT" dirty="0"/>
              <a:t>: </a:t>
            </a:r>
          </a:p>
          <a:p>
            <a:pPr algn="ctr">
              <a:buFont typeface="Wingdings" pitchFamily="2" charset="2"/>
              <a:buNone/>
            </a:pPr>
            <a:r>
              <a:rPr lang="pt-PT" sz="2000" dirty="0"/>
              <a:t>(com 1 anel </a:t>
            </a:r>
            <a:r>
              <a:rPr lang="pt-PT" sz="2000" dirty="0" err="1"/>
              <a:t>heterociclico</a:t>
            </a:r>
            <a:r>
              <a:rPr lang="pt-PT" sz="2000" dirty="0"/>
              <a:t>)</a:t>
            </a:r>
            <a:endParaRPr lang="pt-PT" dirty="0"/>
          </a:p>
          <a:p>
            <a:pPr lvl="2"/>
            <a:r>
              <a:rPr lang="pt-PT" sz="2800" dirty="0" err="1"/>
              <a:t>Timidina</a:t>
            </a:r>
            <a:endParaRPr lang="pt-PT" sz="2800" dirty="0"/>
          </a:p>
          <a:p>
            <a:pPr lvl="2"/>
            <a:r>
              <a:rPr lang="pt-PT" sz="2800" dirty="0" err="1"/>
              <a:t>Citosina</a:t>
            </a:r>
            <a:endParaRPr lang="pt-PT" sz="2800" dirty="0"/>
          </a:p>
          <a:p>
            <a:pPr lvl="2"/>
            <a:r>
              <a:rPr lang="pt-PT" sz="2800" dirty="0" err="1"/>
              <a:t>Uracilo</a:t>
            </a:r>
            <a:endParaRPr lang="pt-PT" sz="2800" dirty="0"/>
          </a:p>
        </p:txBody>
      </p:sp>
      <p:pic>
        <p:nvPicPr>
          <p:cNvPr id="142340" name="Picture 205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3425" y="3733800"/>
            <a:ext cx="4837113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My Documents\CABEDA\Escritos\Sebentas\HGSA\imagens\Utilizados\nucleosid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30188"/>
            <a:ext cx="5843606" cy="570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75654" cy="1511288"/>
          </a:xfrm>
          <a:noFill/>
          <a:ln/>
        </p:spPr>
        <p:txBody>
          <a:bodyPr/>
          <a:lstStyle/>
          <a:p>
            <a:r>
              <a:rPr lang="pt-PT" dirty="0"/>
              <a:t>Cada tipo de ácido nucleico possui 4 espécies de </a:t>
            </a:r>
            <a:r>
              <a:rPr lang="pt-PT" dirty="0" err="1"/>
              <a:t>nucleótidos</a:t>
            </a:r>
            <a:endParaRPr lang="pt-PT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14414" y="2071678"/>
            <a:ext cx="3200400" cy="241935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pt-PT" dirty="0"/>
              <a:t>DNA:</a:t>
            </a:r>
          </a:p>
          <a:p>
            <a:pPr lvl="1">
              <a:lnSpc>
                <a:spcPct val="90000"/>
              </a:lnSpc>
            </a:pPr>
            <a:r>
              <a:rPr lang="pt-PT" sz="2800" dirty="0" err="1"/>
              <a:t>Timidina</a:t>
            </a:r>
            <a:r>
              <a:rPr lang="pt-PT" sz="2800" dirty="0"/>
              <a:t> (T)</a:t>
            </a:r>
          </a:p>
          <a:p>
            <a:pPr lvl="1">
              <a:lnSpc>
                <a:spcPct val="90000"/>
              </a:lnSpc>
            </a:pPr>
            <a:r>
              <a:rPr lang="pt-PT" sz="2800" dirty="0" err="1"/>
              <a:t>Adenosina</a:t>
            </a:r>
            <a:r>
              <a:rPr lang="pt-PT" sz="2800" dirty="0"/>
              <a:t> (A)</a:t>
            </a:r>
          </a:p>
          <a:p>
            <a:pPr lvl="1">
              <a:lnSpc>
                <a:spcPct val="90000"/>
              </a:lnSpc>
            </a:pPr>
            <a:r>
              <a:rPr lang="pt-PT" sz="2800" dirty="0" err="1"/>
              <a:t>Guanosina</a:t>
            </a:r>
            <a:r>
              <a:rPr lang="pt-PT" sz="2800" dirty="0"/>
              <a:t> (G)</a:t>
            </a:r>
          </a:p>
          <a:p>
            <a:pPr lvl="1">
              <a:lnSpc>
                <a:spcPct val="90000"/>
              </a:lnSpc>
            </a:pPr>
            <a:r>
              <a:rPr lang="pt-PT" sz="2800" dirty="0" err="1"/>
              <a:t>Citosina</a:t>
            </a:r>
            <a:r>
              <a:rPr lang="pt-PT" sz="2800" dirty="0"/>
              <a:t> (C)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072066" y="1928802"/>
            <a:ext cx="3810000" cy="2571750"/>
          </a:xfrm>
          <a:noFill/>
          <a:ln/>
        </p:spPr>
        <p:txBody>
          <a:bodyPr lIns="92075" tIns="46038" rIns="92075" bIns="46038"/>
          <a:lstStyle/>
          <a:p>
            <a:r>
              <a:rPr lang="pt-PT" dirty="0"/>
              <a:t>RNA</a:t>
            </a:r>
          </a:p>
          <a:p>
            <a:pPr lvl="1"/>
            <a:r>
              <a:rPr lang="pt-PT" sz="2800" dirty="0" err="1"/>
              <a:t>Uracilo</a:t>
            </a:r>
            <a:r>
              <a:rPr lang="pt-PT" sz="2800" dirty="0"/>
              <a:t> (U)</a:t>
            </a:r>
          </a:p>
          <a:p>
            <a:pPr lvl="1"/>
            <a:r>
              <a:rPr lang="pt-PT" sz="2800" dirty="0" err="1"/>
              <a:t>Adenosina</a:t>
            </a:r>
            <a:r>
              <a:rPr lang="pt-PT" sz="2800" dirty="0"/>
              <a:t> (A)</a:t>
            </a:r>
          </a:p>
          <a:p>
            <a:pPr lvl="1"/>
            <a:r>
              <a:rPr lang="pt-PT" sz="2800" dirty="0" err="1"/>
              <a:t>Guanosina</a:t>
            </a:r>
            <a:r>
              <a:rPr lang="pt-PT" sz="2800" dirty="0"/>
              <a:t> (G)</a:t>
            </a:r>
          </a:p>
          <a:p>
            <a:pPr lvl="1"/>
            <a:r>
              <a:rPr lang="pt-PT" sz="2800" dirty="0" err="1"/>
              <a:t>Citosina</a:t>
            </a:r>
            <a:r>
              <a:rPr lang="pt-PT" sz="2800" dirty="0"/>
              <a:t> (C)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58" y="357166"/>
            <a:ext cx="8558242" cy="747698"/>
          </a:xfrm>
          <a:noFill/>
          <a:ln/>
        </p:spPr>
        <p:txBody>
          <a:bodyPr/>
          <a:lstStyle/>
          <a:p>
            <a:r>
              <a:rPr lang="pt-PT" dirty="0"/>
              <a:t>ESTRUTURA DOS NUCLEÓTIDOS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4348" y="1142984"/>
            <a:ext cx="4786346" cy="4114800"/>
          </a:xfrm>
          <a:noFill/>
          <a:ln/>
        </p:spPr>
        <p:txBody>
          <a:bodyPr lIns="92075" tIns="46038" rIns="92075" bIns="46038"/>
          <a:lstStyle/>
          <a:p>
            <a:r>
              <a:rPr lang="pt-PT" sz="2800" dirty="0"/>
              <a:t>A </a:t>
            </a:r>
            <a:r>
              <a:rPr lang="pt-PT" sz="2800" dirty="0" err="1"/>
              <a:t>pentose</a:t>
            </a:r>
            <a:r>
              <a:rPr lang="pt-PT" sz="2800" dirty="0"/>
              <a:t> liga-se pelo carbono 1 ao Azoto 1 (</a:t>
            </a:r>
            <a:r>
              <a:rPr lang="pt-PT" sz="2800" dirty="0" err="1"/>
              <a:t>pirimidinas</a:t>
            </a:r>
            <a:r>
              <a:rPr lang="pt-PT" sz="2800" dirty="0"/>
              <a:t>) ou 3 (</a:t>
            </a:r>
            <a:r>
              <a:rPr lang="pt-PT" sz="2800" dirty="0" err="1"/>
              <a:t>purinas</a:t>
            </a:r>
            <a:r>
              <a:rPr lang="pt-PT" sz="2800" dirty="0"/>
              <a:t>) da base azotada</a:t>
            </a:r>
          </a:p>
          <a:p>
            <a:r>
              <a:rPr lang="pt-PT" sz="2800" dirty="0"/>
              <a:t>A </a:t>
            </a:r>
            <a:r>
              <a:rPr lang="pt-PT" sz="2800" dirty="0" err="1"/>
              <a:t>pentose</a:t>
            </a:r>
            <a:r>
              <a:rPr lang="pt-PT" sz="2800" dirty="0"/>
              <a:t> liga-se pelo carbono 5 a um grupo </a:t>
            </a:r>
            <a:r>
              <a:rPr lang="pt-PT" sz="2800" dirty="0" err="1"/>
              <a:t>trifosfato</a:t>
            </a:r>
            <a:endParaRPr lang="pt-PT" sz="2800" dirty="0"/>
          </a:p>
        </p:txBody>
      </p:sp>
      <p:pic>
        <p:nvPicPr>
          <p:cNvPr id="146439" name="Picture 7" descr="C:\My Documents\CABEDA\Escritos\Sebentas\HGSA\imagens\Utilizados\nucleot4.t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72132" y="1285860"/>
            <a:ext cx="3267075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1905000" y="3886200"/>
            <a:ext cx="3505200" cy="2667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b" anchorCtr="1"/>
          <a:lstStyle/>
          <a:p>
            <a:pPr algn="ctr"/>
            <a:r>
              <a:rPr lang="pt-PT">
                <a:hlinkClick r:id="rId2" action="ppaction://hlinksldjump"/>
              </a:rPr>
              <a:t>Período Pré - Mendel</a:t>
            </a:r>
            <a:endParaRPr lang="pt-PT"/>
          </a:p>
        </p:txBody>
      </p:sp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0" y="838200"/>
            <a:ext cx="8686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pt-PT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143000" y="609600"/>
            <a:ext cx="0" cy="3810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pt-PT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4191000" y="685800"/>
            <a:ext cx="0" cy="3810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pt-PT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838200" y="1066800"/>
            <a:ext cx="971741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PT" sz="16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2,000 </a:t>
            </a:r>
            <a:r>
              <a:rPr lang="pt-PT" sz="16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bc</a:t>
            </a:r>
            <a:endParaRPr lang="pt-PT" sz="16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038600" y="1143000"/>
            <a:ext cx="298480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PT" sz="16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6096000" y="685800"/>
            <a:ext cx="0" cy="3810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pt-PT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791200" y="1143000"/>
            <a:ext cx="697627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PT" sz="1600">
                <a:solidFill>
                  <a:schemeClr val="bg1">
                    <a:lumMod val="20000"/>
                    <a:lumOff val="80000"/>
                  </a:schemeClr>
                </a:solidFill>
              </a:rPr>
              <a:t>1,000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8305800" y="685800"/>
            <a:ext cx="0" cy="3810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pt-PT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8001000" y="1143000"/>
            <a:ext cx="697627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PT" sz="1600">
                <a:solidFill>
                  <a:schemeClr val="bg1">
                    <a:lumMod val="20000"/>
                    <a:lumOff val="80000"/>
                  </a:schemeClr>
                </a:solidFill>
              </a:rPr>
              <a:t>2,000</a:t>
            </a: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381000" y="990600"/>
            <a:ext cx="0" cy="914400"/>
          </a:xfrm>
          <a:prstGeom prst="line">
            <a:avLst/>
          </a:prstGeom>
          <a:noFill/>
          <a:ln w="12700">
            <a:solidFill>
              <a:schemeClr val="bg1">
                <a:lumMod val="20000"/>
                <a:lumOff val="80000"/>
              </a:schemeClr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pt-PT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285750" y="1928813"/>
            <a:ext cx="8572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PT" sz="1800" dirty="0">
                <a:hlinkClick r:id="rId3" action="ppaction://hlinksldjump"/>
              </a:rPr>
              <a:t>2400bc</a:t>
            </a:r>
            <a:endParaRPr lang="pt-PT" sz="1800" dirty="0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2133600" y="914400"/>
            <a:ext cx="0" cy="914400"/>
          </a:xfrm>
          <a:prstGeom prst="line">
            <a:avLst/>
          </a:prstGeom>
          <a:noFill/>
          <a:ln w="12700">
            <a:solidFill>
              <a:schemeClr val="bg1">
                <a:lumMod val="20000"/>
                <a:lumOff val="80000"/>
              </a:schemeClr>
            </a:solidFill>
            <a:round/>
            <a:headEnd type="none" w="sm" len="sm"/>
            <a:tailEnd type="stealth" w="lg" len="lg"/>
          </a:ln>
          <a:effectLst/>
        </p:spPr>
        <p:txBody>
          <a:bodyPr wrap="none"/>
          <a:lstStyle/>
          <a:p>
            <a:endParaRPr lang="pt-PT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1676400" y="1981200"/>
            <a:ext cx="1174750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PT" sz="1800">
                <a:hlinkClick r:id="rId3" action="ppaction://hlinksldjump"/>
              </a:rPr>
              <a:t>400bc</a:t>
            </a:r>
          </a:p>
          <a:p>
            <a:r>
              <a:rPr lang="pt-PT" sz="1800">
                <a:hlinkClick r:id="rId3" action="ppaction://hlinksldjump"/>
              </a:rPr>
              <a:t>Hipocrates</a:t>
            </a:r>
          </a:p>
          <a:p>
            <a:r>
              <a:rPr lang="pt-PT" sz="1800">
                <a:hlinkClick r:id="rId3" action="ppaction://hlinksldjump"/>
              </a:rPr>
              <a:t>Aristoteles</a:t>
            </a:r>
            <a:endParaRPr lang="pt-PT" sz="1800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457200" y="3733800"/>
            <a:ext cx="81534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pt-PT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H="1">
            <a:off x="457200" y="1143000"/>
            <a:ext cx="6705600" cy="2590800"/>
          </a:xfrm>
          <a:prstGeom prst="line">
            <a:avLst/>
          </a:prstGeom>
          <a:noFill/>
          <a:ln w="12700">
            <a:solidFill>
              <a:schemeClr val="bg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pt-PT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H="1">
            <a:off x="8610600" y="1371600"/>
            <a:ext cx="76200" cy="2209800"/>
          </a:xfrm>
          <a:prstGeom prst="line">
            <a:avLst/>
          </a:prstGeom>
          <a:noFill/>
          <a:ln w="12700">
            <a:solidFill>
              <a:schemeClr val="bg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pt-PT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1295400" y="3505200"/>
            <a:ext cx="0" cy="3810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pt-PT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2743200" y="3505200"/>
            <a:ext cx="0" cy="3810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pt-PT"/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990600" y="3200400"/>
            <a:ext cx="639919" cy="338554"/>
          </a:xfrm>
          <a:prstGeom prst="rect">
            <a:avLst/>
          </a:prstGeom>
          <a:solidFill>
            <a:srgbClr val="0000FF">
              <a:alpha val="50000"/>
            </a:srgb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PT" sz="1600">
                <a:solidFill>
                  <a:schemeClr val="bg1"/>
                </a:solidFill>
              </a:rPr>
              <a:t>1600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2590800" y="3200400"/>
            <a:ext cx="639919" cy="338554"/>
          </a:xfrm>
          <a:prstGeom prst="rect">
            <a:avLst/>
          </a:prstGeom>
          <a:solidFill>
            <a:srgbClr val="0000FF">
              <a:alpha val="50000"/>
            </a:srgb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PT" sz="1600">
                <a:solidFill>
                  <a:schemeClr val="bg1"/>
                </a:solidFill>
              </a:rPr>
              <a:t>1700</a:t>
            </a: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4495800" y="3505200"/>
            <a:ext cx="0" cy="3810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pt-PT"/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5943600" y="3505200"/>
            <a:ext cx="0" cy="3810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pt-PT"/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4191000" y="3200400"/>
            <a:ext cx="639919" cy="338554"/>
          </a:xfrm>
          <a:prstGeom prst="rect">
            <a:avLst/>
          </a:prstGeom>
          <a:solidFill>
            <a:srgbClr val="0000FF">
              <a:alpha val="50000"/>
            </a:srgb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PT" sz="1600">
                <a:solidFill>
                  <a:schemeClr val="bg1"/>
                </a:solidFill>
              </a:rPr>
              <a:t>1800</a:t>
            </a: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5791200" y="3200400"/>
            <a:ext cx="639919" cy="338554"/>
          </a:xfrm>
          <a:prstGeom prst="rect">
            <a:avLst/>
          </a:prstGeom>
          <a:solidFill>
            <a:srgbClr val="0000FF">
              <a:alpha val="50000"/>
            </a:srgb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PT" sz="1600" dirty="0" smtClean="0">
                <a:solidFill>
                  <a:schemeClr val="bg1"/>
                </a:solidFill>
              </a:rPr>
              <a:t>1900</a:t>
            </a:r>
            <a:endParaRPr lang="pt-PT" sz="1600" dirty="0">
              <a:solidFill>
                <a:schemeClr val="bg1"/>
              </a:solidFill>
            </a:endParaRPr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7543800" y="3505200"/>
            <a:ext cx="0" cy="3810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pt-PT"/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7391400" y="3200400"/>
            <a:ext cx="639919" cy="338554"/>
          </a:xfrm>
          <a:prstGeom prst="rect">
            <a:avLst/>
          </a:prstGeom>
          <a:solidFill>
            <a:srgbClr val="0000FF">
              <a:alpha val="50000"/>
            </a:srgb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PT" sz="1600">
                <a:solidFill>
                  <a:schemeClr val="bg1"/>
                </a:solidFill>
              </a:rPr>
              <a:t>2000</a:t>
            </a: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1981200" y="3957638"/>
            <a:ext cx="1384300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PT" sz="1000"/>
              <a:t>1676 - Nehemiah Grew</a:t>
            </a:r>
          </a:p>
          <a:p>
            <a:r>
              <a:rPr lang="pt-PT" sz="1000"/>
              <a:t>1677 - Leeuwenhoek</a:t>
            </a:r>
          </a:p>
          <a:p>
            <a:r>
              <a:rPr lang="pt-PT" sz="1000"/>
              <a:t>1691 - Camerarius</a:t>
            </a:r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3276600" y="4191000"/>
            <a:ext cx="11445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PT" sz="1000"/>
              <a:t>1744 – Maupertuis</a:t>
            </a:r>
          </a:p>
          <a:p>
            <a:r>
              <a:rPr lang="pt-PT" sz="1000"/>
              <a:t>1760 – Lineu</a:t>
            </a:r>
          </a:p>
          <a:p>
            <a:r>
              <a:rPr lang="pt-PT" sz="1000"/>
              <a:t>1761 – Kölreuter</a:t>
            </a:r>
          </a:p>
          <a:p>
            <a:r>
              <a:rPr lang="pt-PT" sz="1000"/>
              <a:t>1779 –M. Lout</a:t>
            </a: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4343400" y="3962400"/>
            <a:ext cx="1143000" cy="2073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PT" sz="1000"/>
              <a:t>1809 – Lamarck</a:t>
            </a:r>
          </a:p>
          <a:p>
            <a:r>
              <a:rPr lang="pt-PT" sz="1000"/>
              <a:t>1819 – Herbert</a:t>
            </a:r>
          </a:p>
          <a:p>
            <a:r>
              <a:rPr lang="pt-PT" sz="1000"/>
              <a:t>1820 - Nasse</a:t>
            </a:r>
          </a:p>
          <a:p>
            <a:r>
              <a:rPr lang="pt-PT" sz="1000"/>
              <a:t>1827 – Lecoq</a:t>
            </a:r>
          </a:p>
          <a:p>
            <a:r>
              <a:rPr lang="pt-PT" sz="1000"/>
              <a:t>1823 - Amici</a:t>
            </a:r>
          </a:p>
          <a:p>
            <a:r>
              <a:rPr lang="pt-PT" sz="1000"/>
              <a:t>1839 – Gärtner</a:t>
            </a:r>
          </a:p>
          <a:p>
            <a:r>
              <a:rPr lang="pt-PT" sz="1000"/>
              <a:t>1853 - Thuret</a:t>
            </a:r>
          </a:p>
          <a:p>
            <a:r>
              <a:rPr lang="pt-PT" sz="1000"/>
              <a:t>1855 – Naudin</a:t>
            </a:r>
          </a:p>
          <a:p>
            <a:r>
              <a:rPr lang="pt-PT" sz="1000" b="1">
                <a:solidFill>
                  <a:srgbClr val="FFFF00"/>
                </a:solidFill>
                <a:hlinkClick r:id="rId4" action="ppaction://hlinksldjump"/>
              </a:rPr>
              <a:t>1855 - Mendel</a:t>
            </a:r>
            <a:endParaRPr lang="pt-PT" sz="1000" b="1">
              <a:solidFill>
                <a:srgbClr val="FFFF00"/>
              </a:solidFill>
            </a:endParaRPr>
          </a:p>
          <a:p>
            <a:r>
              <a:rPr lang="pt-PT" sz="1000"/>
              <a:t>1856 – Pringsheim</a:t>
            </a:r>
          </a:p>
          <a:p>
            <a:r>
              <a:rPr lang="pt-PT" sz="1000"/>
              <a:t>1861 - deBari</a:t>
            </a:r>
          </a:p>
          <a:p>
            <a:r>
              <a:rPr lang="pt-PT" sz="1000"/>
              <a:t>1865 - Wichura</a:t>
            </a:r>
          </a:p>
          <a:p>
            <a:r>
              <a:rPr lang="pt-PT" sz="1000"/>
              <a:t>1868 – Darwin</a:t>
            </a: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5410200" y="3886200"/>
            <a:ext cx="533400" cy="2667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pPr algn="ctr"/>
            <a:r>
              <a:rPr lang="pt-PT">
                <a:hlinkClick r:id="rId5" action="ppaction://hlinksldjump"/>
              </a:rPr>
              <a:t>1866-1900</a:t>
            </a:r>
            <a:endParaRPr lang="pt-PT"/>
          </a:p>
        </p:txBody>
      </p:sp>
      <p:sp>
        <p:nvSpPr>
          <p:cNvPr id="22575" name="Rectangle 47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714375"/>
          </a:xfrm>
        </p:spPr>
        <p:txBody>
          <a:bodyPr/>
          <a:lstStyle/>
          <a:p>
            <a:pPr algn="ctr"/>
            <a:r>
              <a:rPr lang="pt-PT"/>
              <a:t>Timeline</a:t>
            </a: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5962650" y="3867150"/>
            <a:ext cx="862013" cy="2667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pPr algn="ctr"/>
            <a:r>
              <a:rPr lang="pt-PT">
                <a:hlinkClick r:id="rId6" action="ppaction://hlinksldjump"/>
              </a:rPr>
              <a:t>Genética das</a:t>
            </a:r>
          </a:p>
          <a:p>
            <a:pPr algn="ctr"/>
            <a:r>
              <a:rPr lang="pt-PT">
                <a:hlinkClick r:id="rId6" action="ppaction://hlinksldjump"/>
              </a:rPr>
              <a:t> populações</a:t>
            </a:r>
            <a:endParaRPr lang="pt-PT"/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6829425" y="3862388"/>
            <a:ext cx="862013" cy="2667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pPr algn="ctr"/>
            <a:r>
              <a:rPr lang="pt-PT">
                <a:hlinkClick r:id="rId7" action="ppaction://hlinksldjump"/>
              </a:rPr>
              <a:t>Genética Molecular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81000"/>
            <a:ext cx="8786842" cy="833422"/>
          </a:xfrm>
          <a:noFill/>
          <a:ln/>
        </p:spPr>
        <p:txBody>
          <a:bodyPr/>
          <a:lstStyle/>
          <a:p>
            <a:r>
              <a:rPr lang="pt-PT" sz="3600" dirty="0"/>
              <a:t>ESTRUTURA DOS ÁCIDOS NUCLEICOS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28" y="1357298"/>
            <a:ext cx="3810000" cy="4114800"/>
          </a:xfrm>
          <a:noFill/>
          <a:ln/>
        </p:spPr>
        <p:txBody>
          <a:bodyPr lIns="92075" tIns="46038" rIns="92075" bIns="46038"/>
          <a:lstStyle/>
          <a:p>
            <a:r>
              <a:rPr lang="pt-PT" sz="2800" dirty="0"/>
              <a:t>Os carbonos 5 e 3 de </a:t>
            </a:r>
            <a:r>
              <a:rPr lang="pt-PT" sz="2800" dirty="0" err="1"/>
              <a:t>nucleótidos</a:t>
            </a:r>
            <a:r>
              <a:rPr lang="pt-PT" sz="2800" dirty="0"/>
              <a:t> adjacentes unem-se por uma ponte </a:t>
            </a:r>
            <a:r>
              <a:rPr lang="pt-PT" sz="2800" dirty="0" err="1"/>
              <a:t>fosfodiester</a:t>
            </a:r>
            <a:endParaRPr lang="pt-PT" sz="2800" dirty="0"/>
          </a:p>
          <a:p>
            <a:r>
              <a:rPr lang="pt-PT" sz="2800" dirty="0"/>
              <a:t>As bases ficam exteriores ao esqueleto carbonado</a:t>
            </a:r>
          </a:p>
        </p:txBody>
      </p:sp>
      <p:pic>
        <p:nvPicPr>
          <p:cNvPr id="148487" name="Picture 7" descr="C:\My Documents\CABEDA\Escritos\Sebentas\HGSA\imagens\Utilizados\DNABOND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57290" y="1214422"/>
            <a:ext cx="3268936" cy="450057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8182004" cy="1143000"/>
          </a:xfrm>
          <a:noFill/>
          <a:ln/>
        </p:spPr>
        <p:txBody>
          <a:bodyPr/>
          <a:lstStyle/>
          <a:p>
            <a:r>
              <a:rPr lang="pt-PT" dirty="0"/>
              <a:t>O DNA É UMA DUPLA HÉLICE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0" y="1500174"/>
            <a:ext cx="3810000" cy="411480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pt-PT" sz="2800" dirty="0" smtClean="0"/>
              <a:t>DNA </a:t>
            </a:r>
            <a:r>
              <a:rPr lang="pt-PT" sz="2800" dirty="0"/>
              <a:t>é uma dupla hélice, </a:t>
            </a:r>
            <a:endParaRPr lang="pt-PT" sz="2800" dirty="0" smtClean="0"/>
          </a:p>
          <a:p>
            <a:pPr>
              <a:lnSpc>
                <a:spcPct val="90000"/>
              </a:lnSpc>
            </a:pPr>
            <a:r>
              <a:rPr lang="pt-PT" sz="2800" dirty="0" smtClean="0"/>
              <a:t>orientação </a:t>
            </a:r>
            <a:r>
              <a:rPr lang="pt-PT" sz="2800" dirty="0" err="1" smtClean="0"/>
              <a:t>antiparalela</a:t>
            </a:r>
            <a:endParaRPr lang="pt-PT" sz="2800" dirty="0" smtClean="0"/>
          </a:p>
          <a:p>
            <a:pPr>
              <a:lnSpc>
                <a:spcPct val="90000"/>
              </a:lnSpc>
            </a:pPr>
            <a:r>
              <a:rPr lang="pt-PT" sz="2800" dirty="0" smtClean="0"/>
              <a:t>bases emparelham:</a:t>
            </a:r>
            <a:endParaRPr lang="pt-PT" sz="2800" dirty="0"/>
          </a:p>
          <a:p>
            <a:pPr lvl="1">
              <a:lnSpc>
                <a:spcPct val="90000"/>
              </a:lnSpc>
            </a:pPr>
            <a:r>
              <a:rPr lang="pt-PT" sz="2800" dirty="0" smtClean="0"/>
              <a:t>A com </a:t>
            </a:r>
            <a:r>
              <a:rPr lang="pt-PT" sz="2800" dirty="0"/>
              <a:t>T</a:t>
            </a:r>
          </a:p>
          <a:p>
            <a:pPr lvl="1">
              <a:lnSpc>
                <a:spcPct val="90000"/>
              </a:lnSpc>
            </a:pPr>
            <a:r>
              <a:rPr lang="pt-PT" sz="2800" dirty="0"/>
              <a:t>C </a:t>
            </a:r>
            <a:r>
              <a:rPr lang="pt-PT" sz="2800" dirty="0" smtClean="0"/>
              <a:t>com </a:t>
            </a:r>
            <a:r>
              <a:rPr lang="pt-PT" sz="2800" dirty="0"/>
              <a:t>G</a:t>
            </a:r>
          </a:p>
        </p:txBody>
      </p:sp>
      <p:pic>
        <p:nvPicPr>
          <p:cNvPr id="150534" name="Picture 6" descr="C:\My Documents\CABEDA\Escritos\Sebentas\HGSA\imagens\Utilizados\ATGC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1000108"/>
            <a:ext cx="4855552" cy="460535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7772400" cy="461946"/>
          </a:xfrm>
          <a:noFill/>
          <a:ln/>
        </p:spPr>
        <p:txBody>
          <a:bodyPr/>
          <a:lstStyle/>
          <a:p>
            <a:pPr algn="ctr"/>
            <a:r>
              <a:rPr lang="pt-PT" b="1" dirty="0"/>
              <a:t>A </a:t>
            </a:r>
            <a:r>
              <a:rPr lang="pt-PT" b="1" dirty="0" err="1"/>
              <a:t>cromatina</a:t>
            </a:r>
            <a:endParaRPr lang="pt-PT" b="1" dirty="0"/>
          </a:p>
        </p:txBody>
      </p:sp>
      <p:sp>
        <p:nvSpPr>
          <p:cNvPr id="6369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142984"/>
            <a:ext cx="5826125" cy="4019550"/>
          </a:xfrm>
          <a:noFill/>
          <a:ln/>
        </p:spPr>
        <p:txBody>
          <a:bodyPr lIns="92075" tIns="46038" rIns="92075" bIns="46038"/>
          <a:lstStyle/>
          <a:p>
            <a:r>
              <a:rPr lang="pt-PT" sz="2800" dirty="0"/>
              <a:t>No </a:t>
            </a:r>
            <a:r>
              <a:rPr lang="pt-PT" sz="2800" dirty="0" err="1"/>
              <a:t>nucleo</a:t>
            </a:r>
            <a:r>
              <a:rPr lang="pt-PT" sz="2800" dirty="0"/>
              <a:t> a </a:t>
            </a:r>
            <a:r>
              <a:rPr lang="pt-PT" sz="2800" dirty="0" err="1"/>
              <a:t>cromatina</a:t>
            </a:r>
            <a:r>
              <a:rPr lang="pt-PT" sz="2800" dirty="0"/>
              <a:t> apresenta diversos </a:t>
            </a:r>
            <a:r>
              <a:rPr lang="pt-PT" sz="2800" dirty="0" err="1"/>
              <a:t>niveis</a:t>
            </a:r>
            <a:r>
              <a:rPr lang="pt-PT" sz="2800" dirty="0"/>
              <a:t> de compactação:</a:t>
            </a:r>
          </a:p>
          <a:p>
            <a:pPr lvl="1"/>
            <a:r>
              <a:rPr lang="pt-PT" sz="2800" dirty="0" err="1"/>
              <a:t>Eucromatina</a:t>
            </a:r>
            <a:endParaRPr lang="pt-PT" sz="2800" dirty="0"/>
          </a:p>
          <a:p>
            <a:pPr lvl="1"/>
            <a:r>
              <a:rPr lang="pt-PT" sz="2800" dirty="0" err="1"/>
              <a:t>Heterocromatina</a:t>
            </a:r>
            <a:endParaRPr lang="pt-PT" sz="2800" dirty="0"/>
          </a:p>
        </p:txBody>
      </p:sp>
      <p:pic>
        <p:nvPicPr>
          <p:cNvPr id="636930" name="Picture 2"/>
          <p:cNvPicPr>
            <a:picLocks noGrp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8993" y="2428868"/>
            <a:ext cx="5357850" cy="3751261"/>
          </a:xfrm>
          <a:noFill/>
          <a:ln/>
        </p:spPr>
      </p:pic>
      <p:sp>
        <p:nvSpPr>
          <p:cNvPr id="636933" name="Line 5"/>
          <p:cNvSpPr>
            <a:spLocks noChangeShapeType="1"/>
          </p:cNvSpPr>
          <p:nvPr/>
        </p:nvSpPr>
        <p:spPr bwMode="auto">
          <a:xfrm>
            <a:off x="2500298" y="3071810"/>
            <a:ext cx="2000264" cy="114300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636934" name="Line 6"/>
          <p:cNvSpPr>
            <a:spLocks noChangeShapeType="1"/>
          </p:cNvSpPr>
          <p:nvPr/>
        </p:nvSpPr>
        <p:spPr bwMode="auto">
          <a:xfrm>
            <a:off x="3214679" y="2428868"/>
            <a:ext cx="785818" cy="28575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8501090" cy="857232"/>
          </a:xfrm>
          <a:noFill/>
          <a:ln/>
        </p:spPr>
        <p:txBody>
          <a:bodyPr/>
          <a:lstStyle/>
          <a:p>
            <a:r>
              <a:rPr lang="pt-PT" sz="3200" b="1" dirty="0"/>
              <a:t>ORGANIZAÇÃO DO </a:t>
            </a:r>
            <a:r>
              <a:rPr lang="pt-PT" sz="3200" b="1" dirty="0" smtClean="0"/>
              <a:t>DNA NA </a:t>
            </a:r>
            <a:r>
              <a:rPr lang="pt-PT" sz="3200" b="1" dirty="0"/>
              <a:t>CROMATINA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62" y="1142984"/>
            <a:ext cx="3810000" cy="4114800"/>
          </a:xfrm>
          <a:noFill/>
          <a:ln/>
        </p:spPr>
        <p:txBody>
          <a:bodyPr lIns="92075" tIns="46038" rIns="92075" bIns="46038"/>
          <a:lstStyle/>
          <a:p>
            <a:r>
              <a:rPr lang="pt-PT" sz="2800" dirty="0"/>
              <a:t>Na </a:t>
            </a:r>
            <a:r>
              <a:rPr lang="pt-PT" sz="2800" dirty="0" err="1"/>
              <a:t>cromatina</a:t>
            </a:r>
            <a:r>
              <a:rPr lang="pt-PT" sz="2800" dirty="0"/>
              <a:t>, a dupla hélice de DNA organiza-se em </a:t>
            </a:r>
            <a:r>
              <a:rPr lang="pt-PT" sz="2800" dirty="0" err="1"/>
              <a:t>nucleosomas</a:t>
            </a:r>
            <a:r>
              <a:rPr lang="pt-PT" sz="2800" dirty="0"/>
              <a:t>:</a:t>
            </a:r>
          </a:p>
          <a:p>
            <a:pPr lvl="1"/>
            <a:r>
              <a:rPr lang="pt-PT" sz="2800" dirty="0"/>
              <a:t>grupo proteico central</a:t>
            </a:r>
          </a:p>
          <a:p>
            <a:pPr lvl="1"/>
            <a:r>
              <a:rPr lang="pt-PT" sz="2800" dirty="0"/>
              <a:t>duas voltas de DNA (cerca de 200 </a:t>
            </a:r>
            <a:r>
              <a:rPr lang="pt-PT" sz="2800" dirty="0" err="1"/>
              <a:t>bp</a:t>
            </a:r>
            <a:r>
              <a:rPr lang="pt-PT" sz="2800" dirty="0"/>
              <a:t>)</a:t>
            </a:r>
          </a:p>
        </p:txBody>
      </p:sp>
      <p:pic>
        <p:nvPicPr>
          <p:cNvPr id="637957" name="Picture 5"/>
          <p:cNvPicPr>
            <a:picLocks noGrp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29256" y="1142984"/>
            <a:ext cx="2692400" cy="2166937"/>
          </a:xfrm>
          <a:noFill/>
          <a:ln/>
        </p:spPr>
      </p:pic>
      <p:pic>
        <p:nvPicPr>
          <p:cNvPr id="637956" name="Picture 4" descr="C:\My Documents\CABEDA\Escritos\Sebentas\HGSA\imagens\Utilizados\NUCLE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286124"/>
            <a:ext cx="2468562" cy="2816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026" name="Picture 2" descr="C:\My Documents\CABEDA\Escritos\Sebentas\HGSA\imagens\Utilizados\STRUCT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4861532" cy="3009902"/>
          </a:xfrm>
          <a:prstGeom prst="rect">
            <a:avLst/>
          </a:prstGeom>
          <a:noFill/>
        </p:spPr>
      </p:pic>
      <p:pic>
        <p:nvPicPr>
          <p:cNvPr id="3" name="Animação compactação DN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357686" y="2928934"/>
            <a:ext cx="4476760" cy="3357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PT"/>
              <a:t>Estrutura do cromossoma</a:t>
            </a:r>
          </a:p>
        </p:txBody>
      </p:sp>
      <p:pic>
        <p:nvPicPr>
          <p:cNvPr id="642051" name="Picture 3"/>
          <p:cNvPicPr>
            <a:picLocks noGrp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500174"/>
            <a:ext cx="2198137" cy="4114800"/>
          </a:xfrm>
          <a:noFill/>
          <a:ln/>
        </p:spPr>
      </p:pic>
      <p:sp>
        <p:nvSpPr>
          <p:cNvPr id="64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00760" y="2285992"/>
            <a:ext cx="2235200" cy="3409950"/>
          </a:xfrm>
          <a:noFill/>
          <a:ln/>
        </p:spPr>
        <p:txBody>
          <a:bodyPr lIns="92075" tIns="46038" rIns="92075" bIns="46038"/>
          <a:lstStyle/>
          <a:p>
            <a:r>
              <a:rPr lang="pt-PT" sz="2400" dirty="0"/>
              <a:t>2 braços:</a:t>
            </a:r>
          </a:p>
          <a:p>
            <a:pPr lvl="1"/>
            <a:r>
              <a:rPr lang="pt-PT" sz="2400" dirty="0"/>
              <a:t>curto (p)</a:t>
            </a:r>
          </a:p>
          <a:p>
            <a:pPr lvl="1"/>
            <a:r>
              <a:rPr lang="pt-PT" sz="2400" dirty="0"/>
              <a:t>Longo (q)</a:t>
            </a:r>
          </a:p>
          <a:p>
            <a:pPr lvl="1">
              <a:buFont typeface="Wingdings" pitchFamily="2" charset="2"/>
              <a:buNone/>
            </a:pPr>
            <a:endParaRPr lang="pt-PT" sz="2400" dirty="0"/>
          </a:p>
          <a:p>
            <a:pPr>
              <a:buFont typeface="Wingdings" pitchFamily="2" charset="2"/>
              <a:buNone/>
            </a:pPr>
            <a:endParaRPr lang="pt-PT" sz="2400" dirty="0"/>
          </a:p>
          <a:p>
            <a:pPr>
              <a:buFont typeface="Wingdings" pitchFamily="2" charset="2"/>
              <a:buNone/>
            </a:pPr>
            <a:endParaRPr lang="pt-PT" sz="2400" dirty="0"/>
          </a:p>
          <a:p>
            <a:r>
              <a:rPr lang="pt-PT" sz="2400" dirty="0" err="1"/>
              <a:t>Telómero</a:t>
            </a:r>
            <a:endParaRPr lang="pt-PT" sz="2400" dirty="0"/>
          </a:p>
        </p:txBody>
      </p:sp>
      <p:sp>
        <p:nvSpPr>
          <p:cNvPr id="642053" name="Rectangle 5"/>
          <p:cNvSpPr>
            <a:spLocks noChangeArrowheads="1"/>
          </p:cNvSpPr>
          <p:nvPr/>
        </p:nvSpPr>
        <p:spPr bwMode="auto">
          <a:xfrm>
            <a:off x="357158" y="3214687"/>
            <a:ext cx="1571636" cy="428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pt-PT" sz="20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Centrómero</a:t>
            </a:r>
          </a:p>
        </p:txBody>
      </p:sp>
      <p:sp>
        <p:nvSpPr>
          <p:cNvPr id="642054" name="Line 6"/>
          <p:cNvSpPr>
            <a:spLocks noChangeShapeType="1"/>
          </p:cNvSpPr>
          <p:nvPr/>
        </p:nvSpPr>
        <p:spPr bwMode="auto">
          <a:xfrm>
            <a:off x="1928794" y="3500438"/>
            <a:ext cx="1089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642055" name="Rectangle 7"/>
          <p:cNvSpPr>
            <a:spLocks noChangeArrowheads="1"/>
          </p:cNvSpPr>
          <p:nvPr/>
        </p:nvSpPr>
        <p:spPr bwMode="auto">
          <a:xfrm>
            <a:off x="1643042" y="6000768"/>
            <a:ext cx="2390777" cy="4444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pt-PT" sz="20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Par de </a:t>
            </a:r>
            <a:r>
              <a:rPr lang="pt-PT" sz="2000" dirty="0" err="1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cromatideos</a:t>
            </a:r>
            <a:endParaRPr lang="pt-PT" sz="2000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42056" name="Line 8"/>
          <p:cNvSpPr>
            <a:spLocks noChangeShapeType="1"/>
          </p:cNvSpPr>
          <p:nvPr/>
        </p:nvSpPr>
        <p:spPr bwMode="auto">
          <a:xfrm flipV="1">
            <a:off x="2736840" y="5429264"/>
            <a:ext cx="203200" cy="533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642057" name="Line 9"/>
          <p:cNvSpPr>
            <a:spLocks noChangeShapeType="1"/>
          </p:cNvSpPr>
          <p:nvPr/>
        </p:nvSpPr>
        <p:spPr bwMode="auto">
          <a:xfrm flipH="1" flipV="1">
            <a:off x="3143240" y="5429264"/>
            <a:ext cx="203200" cy="533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642058" name="Line 10"/>
          <p:cNvSpPr>
            <a:spLocks noChangeShapeType="1"/>
          </p:cNvSpPr>
          <p:nvPr/>
        </p:nvSpPr>
        <p:spPr bwMode="auto">
          <a:xfrm flipH="1" flipV="1">
            <a:off x="4286247" y="2643182"/>
            <a:ext cx="2109789" cy="428628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 type="oval" w="med" len="med"/>
            <a:tailEnd type="stealth" w="med" len="lg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642059" name="Line 11"/>
          <p:cNvSpPr>
            <a:spLocks noChangeShapeType="1"/>
          </p:cNvSpPr>
          <p:nvPr/>
        </p:nvSpPr>
        <p:spPr bwMode="auto">
          <a:xfrm flipH="1">
            <a:off x="4286248" y="3500438"/>
            <a:ext cx="1965325" cy="685800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 type="oval" w="med" len="med"/>
            <a:tailEnd type="stealth" w="med" len="lg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642060" name="Line 12"/>
          <p:cNvSpPr>
            <a:spLocks noChangeShapeType="1"/>
          </p:cNvSpPr>
          <p:nvPr/>
        </p:nvSpPr>
        <p:spPr bwMode="auto">
          <a:xfrm flipH="1">
            <a:off x="4286248" y="5143512"/>
            <a:ext cx="1714512" cy="14286"/>
          </a:xfrm>
          <a:prstGeom prst="line">
            <a:avLst/>
          </a:prstGeom>
          <a:noFill/>
          <a:ln w="25400">
            <a:solidFill>
              <a:schemeClr val="bg1">
                <a:lumMod val="20000"/>
                <a:lumOff val="80000"/>
              </a:schemeClr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mRNA</a:t>
            </a:r>
          </a:p>
        </p:txBody>
      </p:sp>
      <p:pic>
        <p:nvPicPr>
          <p:cNvPr id="644099" name="Picture 3" descr="C:\My Documents\CABEDA\Escritos\Sebentas\HGSA\imagens\Não Utilizados\mRNA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3284538"/>
            <a:ext cx="7981950" cy="3573462"/>
          </a:xfrm>
          <a:prstGeom prst="rect">
            <a:avLst/>
          </a:prstGeom>
          <a:noFill/>
        </p:spPr>
      </p:pic>
      <p:pic>
        <p:nvPicPr>
          <p:cNvPr id="644100" name="Picture 4" descr="C:\My Documents\CABEDA\Escritos\Sebentas\HGSA\imagens\Não Utilizados\cap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247650"/>
            <a:ext cx="4735513" cy="2519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/>
              <a:t>tRNA</a:t>
            </a:r>
          </a:p>
        </p:txBody>
      </p:sp>
      <p:pic>
        <p:nvPicPr>
          <p:cNvPr id="645123" name="Picture 1027" descr="C:\My Documents\CABEDA\Escritos\Sebentas\HGSA\imagens\Utilizados\TRNA2.JPG"/>
          <p:cNvPicPr>
            <a:picLocks noChangeAspect="1" noChangeArrowheads="1"/>
          </p:cNvPicPr>
          <p:nvPr/>
        </p:nvPicPr>
        <p:blipFill>
          <a:blip r:embed="rId2" cstate="print"/>
          <a:srcRect r="868" b="1225"/>
          <a:stretch>
            <a:fillRect/>
          </a:stretch>
        </p:blipFill>
        <p:spPr bwMode="auto">
          <a:xfrm>
            <a:off x="412750" y="2970213"/>
            <a:ext cx="843597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92925" y="2697163"/>
            <a:ext cx="1547813" cy="1143000"/>
          </a:xfrm>
        </p:spPr>
        <p:txBody>
          <a:bodyPr/>
          <a:lstStyle/>
          <a:p>
            <a:r>
              <a:rPr lang="pt-PT"/>
              <a:t>rRNA</a:t>
            </a:r>
          </a:p>
        </p:txBody>
      </p:sp>
      <p:pic>
        <p:nvPicPr>
          <p:cNvPr id="646147" name="Picture 3" descr="C:\My Documents\CABEDA\Escritos\Sebentas\HGSA\imagens\Não Utilizados\rRNA.tif"/>
          <p:cNvPicPr>
            <a:picLocks noChangeAspect="1" noChangeArrowheads="1"/>
          </p:cNvPicPr>
          <p:nvPr/>
        </p:nvPicPr>
        <p:blipFill>
          <a:blip r:embed="rId2" cstate="print"/>
          <a:srcRect l="2246"/>
          <a:stretch>
            <a:fillRect/>
          </a:stretch>
        </p:blipFill>
        <p:spPr bwMode="auto">
          <a:xfrm>
            <a:off x="488950" y="219075"/>
            <a:ext cx="5205413" cy="636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04216" cy="796908"/>
          </a:xfrm>
          <a:noFill/>
          <a:ln/>
        </p:spPr>
        <p:txBody>
          <a:bodyPr/>
          <a:lstStyle/>
          <a:p>
            <a:pPr algn="ctr"/>
            <a:r>
              <a:rPr lang="pt-PT" sz="3200" b="1" dirty="0">
                <a:latin typeface="Arial" charset="0"/>
              </a:rPr>
              <a:t>TIPOS DE SEQUÊNCIAS GENÉTICAS</a:t>
            </a:r>
          </a:p>
        </p:txBody>
      </p:sp>
      <p:sp>
        <p:nvSpPr>
          <p:cNvPr id="648195" name="Rectangle 1027"/>
          <p:cNvSpPr>
            <a:spLocks noGrp="1" noChangeArrowheads="1"/>
          </p:cNvSpPr>
          <p:nvPr>
            <p:ph idx="1"/>
          </p:nvPr>
        </p:nvSpPr>
        <p:spPr>
          <a:xfrm>
            <a:off x="1357290" y="1785926"/>
            <a:ext cx="7786710" cy="4340237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pt-PT" sz="2800" dirty="0">
                <a:latin typeface="Arial" charset="0"/>
              </a:rPr>
              <a:t>DNA NÃO REPETITIVO</a:t>
            </a:r>
          </a:p>
          <a:p>
            <a:pPr>
              <a:lnSpc>
                <a:spcPct val="90000"/>
              </a:lnSpc>
            </a:pPr>
            <a:r>
              <a:rPr lang="pt-PT" sz="2800" dirty="0">
                <a:latin typeface="Arial" charset="0"/>
              </a:rPr>
              <a:t>DNA REPETITIVO</a:t>
            </a:r>
          </a:p>
          <a:p>
            <a:pPr lvl="1">
              <a:lnSpc>
                <a:spcPct val="90000"/>
              </a:lnSpc>
            </a:pPr>
            <a:r>
              <a:rPr lang="pt-PT" sz="2800" dirty="0">
                <a:latin typeface="Arial" charset="0"/>
              </a:rPr>
              <a:t>DNA MODERADAMENTE REPETITIVO </a:t>
            </a:r>
          </a:p>
          <a:p>
            <a:pPr lvl="2">
              <a:lnSpc>
                <a:spcPct val="90000"/>
              </a:lnSpc>
            </a:pPr>
            <a:r>
              <a:rPr lang="pt-PT" sz="2800" dirty="0">
                <a:latin typeface="Arial" charset="0"/>
              </a:rPr>
              <a:t>PSEUDOGENES</a:t>
            </a:r>
          </a:p>
          <a:p>
            <a:pPr lvl="2">
              <a:lnSpc>
                <a:spcPct val="90000"/>
              </a:lnSpc>
            </a:pPr>
            <a:r>
              <a:rPr lang="pt-PT" sz="2800" dirty="0">
                <a:latin typeface="Arial" charset="0"/>
              </a:rPr>
              <a:t>GENE CLUSTERS</a:t>
            </a:r>
          </a:p>
          <a:p>
            <a:pPr lvl="1">
              <a:lnSpc>
                <a:spcPct val="90000"/>
              </a:lnSpc>
            </a:pPr>
            <a:r>
              <a:rPr lang="pt-PT" sz="2800" dirty="0">
                <a:latin typeface="Arial" charset="0"/>
              </a:rPr>
              <a:t>DNA ALTAMENTE REPETITIVO</a:t>
            </a:r>
          </a:p>
          <a:p>
            <a:pPr lvl="2">
              <a:lnSpc>
                <a:spcPct val="90000"/>
              </a:lnSpc>
            </a:pPr>
            <a:r>
              <a:rPr lang="pt-PT" sz="2800" dirty="0">
                <a:latin typeface="Arial" charset="0"/>
              </a:rPr>
              <a:t>DNA SATÉLITE</a:t>
            </a:r>
          </a:p>
          <a:p>
            <a:pPr lvl="3">
              <a:lnSpc>
                <a:spcPct val="90000"/>
              </a:lnSpc>
            </a:pPr>
            <a:r>
              <a:rPr lang="pt-PT" sz="2800" dirty="0">
                <a:latin typeface="Arial" charset="0"/>
              </a:rPr>
              <a:t>MINISATÉLITES</a:t>
            </a:r>
          </a:p>
          <a:p>
            <a:pPr lvl="3">
              <a:lnSpc>
                <a:spcPct val="90000"/>
              </a:lnSpc>
            </a:pPr>
            <a:r>
              <a:rPr lang="pt-PT" sz="2800" dirty="0">
                <a:latin typeface="Arial" charset="0"/>
              </a:rPr>
              <a:t>MICROSATÉLITES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/>
              <a:t>Idade Antiga</a:t>
            </a:r>
          </a:p>
        </p:txBody>
      </p:sp>
      <p:graphicFrame>
        <p:nvGraphicFramePr>
          <p:cNvPr id="3121" name="Group 49"/>
          <p:cNvGraphicFramePr>
            <a:graphicFrameLocks noGrp="1"/>
          </p:cNvGraphicFramePr>
          <p:nvPr>
            <p:ph type="tbl" idx="1"/>
          </p:nvPr>
        </p:nvGraphicFramePr>
        <p:xfrm>
          <a:off x="1000100" y="1571612"/>
          <a:ext cx="7772400" cy="2791968"/>
        </p:xfrm>
        <a:graphic>
          <a:graphicData uri="http://schemas.openxmlformats.org/drawingml/2006/table">
            <a:tbl>
              <a:tblPr/>
              <a:tblGrid>
                <a:gridCol w="963612"/>
                <a:gridCol w="2133600"/>
                <a:gridCol w="4675188"/>
              </a:tblGrid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&lt;2400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bc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400bc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Hipocrato (470-370bc)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Teoria da pangenese (cada parte do corpo produz algo que é colhido no semen e que é a essência da hereditariedade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Aristóteles (384-322 bc)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Critica a teoria da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pangenese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: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u"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Hereditariedade de caracteres de antecedentes que não os pais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u"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Hereditariedade de peculiaridades de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unhas,cabelos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e hábitos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u"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Hereditariedade de características tardias (tipo de barba, cabelo grisalho,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etc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)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u"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Ausência de efeito hereditário das mutilações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7591425" y="6138863"/>
            <a:ext cx="1376363" cy="533400"/>
            <a:chOff x="4782" y="3867"/>
            <a:chExt cx="867" cy="336"/>
          </a:xfrm>
        </p:grpSpPr>
        <p:sp>
          <p:nvSpPr>
            <p:cNvPr id="3126" name="Rectangle 54"/>
            <p:cNvSpPr>
              <a:spLocks noChangeArrowheads="1"/>
            </p:cNvSpPr>
            <p:nvPr/>
          </p:nvSpPr>
          <p:spPr bwMode="auto">
            <a:xfrm>
              <a:off x="4782" y="3867"/>
              <a:ext cx="867" cy="33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3122" name="Text Box 50"/>
            <p:cNvSpPr txBox="1">
              <a:spLocks noChangeArrowheads="1"/>
            </p:cNvSpPr>
            <p:nvPr/>
          </p:nvSpPr>
          <p:spPr bwMode="auto">
            <a:xfrm>
              <a:off x="4800" y="3885"/>
              <a:ext cx="840" cy="28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0099"/>
                </a:gs>
              </a:gsLst>
              <a:lin ang="540000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pt-PT" b="1">
                  <a:solidFill>
                    <a:srgbClr val="FFFF00"/>
                  </a:solidFill>
                  <a:hlinkClick r:id="rId2" action="ppaction://hlinksldjump"/>
                </a:rPr>
                <a:t>Timeline</a:t>
              </a:r>
              <a:endParaRPr lang="pt-PT" b="1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2" name="Rectangle 36"/>
          <p:cNvSpPr>
            <a:spLocks noGrp="1" noChangeArrowheads="1"/>
          </p:cNvSpPr>
          <p:nvPr>
            <p:ph type="title"/>
          </p:nvPr>
        </p:nvSpPr>
        <p:spPr>
          <a:xfrm>
            <a:off x="1200150" y="238125"/>
            <a:ext cx="7772400" cy="1143000"/>
          </a:xfrm>
        </p:spPr>
        <p:txBody>
          <a:bodyPr/>
          <a:lstStyle/>
          <a:p>
            <a:pPr algn="ctr"/>
            <a:r>
              <a:rPr lang="pt-PT"/>
              <a:t>Periodo Pré-Mendel (I)</a:t>
            </a:r>
          </a:p>
        </p:txBody>
      </p:sp>
      <p:graphicFrame>
        <p:nvGraphicFramePr>
          <p:cNvPr id="24629" name="Group 53"/>
          <p:cNvGraphicFramePr>
            <a:graphicFrameLocks noGrp="1"/>
          </p:cNvGraphicFramePr>
          <p:nvPr>
            <p:ph type="tbl" idx="1"/>
          </p:nvPr>
        </p:nvGraphicFramePr>
        <p:xfrm>
          <a:off x="1142976" y="928670"/>
          <a:ext cx="7772400" cy="4523232"/>
        </p:xfrm>
        <a:graphic>
          <a:graphicData uri="http://schemas.openxmlformats.org/drawingml/2006/table">
            <a:tbl>
              <a:tblPr/>
              <a:tblGrid>
                <a:gridCol w="963613"/>
                <a:gridCol w="1790700"/>
                <a:gridCol w="5018087"/>
              </a:tblGrid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1676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Nehemiah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Grew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Generalização que as plantas tem reprodução sexuada e que o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polen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é o elemento masculino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1691-1694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Camerarius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Base experimental da generalização de Grew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1760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Lineu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Empresta a sua reputação à generalização de Grew, estabelecendo definitivamente a questão de forma universalmente aceite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1677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Leuwenhoek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Observa ao microscópio espermatozoides animais e enuncia o principio que apenas um é necessário para a fertilização. Este principio demoraria um século a estabelecer-se de modo universal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 conceito do </a:t>
                      </a: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Homunculus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ou dos </a:t>
                      </a:r>
                      <a:r>
                        <a:rPr kumimoji="0" lang="pt-P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animalcules</a:t>
                      </a:r>
                      <a:endParaRPr kumimoji="0" lang="pt-P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4631" name="Picture 55" descr="leeuwenhoek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237163"/>
            <a:ext cx="1819275" cy="1620837"/>
          </a:xfrm>
          <a:prstGeom prst="rect">
            <a:avLst/>
          </a:prstGeom>
          <a:noFill/>
        </p:spPr>
      </p:pic>
      <p:pic>
        <p:nvPicPr>
          <p:cNvPr id="24633" name="Picture 57" descr="Spermatozoide en 16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1039813" cy="3429000"/>
          </a:xfrm>
          <a:prstGeom prst="rect">
            <a:avLst/>
          </a:prstGeom>
          <a:noFill/>
        </p:spPr>
      </p:pic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3857620" y="5702300"/>
            <a:ext cx="1349375" cy="11695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pt-PT" sz="1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Spermatozoïd</a:t>
            </a:r>
            <a:endParaRPr lang="pt-PT" sz="1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pt-PT" sz="1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with</a:t>
            </a:r>
            <a:r>
              <a:rPr lang="pt-PT" sz="1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a </a:t>
            </a:r>
            <a:r>
              <a:rPr lang="pt-PT" sz="1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fetus</a:t>
            </a:r>
            <a:r>
              <a:rPr lang="pt-PT" sz="1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pt-PT" sz="1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(</a:t>
            </a:r>
            <a:r>
              <a:rPr lang="pt-PT" sz="1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N.Hartsoeker</a:t>
            </a:r>
            <a:endParaRPr lang="pt-PT" sz="1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pt-PT" sz="1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1694)</a:t>
            </a:r>
          </a:p>
          <a:p>
            <a:endParaRPr lang="pt-PT" sz="1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0"/>
            <a:ext cx="7772400" cy="1143000"/>
          </a:xfrm>
        </p:spPr>
        <p:txBody>
          <a:bodyPr/>
          <a:lstStyle/>
          <a:p>
            <a:pPr algn="ctr"/>
            <a:r>
              <a:rPr lang="pt-PT"/>
              <a:t>Mendel</a:t>
            </a:r>
          </a:p>
        </p:txBody>
      </p:sp>
      <p:graphicFrame>
        <p:nvGraphicFramePr>
          <p:cNvPr id="5164" name="Group 44"/>
          <p:cNvGraphicFramePr>
            <a:graphicFrameLocks noGrp="1"/>
          </p:cNvGraphicFramePr>
          <p:nvPr>
            <p:ph type="tbl" idx="1"/>
          </p:nvPr>
        </p:nvGraphicFramePr>
        <p:xfrm>
          <a:off x="1371600" y="3143248"/>
          <a:ext cx="7772400" cy="1323658"/>
        </p:xfrm>
        <a:graphic>
          <a:graphicData uri="http://schemas.openxmlformats.org/drawingml/2006/table">
            <a:tbl>
              <a:tblPr/>
              <a:tblGrid>
                <a:gridCol w="963613"/>
                <a:gridCol w="1790700"/>
                <a:gridCol w="5018087"/>
              </a:tblGrid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1865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Mendel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presents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his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work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peas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to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Brünn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Natural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History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Society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results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are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published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following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year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1866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Mendel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hlinkClick r:id="" action="ppaction://hlinkfile"/>
                        </a:rPr>
                        <a:t>Gregor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hlinkClick r:id="" action="ppaction://hlinkfile"/>
                        </a:rPr>
                        <a:t> Mendel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hlinkClick r:id="" action="ppaction://hlinkfile"/>
                        </a:rPr>
                        <a:t>publishes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hlinkClick r:id="" action="ppaction://hlinkfile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hlinkClick r:id="" action="ppaction://hlinkfile"/>
                        </a:rPr>
                        <a:t>his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hlinkClick r:id="" action="ppaction://hlinkfile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hlinkClick r:id="" action="ppaction://hlinkfile"/>
                        </a:rPr>
                        <a:t>findings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hlinkClick r:id="" action="ppaction://hlinkfile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hlinkClick r:id="" action="ppaction://hlinkfile"/>
                        </a:rPr>
                        <a:t>on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hlinkClick r:id="" action="ppaction://hlinkfile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hlinkClick r:id="" action="ppaction://hlinkfile"/>
                        </a:rPr>
                        <a:t>heredity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hlinkClick r:id="" action="ppaction://hlinkfile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hlinkClick r:id="" action="ppaction://hlinkfile"/>
                        </a:rPr>
                        <a:t>in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hlinkClick r:id="" action="ppaction://hlinkfile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hlinkClick r:id="" action="ppaction://hlinkfile"/>
                        </a:rPr>
                        <a:t>peas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hlinkClick r:id="" action="ppaction://hlinkfile"/>
                        </a:rPr>
                        <a:t>,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hlinkClick r:id="" action="ppaction://hlinkfile"/>
                        </a:rPr>
                        <a:t>in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hlinkClick r:id="" action="ppaction://hlinkfile"/>
                        </a:rPr>
                        <a:t> </a:t>
                      </a:r>
                      <a:r>
                        <a:rPr kumimoji="0" lang="pt-PT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hlinkClick r:id="" action="ppaction://hlinkfile"/>
                        </a:rPr>
                        <a:t>Versuche</a:t>
                      </a:r>
                      <a:r>
                        <a:rPr kumimoji="0" lang="pt-P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hlinkClick r:id="" action="ppaction://hlinkfile"/>
                        </a:rPr>
                        <a:t> </a:t>
                      </a:r>
                      <a:r>
                        <a:rPr kumimoji="0" lang="pt-PT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hlinkClick r:id="" action="ppaction://hlinkfile"/>
                        </a:rPr>
                        <a:t>über</a:t>
                      </a:r>
                      <a:r>
                        <a:rPr kumimoji="0" lang="pt-P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hlinkClick r:id="" action="ppaction://hlinkfile"/>
                        </a:rPr>
                        <a:t> </a:t>
                      </a:r>
                      <a:r>
                        <a:rPr kumimoji="0" lang="pt-PT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hlinkClick r:id="" action="ppaction://hlinkfile"/>
                        </a:rPr>
                        <a:t>Pflanzen</a:t>
                      </a:r>
                      <a:r>
                        <a:rPr kumimoji="0" lang="pt-P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hlinkClick r:id="" action="ppaction://hlinkfile"/>
                        </a:rPr>
                        <a:t> </a:t>
                      </a:r>
                      <a:r>
                        <a:rPr kumimoji="0" lang="pt-PT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hlinkClick r:id="" action="ppaction://hlinkfile"/>
                        </a:rPr>
                        <a:t>Hybriden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pitchFamily="34" charset="0"/>
                          <a:hlinkClick r:id="" action="ppaction://hlinkfile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68" name="Picture 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71480"/>
            <a:ext cx="1304925" cy="1828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1725" y="514350"/>
            <a:ext cx="7772400" cy="736600"/>
          </a:xfrm>
        </p:spPr>
        <p:txBody>
          <a:bodyPr/>
          <a:lstStyle/>
          <a:p>
            <a:pPr algn="ctr"/>
            <a:r>
              <a:rPr lang="pt-PT"/>
              <a:t>A Redescoberta</a:t>
            </a:r>
          </a:p>
        </p:txBody>
      </p:sp>
      <p:graphicFrame>
        <p:nvGraphicFramePr>
          <p:cNvPr id="8246" name="Group 54"/>
          <p:cNvGraphicFramePr>
            <a:graphicFrameLocks noGrp="1"/>
          </p:cNvGraphicFramePr>
          <p:nvPr>
            <p:ph type="tbl" idx="1"/>
          </p:nvPr>
        </p:nvGraphicFramePr>
        <p:xfrm>
          <a:off x="1071538" y="1285860"/>
          <a:ext cx="7772400" cy="4572000"/>
        </p:xfrm>
        <a:graphic>
          <a:graphicData uri="http://schemas.openxmlformats.org/drawingml/2006/table">
            <a:tbl>
              <a:tblPr/>
              <a:tblGrid>
                <a:gridCol w="798513"/>
                <a:gridCol w="1841500"/>
                <a:gridCol w="5132387"/>
              </a:tblGrid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H. de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Vries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C.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Correns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E.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Tschermak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independently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rediscover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Mendel's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paper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Using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several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plant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species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de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Vries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and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Correns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had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performed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breeding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experiments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that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paralleled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Mendel's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earlier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studies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and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had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independently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arrived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at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similar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interpretations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of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their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results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reprints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: 38 ?; 1 para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kerner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(não aberto); 1 para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Nägelli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que não o compreendeu/apreciou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120 cópias trocadas com bibliotecas originaram 4 citações: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u"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Hoffman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1869;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u"/>
                        <a:tabLst/>
                      </a:pP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Focke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1881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did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not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understand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but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mentioned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arrival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at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constant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numerical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quantities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; 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u"/>
                        <a:tabLst/>
                      </a:pP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Baylei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1895 (copia da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ref.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de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Focke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Char char="u"/>
                        <a:tabLst/>
                      </a:pP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Enciclopedia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britanica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1881-1895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vries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leu a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ref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de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Bailey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e desta chegou ao artigo original, que citou várias vezes em 1900, como suporte ao seu próprio trabalho.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0"/>
            <a:ext cx="7772400" cy="736600"/>
          </a:xfrm>
        </p:spPr>
        <p:txBody>
          <a:bodyPr/>
          <a:lstStyle/>
          <a:p>
            <a:pPr algn="ctr"/>
            <a:r>
              <a:rPr lang="pt-PT"/>
              <a:t>A Genética de Populações (I)</a:t>
            </a:r>
          </a:p>
        </p:txBody>
      </p:sp>
      <p:graphicFrame>
        <p:nvGraphicFramePr>
          <p:cNvPr id="28705" name="Group 33"/>
          <p:cNvGraphicFramePr>
            <a:graphicFrameLocks noGrp="1"/>
          </p:cNvGraphicFramePr>
          <p:nvPr>
            <p:ph type="tbl" idx="1"/>
          </p:nvPr>
        </p:nvGraphicFramePr>
        <p:xfrm>
          <a:off x="1165225" y="1141413"/>
          <a:ext cx="7772400" cy="5023104"/>
        </p:xfrm>
        <a:graphic>
          <a:graphicData uri="http://schemas.openxmlformats.org/drawingml/2006/table">
            <a:tbl>
              <a:tblPr/>
              <a:tblGrid>
                <a:gridCol w="798513"/>
                <a:gridCol w="1841500"/>
                <a:gridCol w="5132387"/>
              </a:tblGrid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H. de Vries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adopts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term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MUTATION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to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describe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sudden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spontaneous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drastic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alterations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hereditary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material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of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Oenothera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W.L.Johannsen.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 concepts of </a:t>
                      </a: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PHENOTYPE</a:t>
                      </a: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GENOTYPE</a:t>
                      </a: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and </a:t>
                      </a: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SELECTION</a:t>
                      </a: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were introduced and clearly defined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W.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Bateson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and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R.C.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Punnett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reported the discovery of two new genetic principles: </a:t>
                      </a: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LINKAGE</a:t>
                      </a: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and </a:t>
                      </a:r>
                      <a:r>
                        <a:rPr kumimoji="0" lang="pt-P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GENE INTERACTION</a:t>
                      </a: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G.H.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Hardy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writes a letter to the editor of Science, suggesting that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Mendelian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mechanisms acting alone have no effect on allele frequencies. This observation forms the mathematical basis for population genetics.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1909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T. H.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Morgan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A. E.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Garrod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H.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Nilsson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Ehle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(later to become the first recipient of the Nobel Prize for work in genetics) writes a paper expressing doubts about the profusion of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Mendelian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explanations for inherited properties.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publishes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Inborn</a:t>
                      </a:r>
                      <a:r>
                        <a:rPr kumimoji="0" lang="pt-P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Errors</a:t>
                      </a:r>
                      <a:r>
                        <a:rPr kumimoji="0" lang="pt-P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of</a:t>
                      </a:r>
                      <a:r>
                        <a:rPr kumimoji="0" lang="pt-P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Metabolism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earliest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discussion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of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biochemical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genetics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of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or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any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other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species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puts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forward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multiple-factor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hypothesis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to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explain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quantitative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inheritance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of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seed-coat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color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wheat</a:t>
                      </a:r>
                      <a:endParaRPr kumimoji="0" lang="pt-P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0"/>
            <a:ext cx="7772400" cy="736600"/>
          </a:xfrm>
        </p:spPr>
        <p:txBody>
          <a:bodyPr/>
          <a:lstStyle/>
          <a:p>
            <a:pPr algn="ctr"/>
            <a:r>
              <a:rPr lang="pt-PT"/>
              <a:t>A Genética Molecular (I)</a:t>
            </a:r>
          </a:p>
        </p:txBody>
      </p:sp>
      <p:graphicFrame>
        <p:nvGraphicFramePr>
          <p:cNvPr id="10243" name="Group 3"/>
          <p:cNvGraphicFramePr>
            <a:graphicFrameLocks noGrp="1"/>
          </p:cNvGraphicFramePr>
          <p:nvPr>
            <p:ph type="tbl" idx="1"/>
          </p:nvPr>
        </p:nvGraphicFramePr>
        <p:xfrm>
          <a:off x="1093788" y="828675"/>
          <a:ext cx="7772400" cy="816864"/>
        </p:xfrm>
        <a:graphic>
          <a:graphicData uri="http://schemas.openxmlformats.org/drawingml/2006/table">
            <a:tbl>
              <a:tblPr/>
              <a:tblGrid>
                <a:gridCol w="798512"/>
                <a:gridCol w="1841500"/>
                <a:gridCol w="5132388"/>
              </a:tblGrid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charset="0"/>
                        </a:rPr>
                        <a:t>1944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O. T. Avery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C. M. MacLeod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M. McCarty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describe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the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pneumococcus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transforming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principle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The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fact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that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it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is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rich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in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DNA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suggests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that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DNA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and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not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protein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is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the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hereditary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pt-P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chemical</a:t>
                      </a:r>
                      <a:r>
                        <a:rPr kumimoji="0" lang="pt-P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759075" y="1866900"/>
            <a:ext cx="3625850" cy="3125788"/>
            <a:chOff x="0" y="0"/>
            <a:chExt cx="2284" cy="1969"/>
          </a:xfrm>
        </p:grpSpPr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2284" cy="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endParaRPr lang="pt-PT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0" y="0"/>
              <a:ext cx="2025" cy="1969"/>
              <a:chOff x="0" y="1969"/>
              <a:chExt cx="2025" cy="1969"/>
            </a:xfrm>
          </p:grpSpPr>
          <p:sp>
            <p:nvSpPr>
              <p:cNvPr id="10256" name="Rectangle 16"/>
              <p:cNvSpPr>
                <a:spLocks noChangeArrowheads="1"/>
              </p:cNvSpPr>
              <p:nvPr/>
            </p:nvSpPr>
            <p:spPr bwMode="auto">
              <a:xfrm>
                <a:off x="0" y="1969"/>
                <a:ext cx="2025" cy="1969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endParaRPr lang="pt-PT"/>
              </a:p>
            </p:txBody>
          </p:sp>
          <p:sp>
            <p:nvSpPr>
              <p:cNvPr id="10257" name="Rectangle 17"/>
              <p:cNvSpPr>
                <a:spLocks noChangeArrowheads="1"/>
              </p:cNvSpPr>
              <p:nvPr/>
            </p:nvSpPr>
            <p:spPr bwMode="auto">
              <a:xfrm>
                <a:off x="0" y="1969"/>
                <a:ext cx="2025" cy="102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/>
                <a:r>
                  <a:rPr lang="pt-PT" sz="800">
                    <a:latin typeface="Verdana" pitchFamily="34" charset="0"/>
                  </a:rPr>
                  <a:t>  </a:t>
                </a:r>
                <a:r>
                  <a:rPr lang="pt-PT" sz="10100">
                    <a:latin typeface="Verdana" pitchFamily="34" charset="0"/>
                  </a:rPr>
                  <a:t> </a:t>
                </a:r>
                <a:r>
                  <a:rPr lang="pt-PT" sz="800">
                    <a:latin typeface="Verdana" pitchFamily="34" charset="0"/>
                  </a:rPr>
                  <a:t>                              </a:t>
                </a:r>
              </a:p>
            </p:txBody>
          </p:sp>
        </p:grpSp>
      </p:grpSp>
      <p:pic>
        <p:nvPicPr>
          <p:cNvPr id="10258" name="Picture 18" descr="ex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8425" y="1643063"/>
            <a:ext cx="6505575" cy="5214937"/>
          </a:xfrm>
          <a:prstGeom prst="rect">
            <a:avLst/>
          </a:prstGeom>
          <a:noFill/>
        </p:spPr>
      </p:pic>
      <p:graphicFrame>
        <p:nvGraphicFramePr>
          <p:cNvPr id="10259" name="Object 19"/>
          <p:cNvGraphicFramePr>
            <a:graphicFrameLocks noChangeAspect="1"/>
          </p:cNvGraphicFramePr>
          <p:nvPr/>
        </p:nvGraphicFramePr>
        <p:xfrm>
          <a:off x="414338" y="1919288"/>
          <a:ext cx="1852612" cy="2513012"/>
        </p:xfrm>
        <a:graphic>
          <a:graphicData uri="http://schemas.openxmlformats.org/presentationml/2006/ole">
            <p:oleObj spid="_x0000_s1026" name="Fotografia do Photo Editor" r:id="rId4" imgW="2752381" imgH="3734321" progId="">
              <p:embed/>
            </p:oleObj>
          </a:graphicData>
        </a:graphic>
      </p:graphicFrame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250825" y="4395788"/>
            <a:ext cx="2051050" cy="39687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pt-PT" sz="2000"/>
              <a:t>Macklyn McCarty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180975"/>
            <a:ext cx="7772400" cy="1143000"/>
          </a:xfrm>
        </p:spPr>
        <p:txBody>
          <a:bodyPr/>
          <a:lstStyle/>
          <a:p>
            <a:pPr algn="ctr"/>
            <a:r>
              <a:rPr lang="pt-PT" dirty="0"/>
              <a:t>A Genética Molecular (</a:t>
            </a:r>
            <a:r>
              <a:rPr lang="pt-PT" dirty="0" smtClean="0"/>
              <a:t>II)</a:t>
            </a:r>
            <a:endParaRPr lang="pt-PT" dirty="0"/>
          </a:p>
        </p:txBody>
      </p:sp>
      <p:pic>
        <p:nvPicPr>
          <p:cNvPr id="32771" name="Picture 3" descr="FAGO 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857232"/>
            <a:ext cx="6840537" cy="558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ética médica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genética médica</Template>
  <TotalTime>41</TotalTime>
  <Words>1226</Words>
  <Application>Microsoft Office PowerPoint</Application>
  <PresentationFormat>On-screen Show (4:3)</PresentationFormat>
  <Paragraphs>249</Paragraphs>
  <Slides>29</Slides>
  <Notes>6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genética médica</vt:lpstr>
      <vt:lpstr>Fotografia do Photo Editor</vt:lpstr>
      <vt:lpstr>Breve História da Genética</vt:lpstr>
      <vt:lpstr>Timeline</vt:lpstr>
      <vt:lpstr>Idade Antiga</vt:lpstr>
      <vt:lpstr>Periodo Pré-Mendel (I)</vt:lpstr>
      <vt:lpstr>Mendel</vt:lpstr>
      <vt:lpstr>A Redescoberta</vt:lpstr>
      <vt:lpstr>A Genética de Populações (I)</vt:lpstr>
      <vt:lpstr>A Genética Molecular (I)</vt:lpstr>
      <vt:lpstr>A Genética Molecular (II)</vt:lpstr>
      <vt:lpstr>A Genética Molecular (III)</vt:lpstr>
      <vt:lpstr>A Genética Molecular (IV)</vt:lpstr>
      <vt:lpstr>A estrutura dos ácidos nucleicos</vt:lpstr>
      <vt:lpstr>Slide 13</vt:lpstr>
      <vt:lpstr>Os nucleótidos tomam o nome das bases nitrogenadas que possuem</vt:lpstr>
      <vt:lpstr>Slide 15</vt:lpstr>
      <vt:lpstr>Tipos de bases nitrogenadas</vt:lpstr>
      <vt:lpstr>Slide 17</vt:lpstr>
      <vt:lpstr>Cada tipo de ácido nucleico possui 4 espécies de nucleótidos</vt:lpstr>
      <vt:lpstr>ESTRUTURA DOS NUCLEÓTIDOS</vt:lpstr>
      <vt:lpstr>ESTRUTURA DOS ÁCIDOS NUCLEICOS</vt:lpstr>
      <vt:lpstr>O DNA É UMA DUPLA HÉLICE</vt:lpstr>
      <vt:lpstr>A cromatina</vt:lpstr>
      <vt:lpstr>ORGANIZAÇÃO DO DNA NA CROMATINA</vt:lpstr>
      <vt:lpstr>Slide 24</vt:lpstr>
      <vt:lpstr>Estrutura do cromossoma</vt:lpstr>
      <vt:lpstr>mRNA</vt:lpstr>
      <vt:lpstr>tRNA</vt:lpstr>
      <vt:lpstr>rRNA</vt:lpstr>
      <vt:lpstr>TIPOS DE SEQUÊNCIAS GENÉTICAS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Breve História da Genética</dc:title>
  <dc:creator>Valued Acer Customer</dc:creator>
  <cp:lastModifiedBy>jcabeda</cp:lastModifiedBy>
  <cp:revision>8</cp:revision>
  <dcterms:created xsi:type="dcterms:W3CDTF">2010-01-27T11:53:12Z</dcterms:created>
  <dcterms:modified xsi:type="dcterms:W3CDTF">2010-02-05T12:04:12Z</dcterms:modified>
</cp:coreProperties>
</file>