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35149E1-2A42-4B20-9336-DB0388762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1D8BF-FAD4-42DD-87EA-9169B5D0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5F04-2B38-4199-9460-D848D4DB3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1142984"/>
            <a:ext cx="5638800" cy="495301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  <p:grpSp>
        <p:nvGrpSpPr>
          <p:cNvPr id="4" name="Group 25"/>
          <p:cNvGrpSpPr/>
          <p:nvPr/>
        </p:nvGrpSpPr>
        <p:grpSpPr>
          <a:xfrm>
            <a:off x="1285852" y="142852"/>
            <a:ext cx="714380" cy="785818"/>
            <a:chOff x="1357290" y="3929066"/>
            <a:chExt cx="571504" cy="785818"/>
          </a:xfrm>
        </p:grpSpPr>
        <p:sp>
          <p:nvSpPr>
            <p:cNvPr id="27" name="Oval 26"/>
            <p:cNvSpPr/>
            <p:nvPr userDrawn="1"/>
          </p:nvSpPr>
          <p:spPr>
            <a:xfrm>
              <a:off x="1357290" y="3929066"/>
              <a:ext cx="571504" cy="7858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8" name="Picture 27" descr="UFP Logo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395927" y="3980582"/>
              <a:ext cx="500066" cy="714380"/>
            </a:xfrm>
            <a:prstGeom prst="rect">
              <a:avLst/>
            </a:prstGeom>
          </p:spPr>
        </p:pic>
      </p:grpSp>
      <p:sp>
        <p:nvSpPr>
          <p:cNvPr id="32" name="Text Placeholder 31"/>
          <p:cNvSpPr>
            <a:spLocks noGrp="1"/>
          </p:cNvSpPr>
          <p:nvPr>
            <p:ph type="body" sz="quarter" idx="12"/>
          </p:nvPr>
        </p:nvSpPr>
        <p:spPr>
          <a:xfrm>
            <a:off x="3143250" y="571500"/>
            <a:ext cx="5643563" cy="50006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>
              <a:defRPr sz="2000" b="1">
                <a:solidFill>
                  <a:srgbClr val="FFFF00"/>
                </a:solidFill>
                <a:latin typeface="+mj-lt"/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C0CBA-FF78-43D4-A285-FE6F6EBE9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BE46-5D17-46FF-A2EA-DB652538E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4D1EC-0B25-47C1-9723-3D78171EC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FFC000"/>
                </a:solidFill>
              </a:defRPr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59F4-3862-4E0A-BC5C-82F98660B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97B7-FE2D-4314-8ABC-86426E325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FB20B-9CDF-41B7-BFCB-6A5CD88B9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2542"/>
            <a:ext cx="2679325" cy="1161887"/>
          </a:xfrm>
        </p:spPr>
        <p:txBody>
          <a:bodyPr anchor="t" anchorCtr="1">
            <a:normAutofit/>
          </a:bodyPr>
          <a:lstStyle>
            <a:lvl1pPr algn="ctr">
              <a:defRPr sz="24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1428736"/>
            <a:ext cx="5111144" cy="46977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34428"/>
            <a:ext cx="2643206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66AFC-91EB-479C-8671-A3694394C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571868" y="500042"/>
            <a:ext cx="5286412" cy="785818"/>
          </a:xfrm>
          <a:solidFill>
            <a:schemeClr val="bg1">
              <a:alpha val="39000"/>
            </a:schemeClr>
          </a:solidFill>
        </p:spPr>
        <p:txBody>
          <a:bodyPr anchor="t" anchorCtr="1">
            <a:normAutofit/>
          </a:bodyPr>
          <a:lstStyle>
            <a:lvl1pPr marL="0" indent="0">
              <a:buNone/>
              <a:defRPr>
                <a:solidFill>
                  <a:srgbClr val="FFFF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DE24-BF28-4B7A-B898-A2A0783D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F5B54C35-6846-4C14-9768-5E4E48DF8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60350"/>
            <a:ext cx="2241550" cy="3529013"/>
          </a:xfrm>
        </p:spPr>
        <p:txBody>
          <a:bodyPr/>
          <a:lstStyle/>
          <a:p>
            <a:r>
              <a:rPr lang="pt-PT" dirty="0" smtClean="0">
                <a:latin typeface="Trebuchet MS" pitchFamily="34" charset="0"/>
              </a:rPr>
              <a:t>Como </a:t>
            </a:r>
            <a:r>
              <a:rPr lang="pt-PT" dirty="0" smtClean="0">
                <a:latin typeface="Trebuchet MS" pitchFamily="34" charset="0"/>
              </a:rPr>
              <a:t>Elaborar História </a:t>
            </a:r>
            <a:r>
              <a:rPr lang="pt-PT" dirty="0" smtClean="0">
                <a:latin typeface="Trebuchet MS" pitchFamily="34" charset="0"/>
              </a:rPr>
              <a:t>Clínica</a:t>
            </a:r>
            <a:endParaRPr lang="pt-PT" sz="2800" dirty="0">
              <a:latin typeface="Trebuchet MS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1663" y="2500306"/>
            <a:ext cx="5678487" cy="3348044"/>
          </a:xfrm>
          <a:noFill/>
        </p:spPr>
        <p:txBody>
          <a:bodyPr lIns="0" tIns="0" rIns="0" bIns="0"/>
          <a:lstStyle/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pt-PT" sz="2400" dirty="0" smtClean="0"/>
              <a:t>Ouvir o entrevistado 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2800" dirty="0" smtClean="0">
                <a:solidFill>
                  <a:srgbClr val="FFFF00"/>
                </a:solidFill>
              </a:rPr>
              <a:t>Elaborar </a:t>
            </a:r>
            <a:br>
              <a:rPr lang="pt-PT" sz="2800" dirty="0" smtClean="0">
                <a:solidFill>
                  <a:srgbClr val="FFFF00"/>
                </a:solidFill>
              </a:rPr>
            </a:br>
            <a:r>
              <a:rPr lang="pt-PT" sz="2800" dirty="0" smtClean="0">
                <a:solidFill>
                  <a:srgbClr val="FFFF00"/>
                </a:solidFill>
              </a:rPr>
              <a:t>História Clínica</a:t>
            </a:r>
            <a:endParaRPr lang="pt-PT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/>
          <a:p>
            <a:r>
              <a:rPr lang="pt-PT" sz="2800" dirty="0" smtClean="0"/>
              <a:t>Ouvir o entrevistado</a:t>
            </a:r>
          </a:p>
          <a:p>
            <a:pPr lvl="1"/>
            <a:r>
              <a:rPr lang="pt-PT" sz="2400" dirty="0" err="1" smtClean="0"/>
              <a:t>Propositus</a:t>
            </a:r>
            <a:r>
              <a:rPr lang="pt-PT" sz="2400" dirty="0" smtClean="0"/>
              <a:t> (</a:t>
            </a:r>
            <a:r>
              <a:rPr lang="pt-PT" sz="2400" dirty="0" err="1" smtClean="0"/>
              <a:t>probando</a:t>
            </a:r>
            <a:r>
              <a:rPr lang="pt-PT" sz="2400" dirty="0" smtClean="0"/>
              <a:t>) e familiares</a:t>
            </a:r>
          </a:p>
          <a:p>
            <a:pPr lvl="1"/>
            <a:r>
              <a:rPr lang="pt-PT" sz="2400" dirty="0" smtClean="0"/>
              <a:t>Perguntas dirigidas</a:t>
            </a:r>
          </a:p>
          <a:p>
            <a:pPr lvl="1"/>
            <a:r>
              <a:rPr lang="pt-PT" sz="2400" dirty="0" smtClean="0"/>
              <a:t>Avaliação crítica das informações</a:t>
            </a:r>
          </a:p>
          <a:p>
            <a:r>
              <a:rPr lang="pt-PT" sz="2800" dirty="0" smtClean="0"/>
              <a:t>Médico de Família</a:t>
            </a:r>
          </a:p>
          <a:p>
            <a:pPr lvl="1"/>
            <a:r>
              <a:rPr lang="pt-PT" sz="2400" dirty="0" smtClean="0"/>
              <a:t>Registos clínicos</a:t>
            </a:r>
          </a:p>
          <a:p>
            <a:pPr lvl="1"/>
            <a:r>
              <a:rPr lang="pt-PT" sz="2400" dirty="0" smtClean="0"/>
              <a:t>Localizar outros familiares</a:t>
            </a:r>
          </a:p>
          <a:p>
            <a:pPr lvl="1"/>
            <a:r>
              <a:rPr lang="pt-PT" sz="2400" dirty="0" smtClean="0"/>
              <a:t>Recolha de amostras</a:t>
            </a:r>
            <a:endParaRPr lang="pt-PT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2800" dirty="0" smtClean="0">
                <a:solidFill>
                  <a:srgbClr val="FFFF00"/>
                </a:solidFill>
              </a:rPr>
              <a:t>Elaborar </a:t>
            </a:r>
            <a:br>
              <a:rPr lang="pt-PT" sz="2800" dirty="0" smtClean="0">
                <a:solidFill>
                  <a:srgbClr val="FFFF00"/>
                </a:solidFill>
              </a:rPr>
            </a:br>
            <a:r>
              <a:rPr lang="pt-PT" sz="2800" dirty="0" smtClean="0">
                <a:solidFill>
                  <a:srgbClr val="FFFF00"/>
                </a:solidFill>
              </a:rPr>
              <a:t>História Clínica</a:t>
            </a:r>
            <a:endParaRPr lang="pt-PT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PT" sz="2000" dirty="0" smtClean="0"/>
              <a:t>Duração da Gravidez</a:t>
            </a:r>
          </a:p>
          <a:p>
            <a:pPr lvl="1"/>
            <a:r>
              <a:rPr lang="pt-PT" sz="2000" dirty="0" smtClean="0"/>
              <a:t>Doenças maternas causadoras de </a:t>
            </a:r>
            <a:r>
              <a:rPr lang="pt-PT" sz="2000" dirty="0" err="1" smtClean="0"/>
              <a:t>embriopatias</a:t>
            </a:r>
            <a:endParaRPr lang="pt-PT" sz="2000" dirty="0" smtClean="0"/>
          </a:p>
          <a:p>
            <a:pPr lvl="2"/>
            <a:r>
              <a:rPr lang="pt-PT" sz="1600" dirty="0" smtClean="0"/>
              <a:t>CMV</a:t>
            </a:r>
          </a:p>
          <a:p>
            <a:pPr lvl="2"/>
            <a:r>
              <a:rPr lang="pt-PT" sz="1600" dirty="0" err="1" smtClean="0"/>
              <a:t>Sifilis</a:t>
            </a:r>
            <a:endParaRPr lang="pt-PT" sz="1600" dirty="0" smtClean="0"/>
          </a:p>
          <a:p>
            <a:pPr lvl="2"/>
            <a:r>
              <a:rPr lang="pt-PT" sz="1600" dirty="0" err="1" smtClean="0"/>
              <a:t>Toxoplasmose</a:t>
            </a:r>
            <a:endParaRPr lang="pt-PT" sz="1600" dirty="0" smtClean="0"/>
          </a:p>
          <a:p>
            <a:pPr lvl="2"/>
            <a:r>
              <a:rPr lang="pt-PT" sz="1600" dirty="0" smtClean="0"/>
              <a:t>Rubéola</a:t>
            </a:r>
          </a:p>
          <a:p>
            <a:pPr lvl="1"/>
            <a:r>
              <a:rPr lang="pt-PT" sz="2000" dirty="0" smtClean="0"/>
              <a:t>Exposição a </a:t>
            </a:r>
            <a:r>
              <a:rPr lang="pt-PT" sz="2000" dirty="0" err="1" smtClean="0"/>
              <a:t>teratogénios</a:t>
            </a:r>
            <a:endParaRPr lang="pt-PT" sz="2000" dirty="0" smtClean="0"/>
          </a:p>
          <a:p>
            <a:pPr lvl="2"/>
            <a:r>
              <a:rPr lang="pt-PT" sz="1600" dirty="0" err="1" smtClean="0"/>
              <a:t>Hidantoína</a:t>
            </a:r>
            <a:endParaRPr lang="pt-PT" sz="1600" dirty="0" smtClean="0"/>
          </a:p>
          <a:p>
            <a:pPr lvl="2"/>
            <a:r>
              <a:rPr lang="pt-PT" sz="1600" dirty="0" smtClean="0"/>
              <a:t>Álcool</a:t>
            </a:r>
          </a:p>
          <a:p>
            <a:pPr lvl="2"/>
            <a:r>
              <a:rPr lang="pt-PT" sz="1600" dirty="0" smtClean="0"/>
              <a:t>Anticoagulantes</a:t>
            </a:r>
          </a:p>
          <a:p>
            <a:pPr lvl="2"/>
            <a:r>
              <a:rPr lang="pt-PT" sz="1600" dirty="0" err="1" smtClean="0"/>
              <a:t>Retinóides</a:t>
            </a:r>
            <a:endParaRPr lang="pt-PT" sz="1600" dirty="0" smtClean="0"/>
          </a:p>
          <a:p>
            <a:pPr lvl="1"/>
            <a:r>
              <a:rPr lang="pt-PT" sz="2000" dirty="0" smtClean="0"/>
              <a:t>Exposição a </a:t>
            </a:r>
            <a:r>
              <a:rPr lang="pt-PT" sz="2000" dirty="0" err="1" smtClean="0"/>
              <a:t>mutagénios</a:t>
            </a:r>
            <a:r>
              <a:rPr lang="pt-PT" sz="2000" dirty="0" smtClean="0"/>
              <a:t> ou radiações</a:t>
            </a:r>
          </a:p>
          <a:p>
            <a:pPr lvl="1"/>
            <a:r>
              <a:rPr lang="pt-PT" sz="2000" dirty="0" smtClean="0"/>
              <a:t>Alterações metabólicas da mãe</a:t>
            </a:r>
          </a:p>
          <a:p>
            <a:pPr lvl="2"/>
            <a:r>
              <a:rPr lang="pt-PT" sz="1600" dirty="0" smtClean="0"/>
              <a:t>Diabetes</a:t>
            </a:r>
          </a:p>
          <a:p>
            <a:pPr lvl="2"/>
            <a:r>
              <a:rPr lang="pt-PT" sz="1600" dirty="0" err="1" smtClean="0"/>
              <a:t>Fenilcetonuria</a:t>
            </a:r>
            <a:endParaRPr lang="pt-PT" sz="1600" dirty="0" smtClean="0"/>
          </a:p>
          <a:p>
            <a:endParaRPr lang="pt-PT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5992"/>
            <a:ext cx="3008313" cy="384017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Dados a Recolher:</a:t>
            </a:r>
          </a:p>
          <a:p>
            <a:pPr lvl="1">
              <a:buFont typeface="Arial" pitchFamily="34" charset="0"/>
              <a:buChar char="•"/>
            </a:pPr>
            <a:r>
              <a:rPr lang="pt-PT" dirty="0" smtClean="0">
                <a:solidFill>
                  <a:srgbClr val="FFC000"/>
                </a:solidFill>
              </a:rPr>
              <a:t>História Obstétrica e perinatal</a:t>
            </a:r>
          </a:p>
          <a:p>
            <a:pPr lvl="1">
              <a:buFont typeface="Arial" pitchFamily="34" charset="0"/>
              <a:buChar char="•"/>
            </a:pPr>
            <a:r>
              <a:rPr lang="pt-PT" dirty="0" smtClean="0"/>
              <a:t>História Familiar</a:t>
            </a:r>
          </a:p>
          <a:p>
            <a:pPr lvl="1">
              <a:buFont typeface="Arial" pitchFamily="34" charset="0"/>
              <a:buChar char="•"/>
            </a:pPr>
            <a:r>
              <a:rPr lang="pt-PT" dirty="0" smtClean="0"/>
              <a:t>Exame Objectivo e MCDT</a:t>
            </a:r>
          </a:p>
          <a:p>
            <a:endParaRPr lang="pt-PT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2800" dirty="0" smtClean="0">
                <a:solidFill>
                  <a:srgbClr val="FFFF00"/>
                </a:solidFill>
              </a:rPr>
              <a:t>Elaborar </a:t>
            </a:r>
            <a:br>
              <a:rPr lang="pt-PT" sz="2800" dirty="0" smtClean="0">
                <a:solidFill>
                  <a:srgbClr val="FFFF00"/>
                </a:solidFill>
              </a:rPr>
            </a:br>
            <a:r>
              <a:rPr lang="pt-PT" sz="2800" dirty="0" smtClean="0">
                <a:solidFill>
                  <a:srgbClr val="FFFF00"/>
                </a:solidFill>
              </a:rPr>
              <a:t>História Clínica</a:t>
            </a:r>
            <a:endParaRPr lang="pt-PT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 smtClean="0"/>
              <a:t>Incluir pelo menos</a:t>
            </a:r>
          </a:p>
          <a:p>
            <a:pPr lvl="1"/>
            <a:r>
              <a:rPr lang="pt-PT" sz="1600" dirty="0" smtClean="0"/>
              <a:t>Familiares em 1º grau do </a:t>
            </a:r>
            <a:r>
              <a:rPr lang="pt-PT" sz="1600" dirty="0" err="1" smtClean="0"/>
              <a:t>propositus</a:t>
            </a:r>
            <a:r>
              <a:rPr lang="pt-PT" sz="1600" dirty="0" smtClean="0"/>
              <a:t> </a:t>
            </a:r>
          </a:p>
          <a:p>
            <a:pPr lvl="2"/>
            <a:r>
              <a:rPr lang="pt-PT" sz="1200" dirty="0" smtClean="0"/>
              <a:t>50% de identidade genética</a:t>
            </a:r>
          </a:p>
          <a:p>
            <a:r>
              <a:rPr lang="pt-PT" sz="2000" dirty="0" smtClean="0"/>
              <a:t>Idade dos progenitores na gestação?</a:t>
            </a:r>
          </a:p>
          <a:p>
            <a:pPr lvl="1"/>
            <a:r>
              <a:rPr lang="pt-PT" sz="1600" dirty="0" smtClean="0"/>
              <a:t>Idade materna avançada</a:t>
            </a:r>
          </a:p>
          <a:p>
            <a:pPr lvl="2"/>
            <a:r>
              <a:rPr lang="pt-PT" sz="1200" dirty="0" err="1" smtClean="0"/>
              <a:t>Trissomias</a:t>
            </a:r>
            <a:r>
              <a:rPr lang="pt-PT" sz="1200" dirty="0" smtClean="0"/>
              <a:t> por não disjunção</a:t>
            </a:r>
          </a:p>
          <a:p>
            <a:pPr lvl="1"/>
            <a:r>
              <a:rPr lang="pt-PT" sz="1600" dirty="0" smtClean="0"/>
              <a:t>Idade paterna avançada</a:t>
            </a:r>
          </a:p>
          <a:p>
            <a:pPr lvl="2"/>
            <a:r>
              <a:rPr lang="pt-PT" sz="1200" dirty="0" smtClean="0"/>
              <a:t>Mutações dominantes</a:t>
            </a:r>
          </a:p>
          <a:p>
            <a:pPr lvl="3"/>
            <a:r>
              <a:rPr lang="pt-PT" sz="800" dirty="0" smtClean="0"/>
              <a:t>Sindroma de </a:t>
            </a:r>
            <a:r>
              <a:rPr lang="pt-PT" sz="800" dirty="0" err="1" smtClean="0"/>
              <a:t>Marfan</a:t>
            </a:r>
            <a:r>
              <a:rPr lang="pt-PT" sz="800" dirty="0" smtClean="0"/>
              <a:t>, </a:t>
            </a:r>
            <a:r>
              <a:rPr lang="pt-PT" sz="800" dirty="0" err="1" smtClean="0"/>
              <a:t>acondroplasia</a:t>
            </a:r>
            <a:r>
              <a:rPr lang="pt-PT" sz="800" dirty="0" smtClean="0"/>
              <a:t>, sindroma de </a:t>
            </a:r>
            <a:r>
              <a:rPr lang="pt-PT" sz="800" dirty="0" err="1" smtClean="0"/>
              <a:t>Apert</a:t>
            </a:r>
            <a:endParaRPr lang="pt-PT" sz="800" dirty="0" smtClean="0"/>
          </a:p>
          <a:p>
            <a:r>
              <a:rPr lang="pt-PT" sz="2000" dirty="0" smtClean="0"/>
              <a:t>Falecimentos na família?</a:t>
            </a:r>
          </a:p>
          <a:p>
            <a:pPr lvl="1"/>
            <a:r>
              <a:rPr lang="pt-PT" sz="1600" dirty="0" smtClean="0"/>
              <a:t>Data, idade e causa de morte</a:t>
            </a:r>
          </a:p>
          <a:p>
            <a:r>
              <a:rPr lang="pt-PT" sz="2000" dirty="0" smtClean="0"/>
              <a:t>Há alguém com traço igual/semelhante ao </a:t>
            </a:r>
            <a:r>
              <a:rPr lang="pt-PT" sz="2000" dirty="0" err="1" smtClean="0"/>
              <a:t>propositus</a:t>
            </a:r>
            <a:r>
              <a:rPr lang="pt-PT" sz="2000" dirty="0" smtClean="0"/>
              <a:t> na família?</a:t>
            </a:r>
          </a:p>
          <a:p>
            <a:r>
              <a:rPr lang="pt-PT" sz="2000" dirty="0" smtClean="0"/>
              <a:t>Características associadas ao traço</a:t>
            </a:r>
          </a:p>
          <a:p>
            <a:pPr lvl="1"/>
            <a:r>
              <a:rPr lang="pt-PT" sz="1600" dirty="0" smtClean="0"/>
              <a:t>Existem na </a:t>
            </a:r>
            <a:r>
              <a:rPr lang="pt-PT" sz="1600" dirty="0" err="1" smtClean="0"/>
              <a:t>familia</a:t>
            </a:r>
            <a:r>
              <a:rPr lang="pt-PT" sz="1600" dirty="0" smtClean="0"/>
              <a:t> mesmo que ausente no </a:t>
            </a:r>
            <a:r>
              <a:rPr lang="pt-PT" sz="1600" dirty="0" err="1" smtClean="0"/>
              <a:t>propositus</a:t>
            </a:r>
            <a:r>
              <a:rPr lang="pt-PT" sz="1600" dirty="0" smtClean="0"/>
              <a:t>?</a:t>
            </a:r>
          </a:p>
          <a:p>
            <a:r>
              <a:rPr lang="pt-PT" sz="2000" dirty="0" smtClean="0"/>
              <a:t>Outras </a:t>
            </a:r>
            <a:r>
              <a:rPr lang="pt-PT" sz="2000" dirty="0" err="1" smtClean="0"/>
              <a:t>sitações</a:t>
            </a:r>
            <a:r>
              <a:rPr lang="pt-PT" sz="2000" dirty="0" smtClean="0"/>
              <a:t> hereditárias na família?</a:t>
            </a:r>
          </a:p>
          <a:p>
            <a:r>
              <a:rPr lang="pt-PT" sz="2000" dirty="0" smtClean="0"/>
              <a:t>Doenças raras ?</a:t>
            </a:r>
          </a:p>
          <a:p>
            <a:r>
              <a:rPr lang="pt-PT" sz="2000" dirty="0" smtClean="0"/>
              <a:t>Consanguinidade? Filhos extraconjugais?</a:t>
            </a:r>
          </a:p>
          <a:p>
            <a:r>
              <a:rPr lang="pt-PT" sz="2000" dirty="0" smtClean="0"/>
              <a:t>Abortos de repetição?</a:t>
            </a:r>
          </a:p>
          <a:p>
            <a:endParaRPr lang="pt-PT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5992"/>
            <a:ext cx="3008313" cy="384017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Dados a Recolher:</a:t>
            </a:r>
          </a:p>
          <a:p>
            <a:pPr lvl="1">
              <a:buFont typeface="Arial" pitchFamily="34" charset="0"/>
              <a:buChar char="•"/>
            </a:pPr>
            <a:r>
              <a:rPr lang="pt-PT" dirty="0" smtClean="0"/>
              <a:t>História Obstétrica e perinatal</a:t>
            </a:r>
          </a:p>
          <a:p>
            <a:pPr lvl="1">
              <a:buFont typeface="Arial" pitchFamily="34" charset="0"/>
              <a:buChar char="•"/>
            </a:pPr>
            <a:r>
              <a:rPr lang="pt-PT" dirty="0" smtClean="0">
                <a:solidFill>
                  <a:srgbClr val="FFC000"/>
                </a:solidFill>
              </a:rPr>
              <a:t>História Familiar</a:t>
            </a:r>
          </a:p>
          <a:p>
            <a:pPr lvl="1">
              <a:buFont typeface="Arial" pitchFamily="34" charset="0"/>
              <a:buChar char="•"/>
            </a:pPr>
            <a:r>
              <a:rPr lang="pt-PT" dirty="0" smtClean="0"/>
              <a:t>Exame Objectivo e MCDT</a:t>
            </a:r>
          </a:p>
          <a:p>
            <a:endParaRPr lang="pt-PT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2800" dirty="0" smtClean="0">
                <a:solidFill>
                  <a:srgbClr val="FFFF00"/>
                </a:solidFill>
              </a:rPr>
              <a:t>Elaborar </a:t>
            </a:r>
            <a:br>
              <a:rPr lang="pt-PT" sz="2800" dirty="0" smtClean="0">
                <a:solidFill>
                  <a:srgbClr val="FFFF00"/>
                </a:solidFill>
              </a:rPr>
            </a:br>
            <a:r>
              <a:rPr lang="pt-PT" sz="2800" dirty="0" smtClean="0">
                <a:solidFill>
                  <a:srgbClr val="FFFF00"/>
                </a:solidFill>
              </a:rPr>
              <a:t>História Clínica</a:t>
            </a:r>
            <a:endParaRPr lang="pt-PT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000" dirty="0" smtClean="0"/>
              <a:t>Exame Objectivo</a:t>
            </a:r>
          </a:p>
          <a:p>
            <a:pPr lvl="1"/>
            <a:r>
              <a:rPr lang="pt-PT" sz="1600" dirty="0" smtClean="0"/>
              <a:t>Metódico</a:t>
            </a:r>
          </a:p>
          <a:p>
            <a:pPr lvl="1"/>
            <a:r>
              <a:rPr lang="pt-PT" sz="1600" dirty="0" smtClean="0"/>
              <a:t>Dirigido a todas as partes do corpo</a:t>
            </a:r>
          </a:p>
          <a:p>
            <a:pPr lvl="1"/>
            <a:r>
              <a:rPr lang="pt-PT" sz="1600" dirty="0" smtClean="0"/>
              <a:t>Registo de dados quantitativos</a:t>
            </a:r>
          </a:p>
          <a:p>
            <a:pPr lvl="2"/>
            <a:r>
              <a:rPr lang="pt-PT" sz="1200" dirty="0" smtClean="0"/>
              <a:t>Altura; diâmetro da cabeça; distância </a:t>
            </a:r>
            <a:r>
              <a:rPr lang="pt-PT" sz="1200" dirty="0" err="1" smtClean="0"/>
              <a:t>interpupilar</a:t>
            </a:r>
            <a:r>
              <a:rPr lang="pt-PT" sz="1200" dirty="0" smtClean="0"/>
              <a:t>, </a:t>
            </a:r>
            <a:r>
              <a:rPr lang="pt-PT" sz="1200" dirty="0" err="1" smtClean="0"/>
              <a:t>etc</a:t>
            </a:r>
            <a:endParaRPr lang="pt-PT" sz="1200" dirty="0" smtClean="0"/>
          </a:p>
          <a:p>
            <a:pPr lvl="1"/>
            <a:r>
              <a:rPr lang="pt-PT" sz="1600" dirty="0" smtClean="0"/>
              <a:t>Registos fotográficos e em vídeo</a:t>
            </a:r>
          </a:p>
          <a:p>
            <a:pPr lvl="2"/>
            <a:r>
              <a:rPr lang="pt-PT" sz="1200" dirty="0" smtClean="0"/>
              <a:t>Avaliar a evolução</a:t>
            </a:r>
          </a:p>
          <a:p>
            <a:endParaRPr lang="pt-PT" sz="2000" dirty="0" smtClean="0"/>
          </a:p>
          <a:p>
            <a:r>
              <a:rPr lang="pt-PT" sz="2000" dirty="0" smtClean="0"/>
              <a:t>Meios Complementares de Diagnóstico</a:t>
            </a:r>
          </a:p>
          <a:p>
            <a:pPr lvl="1"/>
            <a:r>
              <a:rPr lang="pt-PT" sz="1600" dirty="0" smtClean="0"/>
              <a:t>Em função da patologia presente</a:t>
            </a:r>
          </a:p>
          <a:p>
            <a:pPr lvl="2"/>
            <a:r>
              <a:rPr lang="pt-PT" sz="1200" dirty="0" smtClean="0"/>
              <a:t>Estudos bioquímicos</a:t>
            </a:r>
          </a:p>
          <a:p>
            <a:pPr lvl="2"/>
            <a:r>
              <a:rPr lang="pt-PT" sz="1200" dirty="0" err="1" smtClean="0"/>
              <a:t>Cariótipo</a:t>
            </a:r>
            <a:endParaRPr lang="pt-PT" sz="1200" dirty="0" smtClean="0"/>
          </a:p>
          <a:p>
            <a:pPr lvl="2"/>
            <a:r>
              <a:rPr lang="pt-PT" sz="1200" dirty="0" smtClean="0"/>
              <a:t>Estudos moleculares</a:t>
            </a:r>
          </a:p>
          <a:p>
            <a:pPr lvl="2"/>
            <a:r>
              <a:rPr lang="pt-PT" sz="1200" dirty="0" smtClean="0"/>
              <a:t>Exames analíticos</a:t>
            </a:r>
          </a:p>
          <a:p>
            <a:pPr lvl="2"/>
            <a:r>
              <a:rPr lang="pt-PT" sz="1200" dirty="0" smtClean="0"/>
              <a:t>Exames radiológicos</a:t>
            </a:r>
          </a:p>
          <a:p>
            <a:pPr lvl="1"/>
            <a:endParaRPr lang="pt-PT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5992"/>
            <a:ext cx="3008313" cy="384017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Dados a Recolher:</a:t>
            </a:r>
          </a:p>
          <a:p>
            <a:pPr lvl="1">
              <a:buFont typeface="Arial" pitchFamily="34" charset="0"/>
              <a:buChar char="•"/>
            </a:pPr>
            <a:r>
              <a:rPr lang="pt-PT" dirty="0" smtClean="0"/>
              <a:t>História Obstétrica e perinatal</a:t>
            </a:r>
          </a:p>
          <a:p>
            <a:pPr lvl="1">
              <a:buFont typeface="Arial" pitchFamily="34" charset="0"/>
              <a:buChar char="•"/>
            </a:pPr>
            <a:r>
              <a:rPr lang="pt-PT" dirty="0" smtClean="0"/>
              <a:t>História Familiar</a:t>
            </a:r>
          </a:p>
          <a:p>
            <a:pPr lvl="1">
              <a:buFont typeface="Arial" pitchFamily="34" charset="0"/>
              <a:buChar char="•"/>
            </a:pPr>
            <a:r>
              <a:rPr lang="pt-PT" dirty="0" smtClean="0">
                <a:solidFill>
                  <a:srgbClr val="FFC000"/>
                </a:solidFill>
              </a:rPr>
              <a:t>Exame Objectivo e MCDT</a:t>
            </a:r>
          </a:p>
          <a:p>
            <a:endParaRPr lang="pt-PT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sz="2800" dirty="0" err="1" smtClean="0">
                <a:solidFill>
                  <a:srgbClr val="FFFF00"/>
                </a:solidFill>
              </a:rPr>
              <a:t>Heredograma</a:t>
            </a:r>
            <a:endParaRPr lang="pt-PT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852"/>
            <a:ext cx="5111750" cy="6215106"/>
          </a:xfrm>
        </p:spPr>
        <p:txBody>
          <a:bodyPr/>
          <a:lstStyle/>
          <a:p>
            <a:r>
              <a:rPr lang="pt-PT" sz="1800" dirty="0" smtClean="0"/>
              <a:t>O que é?</a:t>
            </a:r>
          </a:p>
          <a:p>
            <a:pPr lvl="1"/>
            <a:r>
              <a:rPr lang="pt-PT" sz="1400" dirty="0" smtClean="0"/>
              <a:t>Registo gráfico </a:t>
            </a:r>
          </a:p>
          <a:p>
            <a:pPr lvl="2"/>
            <a:r>
              <a:rPr lang="pt-PT" sz="1000" dirty="0" smtClean="0"/>
              <a:t>dos Membros de uma Família</a:t>
            </a:r>
          </a:p>
          <a:p>
            <a:pPr lvl="2"/>
            <a:r>
              <a:rPr lang="pt-PT" sz="1000" dirty="0" smtClean="0"/>
              <a:t>Das suas relações de parentesco</a:t>
            </a:r>
          </a:p>
          <a:p>
            <a:pPr lvl="2"/>
            <a:r>
              <a:rPr lang="pt-PT" sz="1000" dirty="0" smtClean="0"/>
              <a:t>Dados mais relevantes para cada membro</a:t>
            </a:r>
          </a:p>
          <a:p>
            <a:pPr lvl="2"/>
            <a:r>
              <a:rPr lang="pt-PT" sz="1000" dirty="0" smtClean="0"/>
              <a:t>Preciso</a:t>
            </a:r>
          </a:p>
          <a:p>
            <a:pPr lvl="2"/>
            <a:r>
              <a:rPr lang="pt-PT" sz="1000" dirty="0" smtClean="0"/>
              <a:t>Inteligível</a:t>
            </a:r>
          </a:p>
          <a:p>
            <a:pPr lvl="1"/>
            <a:r>
              <a:rPr lang="pt-PT" sz="1400" dirty="0" smtClean="0"/>
              <a:t>Utilidade cresce com o aumento do</a:t>
            </a:r>
          </a:p>
          <a:p>
            <a:pPr lvl="2"/>
            <a:r>
              <a:rPr lang="pt-PT" sz="1100" dirty="0" smtClean="0"/>
              <a:t>Número de Gerações</a:t>
            </a:r>
          </a:p>
          <a:p>
            <a:pPr lvl="2"/>
            <a:r>
              <a:rPr lang="pt-PT" sz="1100" dirty="0" smtClean="0"/>
              <a:t>Tamanho das Fratrias (conjunto de filhos de um casal)</a:t>
            </a:r>
          </a:p>
          <a:p>
            <a:r>
              <a:rPr lang="pt-PT" sz="1800" dirty="0" smtClean="0"/>
              <a:t>O que permite</a:t>
            </a:r>
          </a:p>
          <a:p>
            <a:pPr lvl="1"/>
            <a:r>
              <a:rPr lang="pt-PT" sz="1400" dirty="0" smtClean="0"/>
              <a:t>Analisar distribuição do </a:t>
            </a:r>
            <a:r>
              <a:rPr lang="pt-PT" sz="1400" dirty="0" err="1" smtClean="0"/>
              <a:t>Fenótipo</a:t>
            </a:r>
            <a:endParaRPr lang="pt-PT" sz="1400" dirty="0" smtClean="0"/>
          </a:p>
          <a:p>
            <a:pPr lvl="2"/>
            <a:r>
              <a:rPr lang="pt-PT" sz="1000" dirty="0" smtClean="0"/>
              <a:t>Ocorrência fortuita</a:t>
            </a:r>
          </a:p>
          <a:p>
            <a:pPr lvl="2"/>
            <a:r>
              <a:rPr lang="pt-PT" sz="1000" dirty="0" smtClean="0"/>
              <a:t>Qual o Padrão de transmissão Hereditária</a:t>
            </a:r>
          </a:p>
          <a:p>
            <a:pPr lvl="1"/>
            <a:r>
              <a:rPr lang="pt-PT" sz="1200" dirty="0" smtClean="0"/>
              <a:t>Conhecer que membros da família estão afectados</a:t>
            </a:r>
          </a:p>
          <a:p>
            <a:pPr lvl="1"/>
            <a:r>
              <a:rPr lang="pt-PT" sz="1200" dirty="0" smtClean="0"/>
              <a:t>Avaliar risco de transmissão a descendentes</a:t>
            </a:r>
          </a:p>
          <a:p>
            <a:pPr lvl="1"/>
            <a:r>
              <a:rPr lang="pt-PT" sz="1200" dirty="0" smtClean="0"/>
              <a:t>Correlacionar fenótipos com consanguinidade</a:t>
            </a:r>
          </a:p>
          <a:p>
            <a:pPr lvl="1"/>
            <a:r>
              <a:rPr lang="pt-PT" sz="1200" dirty="0" smtClean="0"/>
              <a:t>Guiar estudos laboratoriais</a:t>
            </a:r>
          </a:p>
          <a:p>
            <a:r>
              <a:rPr lang="pt-PT" sz="1700" dirty="0" smtClean="0"/>
              <a:t>Problemas:</a:t>
            </a:r>
          </a:p>
          <a:p>
            <a:pPr lvl="1"/>
            <a:r>
              <a:rPr lang="pt-PT" sz="1500" dirty="0" smtClean="0"/>
              <a:t>Memória ou registos incompletos</a:t>
            </a:r>
          </a:p>
          <a:p>
            <a:pPr lvl="1"/>
            <a:r>
              <a:rPr lang="pt-PT" sz="1500" dirty="0" smtClean="0"/>
              <a:t>Interesse individual em ocultar informações</a:t>
            </a:r>
          </a:p>
          <a:p>
            <a:pPr lvl="2"/>
            <a:r>
              <a:rPr lang="pt-PT" sz="1100" dirty="0" smtClean="0"/>
              <a:t>Atraso mental; Filhos ilegítimos; recurso a esperma de dador</a:t>
            </a:r>
          </a:p>
          <a:p>
            <a:pPr lvl="1"/>
            <a:r>
              <a:rPr lang="pt-PT" sz="1500" dirty="0" smtClean="0"/>
              <a:t>Desconhecimento de situações antigas </a:t>
            </a:r>
          </a:p>
          <a:p>
            <a:pPr lvl="2"/>
            <a:r>
              <a:rPr lang="pt-PT" sz="1100" dirty="0" smtClean="0"/>
              <a:t>ex: adopção</a:t>
            </a:r>
          </a:p>
          <a:p>
            <a:pPr lvl="1"/>
            <a:r>
              <a:rPr lang="pt-PT" sz="1500" dirty="0" smtClean="0"/>
              <a:t>Morte precoce antes da idade de “</a:t>
            </a:r>
            <a:r>
              <a:rPr lang="pt-PT" sz="1500" dirty="0" err="1" smtClean="0"/>
              <a:t>onset</a:t>
            </a:r>
            <a:r>
              <a:rPr lang="pt-PT" sz="1500" dirty="0" smtClean="0"/>
              <a:t>”</a:t>
            </a:r>
          </a:p>
          <a:p>
            <a:pPr lvl="1"/>
            <a:r>
              <a:rPr lang="pt-PT" sz="1500" dirty="0" smtClean="0"/>
              <a:t>Reduzido tamanho das famílias</a:t>
            </a:r>
          </a:p>
          <a:p>
            <a:pPr lvl="1"/>
            <a:endParaRPr lang="pt-PT" sz="1400" dirty="0" smtClean="0"/>
          </a:p>
          <a:p>
            <a:endParaRPr lang="pt-PT" sz="1200" dirty="0" smtClean="0"/>
          </a:p>
          <a:p>
            <a:endParaRPr lang="pt-PT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5992"/>
            <a:ext cx="3008313" cy="3840171"/>
          </a:xfrm>
        </p:spPr>
        <p:txBody>
          <a:bodyPr/>
          <a:lstStyle/>
          <a:p>
            <a:endParaRPr lang="pt-PT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3008313" cy="1162050"/>
          </a:xfrm>
        </p:spPr>
        <p:txBody>
          <a:bodyPr/>
          <a:lstStyle/>
          <a:p>
            <a:pPr algn="ctr"/>
            <a:r>
              <a:rPr lang="pt-PT" sz="2800" dirty="0" smtClean="0">
                <a:solidFill>
                  <a:srgbClr val="FFFF00"/>
                </a:solidFill>
              </a:rPr>
              <a:t>Como elaborar um </a:t>
            </a:r>
            <a:r>
              <a:rPr lang="pt-PT" sz="2800" dirty="0" err="1" smtClean="0">
                <a:solidFill>
                  <a:srgbClr val="FFFF00"/>
                </a:solidFill>
              </a:rPr>
              <a:t>Heredograma</a:t>
            </a:r>
            <a:endParaRPr lang="pt-PT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426106" cy="5853113"/>
          </a:xfrm>
        </p:spPr>
        <p:txBody>
          <a:bodyPr/>
          <a:lstStyle/>
          <a:p>
            <a:r>
              <a:rPr lang="pt-PT" sz="1800" dirty="0" smtClean="0"/>
              <a:t>Verificar os dados</a:t>
            </a:r>
          </a:p>
          <a:p>
            <a:pPr lvl="1"/>
            <a:r>
              <a:rPr lang="pt-PT" sz="1200" dirty="0" smtClean="0"/>
              <a:t>Cruzar informações de vários membros da família</a:t>
            </a:r>
          </a:p>
          <a:p>
            <a:pPr lvl="1"/>
            <a:r>
              <a:rPr lang="pt-PT" sz="1200" dirty="0" smtClean="0"/>
              <a:t>Recorrer ao Médico de Família</a:t>
            </a:r>
          </a:p>
          <a:p>
            <a:pPr lvl="1"/>
            <a:r>
              <a:rPr lang="pt-PT" sz="1200" dirty="0" smtClean="0"/>
              <a:t>Recorrer a arquivos Hospitalares</a:t>
            </a:r>
          </a:p>
          <a:p>
            <a:r>
              <a:rPr lang="pt-PT" sz="1500" dirty="0" smtClean="0"/>
              <a:t>O </a:t>
            </a:r>
            <a:r>
              <a:rPr lang="pt-PT" sz="1500" dirty="0" err="1" smtClean="0"/>
              <a:t>heredrograma</a:t>
            </a:r>
            <a:r>
              <a:rPr lang="pt-PT" sz="1500" dirty="0" smtClean="0"/>
              <a:t> </a:t>
            </a:r>
          </a:p>
          <a:p>
            <a:pPr lvl="1"/>
            <a:r>
              <a:rPr lang="pt-PT" sz="1200" dirty="0" smtClean="0"/>
              <a:t>Deve ser claro, informativo, conciso</a:t>
            </a:r>
          </a:p>
          <a:p>
            <a:pPr lvl="1"/>
            <a:r>
              <a:rPr lang="pt-PT" sz="1200" dirty="0" smtClean="0"/>
              <a:t>Apresentar todos os membros da família</a:t>
            </a:r>
          </a:p>
          <a:p>
            <a:pPr lvl="1"/>
            <a:r>
              <a:rPr lang="pt-PT" sz="1200" dirty="0" err="1" smtClean="0"/>
              <a:t>Probando</a:t>
            </a:r>
            <a:r>
              <a:rPr lang="pt-PT" sz="1200" dirty="0" smtClean="0"/>
              <a:t> claramente identificado</a:t>
            </a:r>
          </a:p>
          <a:p>
            <a:pPr lvl="1"/>
            <a:r>
              <a:rPr lang="pt-PT" sz="1200" dirty="0" smtClean="0"/>
              <a:t>Em cada geração os símbolos devem estar ao mesmo nível</a:t>
            </a:r>
          </a:p>
          <a:p>
            <a:pPr lvl="1"/>
            <a:r>
              <a:rPr lang="pt-PT" sz="1200" dirty="0" smtClean="0"/>
              <a:t>Preferencialmente lado Paterno à esquerda e Materno à direita</a:t>
            </a:r>
          </a:p>
          <a:p>
            <a:pPr lvl="1"/>
            <a:r>
              <a:rPr lang="pt-PT" sz="1200" dirty="0" smtClean="0"/>
              <a:t>Nº das gerações indicado à esquerda com número romano (a mais ancestral  com número mais baixo)</a:t>
            </a:r>
          </a:p>
          <a:p>
            <a:pPr lvl="1"/>
            <a:r>
              <a:rPr lang="pt-PT" sz="1200" dirty="0" smtClean="0"/>
              <a:t>Em cada geração ordem de nascimentos indicada com nº árabe</a:t>
            </a:r>
          </a:p>
          <a:p>
            <a:pPr lvl="2"/>
            <a:r>
              <a:rPr lang="pt-PT" sz="900" dirty="0" smtClean="0"/>
              <a:t>Ex: Indivíduo IV.3 (quarta geração, 3º nascimento)</a:t>
            </a:r>
          </a:p>
          <a:p>
            <a:pPr lvl="1"/>
            <a:r>
              <a:rPr lang="pt-PT" sz="1300" dirty="0" smtClean="0"/>
              <a:t>Registo Anexo para cada membro com dados relevantes</a:t>
            </a:r>
          </a:p>
          <a:p>
            <a:pPr lvl="2"/>
            <a:r>
              <a:rPr lang="pt-PT" sz="900" dirty="0" smtClean="0"/>
              <a:t>Nome completo</a:t>
            </a:r>
          </a:p>
          <a:p>
            <a:pPr lvl="2"/>
            <a:r>
              <a:rPr lang="pt-PT" sz="900" dirty="0" smtClean="0"/>
              <a:t>Morada</a:t>
            </a:r>
          </a:p>
          <a:p>
            <a:pPr lvl="2"/>
            <a:r>
              <a:rPr lang="pt-PT" sz="900" dirty="0" smtClean="0"/>
              <a:t>Nome e endereço do Médico de Família</a:t>
            </a:r>
          </a:p>
          <a:p>
            <a:pPr lvl="2"/>
            <a:r>
              <a:rPr lang="pt-PT" sz="900" dirty="0" smtClean="0"/>
              <a:t>Aspectos clínicos</a:t>
            </a:r>
          </a:p>
          <a:p>
            <a:pPr lvl="2"/>
            <a:r>
              <a:rPr lang="pt-PT" sz="900" dirty="0" smtClean="0"/>
              <a:t>Grupo étnico</a:t>
            </a:r>
          </a:p>
          <a:p>
            <a:pPr lvl="2"/>
            <a:r>
              <a:rPr lang="pt-PT" sz="900" dirty="0" smtClean="0"/>
              <a:t>Detalhes do processo reprodutivo</a:t>
            </a:r>
          </a:p>
          <a:p>
            <a:pPr lvl="1"/>
            <a:r>
              <a:rPr lang="pt-PT" sz="1400" dirty="0" smtClean="0"/>
              <a:t>Simbologia padronizada</a:t>
            </a:r>
          </a:p>
          <a:p>
            <a:pPr lvl="1"/>
            <a:r>
              <a:rPr lang="pt-PT" sz="1400" dirty="0" smtClean="0"/>
              <a:t>Dados Moleculares </a:t>
            </a:r>
          </a:p>
          <a:p>
            <a:pPr lvl="2"/>
            <a:r>
              <a:rPr lang="pt-PT" sz="1000" dirty="0" smtClean="0"/>
              <a:t>Colocados em barras colocadas por baixo do símbolo do individuo</a:t>
            </a:r>
          </a:p>
          <a:p>
            <a:endParaRPr lang="pt-PT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100" y="2000240"/>
            <a:ext cx="2322537" cy="3840171"/>
          </a:xfrm>
        </p:spPr>
        <p:txBody>
          <a:bodyPr/>
          <a:lstStyle/>
          <a:p>
            <a:r>
              <a:rPr lang="pt-PT" dirty="0" smtClean="0"/>
              <a:t>Normas de elaboração</a:t>
            </a:r>
          </a:p>
        </p:txBody>
      </p:sp>
      <p:pic>
        <p:nvPicPr>
          <p:cNvPr id="1026" name="Picture 2" descr="http://www.icb.ufmg.br/big/genhum/hered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500570"/>
            <a:ext cx="3143272" cy="1891436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2107389" y="5822173"/>
            <a:ext cx="142876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857916" cy="714380"/>
          </a:xfrm>
        </p:spPr>
        <p:txBody>
          <a:bodyPr/>
          <a:lstStyle/>
          <a:p>
            <a:pPr algn="ctr"/>
            <a:r>
              <a:rPr lang="pt-PT" sz="2800" dirty="0" smtClean="0">
                <a:solidFill>
                  <a:srgbClr val="FFFF00"/>
                </a:solidFill>
              </a:rPr>
              <a:t>Como elaborar um </a:t>
            </a:r>
            <a:r>
              <a:rPr lang="pt-PT" sz="2800" dirty="0" err="1" smtClean="0">
                <a:solidFill>
                  <a:srgbClr val="FFFF00"/>
                </a:solidFill>
              </a:rPr>
              <a:t>Heredograma</a:t>
            </a:r>
            <a:endParaRPr lang="pt-PT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pt-PT" sz="1400" dirty="0" smtClean="0"/>
          </a:p>
          <a:p>
            <a:endParaRPr lang="pt-PT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29124" y="1428736"/>
            <a:ext cx="3008313" cy="785818"/>
          </a:xfrm>
        </p:spPr>
        <p:txBody>
          <a:bodyPr/>
          <a:lstStyle/>
          <a:p>
            <a:r>
              <a:rPr lang="pt-PT" dirty="0" smtClean="0"/>
              <a:t>Símbolos mais frequentes</a:t>
            </a:r>
          </a:p>
        </p:txBody>
      </p:sp>
      <p:pic>
        <p:nvPicPr>
          <p:cNvPr id="8" name="Picture 4" descr="CGb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57364"/>
            <a:ext cx="6318385" cy="3783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5929354" cy="714380"/>
          </a:xfrm>
        </p:spPr>
        <p:txBody>
          <a:bodyPr/>
          <a:lstStyle/>
          <a:p>
            <a:pPr algn="ctr"/>
            <a:r>
              <a:rPr lang="pt-PT" sz="2800" dirty="0" smtClean="0">
                <a:solidFill>
                  <a:srgbClr val="FFFF00"/>
                </a:solidFill>
              </a:rPr>
              <a:t>Como elaborar um </a:t>
            </a:r>
            <a:r>
              <a:rPr lang="pt-PT" sz="2800" dirty="0" err="1" smtClean="0">
                <a:solidFill>
                  <a:srgbClr val="FFFF00"/>
                </a:solidFill>
              </a:rPr>
              <a:t>Heredograma</a:t>
            </a:r>
            <a:endParaRPr lang="pt-PT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pt-PT" sz="1400" dirty="0" smtClean="0"/>
          </a:p>
          <a:p>
            <a:endParaRPr lang="pt-PT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2285992"/>
            <a:ext cx="2536851" cy="3840171"/>
          </a:xfrm>
        </p:spPr>
        <p:txBody>
          <a:bodyPr/>
          <a:lstStyle/>
          <a:p>
            <a:r>
              <a:rPr lang="pt-PT" dirty="0" smtClean="0"/>
              <a:t>Símbolos</a:t>
            </a:r>
          </a:p>
        </p:txBody>
      </p:sp>
      <p:pic>
        <p:nvPicPr>
          <p:cNvPr id="6" name="Picture 5" descr="digitalizar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500174"/>
            <a:ext cx="3500462" cy="5403740"/>
          </a:xfrm>
          <a:prstGeom prst="rect">
            <a:avLst/>
          </a:prstGeom>
        </p:spPr>
      </p:pic>
      <p:pic>
        <p:nvPicPr>
          <p:cNvPr id="7" name="Picture 6" descr="digitalizar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488943"/>
            <a:ext cx="3143240" cy="53690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nética médica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genética médica</Template>
  <TotalTime>193</TotalTime>
  <Words>528</Words>
  <Application>Microsoft Office PowerPoint</Application>
  <PresentationFormat>On-screen Show (4:3)</PresentationFormat>
  <Paragraphs>131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genética médica</vt:lpstr>
      <vt:lpstr>Como Elaborar História Clínica</vt:lpstr>
      <vt:lpstr>Elaborar  História Clínica</vt:lpstr>
      <vt:lpstr>Elaborar  História Clínica</vt:lpstr>
      <vt:lpstr>Elaborar  História Clínica</vt:lpstr>
      <vt:lpstr>Elaborar  História Clínica</vt:lpstr>
      <vt:lpstr>Heredograma</vt:lpstr>
      <vt:lpstr>Como elaborar um Heredograma</vt:lpstr>
      <vt:lpstr>Como elaborar um Heredograma</vt:lpstr>
      <vt:lpstr>Como elaborar um Heredograma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01 Universidade Fernando Pessoa</dc:title>
  <dc:creator>Valued Acer Customer</dc:creator>
  <cp:lastModifiedBy>jcabeda</cp:lastModifiedBy>
  <cp:revision>23</cp:revision>
  <dcterms:created xsi:type="dcterms:W3CDTF">2010-01-27T12:37:36Z</dcterms:created>
  <dcterms:modified xsi:type="dcterms:W3CDTF">2010-02-05T12:38:56Z</dcterms:modified>
</cp:coreProperties>
</file>