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0" r:id="rId4"/>
    <p:sldId id="272" r:id="rId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file:///N:\UFP\Aulas\Material%20Vari&#225;vel%20Aulas\2009-2010\2&#186;%20Semestre\Gen.Med.MEO\replica&#231;&#227;o4.wmv" TargetMode="External"/><Relationship Id="rId7" Type="http://schemas.openxmlformats.org/officeDocument/2006/relationships/image" Target="../media/image6.png"/><Relationship Id="rId2" Type="http://schemas.openxmlformats.org/officeDocument/2006/relationships/video" Target="file:///N:\UFP\Aulas\Material%20Vari&#225;vel%20Aulas\2009-2010\2&#186;%20Semestre\Gen.Med.MEO\replica&#231;&#227;o2.wmv" TargetMode="External"/><Relationship Id="rId1" Type="http://schemas.openxmlformats.org/officeDocument/2006/relationships/video" Target="file:///N:\UFP\Aulas\Material%20Vari&#225;vel%20Aulas\2009-2010\2&#186;%20Semestre\Gen.Med.MEO\replica&#231;&#227;o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N:\UFP\Aulas\Material%20Vari&#225;vel%20Aulas\2009-2010\2&#186;%20Semestre\Gen.Med.MEO\Anima&#231;&#227;o%20completa%20replica&#231;&#227;o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 smtClean="0"/>
              <a:t>Replicação de DNA</a:t>
            </a:r>
            <a:endParaRPr lang="pt-PT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310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9638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461274" cy="796908"/>
          </a:xfrm>
        </p:spPr>
        <p:txBody>
          <a:bodyPr/>
          <a:lstStyle/>
          <a:p>
            <a:pPr algn="ctr"/>
            <a:r>
              <a:rPr lang="pt-PT" dirty="0" smtClean="0"/>
              <a:t>Replicação(II)</a:t>
            </a:r>
            <a:endParaRPr lang="pt-PT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071546"/>
            <a:ext cx="7904158" cy="3714776"/>
          </a:xfrm>
        </p:spPr>
        <p:txBody>
          <a:bodyPr/>
          <a:lstStyle/>
          <a:p>
            <a:r>
              <a:rPr lang="pt-PT" sz="2400" dirty="0" smtClean="0"/>
              <a:t>Múltiplos </a:t>
            </a:r>
            <a:r>
              <a:rPr lang="pt-PT" sz="2400" dirty="0"/>
              <a:t>pontos de replicação por cromossoma</a:t>
            </a:r>
          </a:p>
          <a:p>
            <a:r>
              <a:rPr lang="pt-PT" sz="2400" dirty="0"/>
              <a:t>A replicação ocorre nas duas cadeias do DNA</a:t>
            </a:r>
            <a:endParaRPr lang="pt-PT" sz="2400" dirty="0">
              <a:solidFill>
                <a:srgbClr val="99FF66"/>
              </a:solidFill>
            </a:endParaRPr>
          </a:p>
          <a:p>
            <a:pPr lvl="1"/>
            <a:r>
              <a:rPr lang="pt-PT" sz="2400" dirty="0"/>
              <a:t>A replicação é contínua na cadeia </a:t>
            </a:r>
            <a:r>
              <a:rPr lang="pt-PT" sz="2400" i="1" dirty="0"/>
              <a:t>“</a:t>
            </a:r>
            <a:r>
              <a:rPr lang="pt-PT" sz="2400" i="1" dirty="0" err="1"/>
              <a:t>leading</a:t>
            </a:r>
            <a:r>
              <a:rPr lang="pt-PT" sz="2400" i="1" dirty="0"/>
              <a:t>”</a:t>
            </a:r>
          </a:p>
          <a:p>
            <a:pPr lvl="1"/>
            <a:r>
              <a:rPr lang="pt-PT" sz="2400" dirty="0"/>
              <a:t>A replicação é descontínua na cadeia </a:t>
            </a:r>
            <a:r>
              <a:rPr lang="pt-PT" sz="2400" i="1" dirty="0"/>
              <a:t>“</a:t>
            </a:r>
            <a:r>
              <a:rPr lang="pt-PT" sz="2400" i="1" dirty="0" err="1"/>
              <a:t>lagging</a:t>
            </a:r>
            <a:r>
              <a:rPr lang="pt-PT" sz="2400" i="1" dirty="0" smtClean="0"/>
              <a:t>”</a:t>
            </a:r>
          </a:p>
          <a:p>
            <a:r>
              <a:rPr lang="pt-PT" sz="2400" dirty="0" smtClean="0"/>
              <a:t>Fragmentos de </a:t>
            </a:r>
            <a:r>
              <a:rPr lang="pt-PT" sz="2400" dirty="0" err="1" smtClean="0"/>
              <a:t>okasaki</a:t>
            </a:r>
            <a:endParaRPr lang="pt-PT" sz="2400" dirty="0" smtClean="0"/>
          </a:p>
          <a:p>
            <a:r>
              <a:rPr lang="pt-PT" sz="2400" dirty="0" smtClean="0"/>
              <a:t>Síntese dos </a:t>
            </a:r>
            <a:r>
              <a:rPr lang="pt-PT" sz="2400" dirty="0" err="1" smtClean="0"/>
              <a:t>telómeros</a:t>
            </a:r>
            <a:r>
              <a:rPr lang="pt-PT" sz="2400" dirty="0" smtClean="0"/>
              <a:t>: função fisiológica da </a:t>
            </a:r>
            <a:r>
              <a:rPr lang="pt-PT" sz="2400" dirty="0" err="1" smtClean="0"/>
              <a:t>telomerase</a:t>
            </a:r>
            <a:endParaRPr lang="pt-PT" sz="2400" dirty="0" smtClean="0"/>
          </a:p>
          <a:p>
            <a:r>
              <a:rPr lang="pt-PT" sz="2400" dirty="0" smtClean="0"/>
              <a:t>A correcção de erros incorporada na </a:t>
            </a:r>
            <a:r>
              <a:rPr lang="pt-PT" sz="2400" dirty="0" err="1" smtClean="0"/>
              <a:t>polimerase</a:t>
            </a:r>
            <a:endParaRPr lang="pt-PT" sz="2800" dirty="0" smtClean="0"/>
          </a:p>
          <a:p>
            <a:pPr lvl="1"/>
            <a:endParaRPr lang="pt-PT" sz="2400" dirty="0"/>
          </a:p>
        </p:txBody>
      </p:sp>
      <p:pic>
        <p:nvPicPr>
          <p:cNvPr id="8" name="replicaçã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71670" y="4929198"/>
            <a:ext cx="2095515" cy="1571636"/>
          </a:xfrm>
          <a:prstGeom prst="rect">
            <a:avLst/>
          </a:prstGeom>
        </p:spPr>
      </p:pic>
      <p:pic>
        <p:nvPicPr>
          <p:cNvPr id="9" name="replicação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286248" y="4929198"/>
            <a:ext cx="2071702" cy="1553777"/>
          </a:xfrm>
          <a:prstGeom prst="rect">
            <a:avLst/>
          </a:prstGeom>
        </p:spPr>
      </p:pic>
      <p:pic>
        <p:nvPicPr>
          <p:cNvPr id="10" name="replicação4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6429388" y="4929198"/>
            <a:ext cx="2095515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4357718" cy="796908"/>
          </a:xfrm>
        </p:spPr>
        <p:txBody>
          <a:bodyPr/>
          <a:lstStyle/>
          <a:p>
            <a:r>
              <a:rPr lang="pt-PT" dirty="0"/>
              <a:t>As </a:t>
            </a:r>
            <a:r>
              <a:rPr lang="pt-PT" dirty="0" err="1"/>
              <a:t>telomerases</a:t>
            </a:r>
            <a:endParaRPr lang="pt-PT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285860"/>
            <a:ext cx="7472386" cy="47688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 dirty="0"/>
              <a:t>Permitem que em cada divisão a cadeia </a:t>
            </a:r>
            <a:r>
              <a:rPr lang="pt-PT" sz="2400" i="1" dirty="0"/>
              <a:t>“</a:t>
            </a:r>
            <a:r>
              <a:rPr lang="pt-PT" sz="2400" i="1" dirty="0" err="1"/>
              <a:t>lagging</a:t>
            </a:r>
            <a:r>
              <a:rPr lang="pt-PT" sz="2400" i="1" dirty="0"/>
              <a:t>”</a:t>
            </a:r>
            <a:r>
              <a:rPr lang="pt-PT" sz="2400" dirty="0"/>
              <a:t> não fique mais curta depois da remoção do </a:t>
            </a:r>
            <a:r>
              <a:rPr lang="pt-PT" sz="2400" dirty="0" err="1"/>
              <a:t>primer</a:t>
            </a:r>
            <a:r>
              <a:rPr lang="pt-PT" sz="2400" dirty="0"/>
              <a:t> de RNA do fragmento de </a:t>
            </a:r>
            <a:r>
              <a:rPr lang="pt-PT" sz="2400" dirty="0" err="1"/>
              <a:t>Okasaki</a:t>
            </a:r>
            <a:r>
              <a:rPr lang="pt-PT" sz="2400" dirty="0"/>
              <a:t> </a:t>
            </a:r>
          </a:p>
          <a:p>
            <a:pPr>
              <a:lnSpc>
                <a:spcPct val="90000"/>
              </a:lnSpc>
            </a:pPr>
            <a:endParaRPr lang="pt-PT" sz="2400" dirty="0" smtClean="0"/>
          </a:p>
          <a:p>
            <a:pPr>
              <a:lnSpc>
                <a:spcPct val="90000"/>
              </a:lnSpc>
            </a:pPr>
            <a:r>
              <a:rPr lang="pt-PT" sz="2400" dirty="0" smtClean="0"/>
              <a:t>São </a:t>
            </a:r>
            <a:r>
              <a:rPr lang="pt-PT" sz="2400" dirty="0" err="1"/>
              <a:t>transcriptases</a:t>
            </a:r>
            <a:r>
              <a:rPr lang="pt-PT" sz="2400" dirty="0"/>
              <a:t> reversas “modificadas”</a:t>
            </a:r>
          </a:p>
          <a:p>
            <a:pPr lvl="1">
              <a:lnSpc>
                <a:spcPct val="90000"/>
              </a:lnSpc>
            </a:pPr>
            <a:r>
              <a:rPr lang="pt-PT" sz="2000" dirty="0"/>
              <a:t>produzem DNA a partir de um molde de RNA a elas ligado</a:t>
            </a:r>
          </a:p>
          <a:p>
            <a:pPr lvl="1">
              <a:lnSpc>
                <a:spcPct val="90000"/>
              </a:lnSpc>
            </a:pPr>
            <a:r>
              <a:rPr lang="pt-PT" sz="2000" dirty="0"/>
              <a:t>Produzem DNA repetitivo</a:t>
            </a:r>
          </a:p>
          <a:p>
            <a:pPr lvl="1">
              <a:lnSpc>
                <a:spcPct val="90000"/>
              </a:lnSpc>
            </a:pP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 descr="REPLICA"/>
          <p:cNvPicPr>
            <a:picLocks noChangeAspect="1" noChangeArrowheads="1"/>
          </p:cNvPicPr>
          <p:nvPr/>
        </p:nvPicPr>
        <p:blipFill>
          <a:blip r:embed="rId3" cstate="print"/>
          <a:srcRect r="2600" b="15109"/>
          <a:stretch>
            <a:fillRect/>
          </a:stretch>
        </p:blipFill>
        <p:spPr bwMode="auto">
          <a:xfrm>
            <a:off x="500034" y="3143248"/>
            <a:ext cx="2948200" cy="1928802"/>
          </a:xfrm>
          <a:prstGeom prst="rect">
            <a:avLst/>
          </a:prstGeom>
          <a:noFill/>
        </p:spPr>
      </p:pic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txBody>
          <a:bodyPr/>
          <a:lstStyle/>
          <a:p>
            <a:pPr algn="ctr"/>
            <a:r>
              <a:rPr lang="pt-PT" dirty="0"/>
              <a:t>Trabalho concertado de um complexo sistema enzimático</a:t>
            </a:r>
          </a:p>
        </p:txBody>
      </p:sp>
      <p:pic>
        <p:nvPicPr>
          <p:cNvPr id="5" name="Picture 2" descr="REPLI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736"/>
            <a:ext cx="2012043" cy="1643074"/>
          </a:xfrm>
          <a:prstGeom prst="rect">
            <a:avLst/>
          </a:prstGeom>
          <a:noFill/>
        </p:spPr>
      </p:pic>
      <p:pic>
        <p:nvPicPr>
          <p:cNvPr id="6" name="Animação completa replicaçã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14743" y="1643050"/>
            <a:ext cx="495303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57</TotalTime>
  <Words>113</Words>
  <Application>Microsoft Office PowerPoint</Application>
  <PresentationFormat>On-screen Show (4:3)</PresentationFormat>
  <Paragraphs>17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genética médica</vt:lpstr>
      <vt:lpstr>Replicação de DNA</vt:lpstr>
      <vt:lpstr>Replicação(II)</vt:lpstr>
      <vt:lpstr>As telomerases</vt:lpstr>
      <vt:lpstr>Trabalho concertado de um complexo sistema enzimático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11</cp:revision>
  <dcterms:created xsi:type="dcterms:W3CDTF">2010-01-27T12:17:02Z</dcterms:created>
  <dcterms:modified xsi:type="dcterms:W3CDTF">2010-02-05T12:08:51Z</dcterms:modified>
</cp:coreProperties>
</file>