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7" r:id="rId9"/>
    <p:sldId id="268" r:id="rId10"/>
    <p:sldId id="270" r:id="rId11"/>
    <p:sldId id="271" r:id="rId12"/>
    <p:sldId id="272" r:id="rId13"/>
    <p:sldId id="274" r:id="rId14"/>
    <p:sldId id="276" r:id="rId15"/>
    <p:sldId id="279" r:id="rId16"/>
    <p:sldId id="301" r:id="rId17"/>
    <p:sldId id="289" r:id="rId18"/>
    <p:sldId id="283" r:id="rId19"/>
    <p:sldId id="288" r:id="rId20"/>
    <p:sldId id="300" r:id="rId21"/>
    <p:sldId id="291" r:id="rId22"/>
    <p:sldId id="292" r:id="rId23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5149E1-2A42-4B20-9336-DB038876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D8BF-FAD4-42DD-87EA-9169B5D0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5F04-2B38-4199-9460-D848D4DB3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0CBA-FF78-43D4-A285-FE6F6EBE9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BE46-5D17-46FF-A2EA-DB652538E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D1EC-0B25-47C1-9723-3D78171EC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59F4-3862-4E0A-BC5C-82F98660B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97B7-FE2D-4314-8ABC-86426E325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B20B-9CDF-41B7-BFCB-6A5CD88B9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2542"/>
            <a:ext cx="2679325" cy="1161887"/>
          </a:xfrm>
        </p:spPr>
        <p:txBody>
          <a:bodyPr anchor="t" anchorCtr="1">
            <a:normAutofit/>
          </a:bodyPr>
          <a:lstStyle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111144" cy="46977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643206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6AFC-91EB-479C-8671-A3694394C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785818"/>
          </a:xfrm>
          <a:solidFill>
            <a:schemeClr val="bg1">
              <a:alpha val="39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DE24-BF28-4B7A-B898-A2A0783D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F5B54C35-6846-4C14-9768-5E4E48DF8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Técnicas de Estudo em Genética</a:t>
            </a:r>
            <a:endParaRPr lang="pt-PT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7554" y="5500702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pt-PT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Prof.Doutor</a:t>
            </a:r>
            <a:r>
              <a:rPr lang="pt-P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José Cabeda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3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728" y="274638"/>
            <a:ext cx="6286544" cy="868346"/>
          </a:xfrm>
        </p:spPr>
        <p:txBody>
          <a:bodyPr/>
          <a:lstStyle/>
          <a:p>
            <a:r>
              <a:rPr lang="pt-PT" dirty="0" err="1" smtClean="0"/>
              <a:t>Espectofotometria</a:t>
            </a:r>
            <a:endParaRPr lang="en-GB" dirty="0"/>
          </a:p>
        </p:txBody>
      </p:sp>
      <p:sp>
        <p:nvSpPr>
          <p:cNvPr id="834562" name="Rectangle 2"/>
          <p:cNvSpPr>
            <a:spLocks noGrp="1" noChangeArrowheads="1"/>
          </p:cNvSpPr>
          <p:nvPr>
            <p:ph idx="1"/>
          </p:nvPr>
        </p:nvSpPr>
        <p:spPr>
          <a:xfrm>
            <a:off x="1000100" y="1142984"/>
            <a:ext cx="7772400" cy="4600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>
                <a:sym typeface="Symbol" pitchFamily="18" charset="2"/>
              </a:rPr>
              <a:t></a:t>
            </a:r>
            <a:r>
              <a:rPr lang="pt-PT" sz="2800" baseline="-25000" dirty="0">
                <a:sym typeface="Symbol" pitchFamily="18" charset="2"/>
              </a:rPr>
              <a:t>max</a:t>
            </a:r>
            <a:r>
              <a:rPr lang="pt-PT" sz="2800" dirty="0">
                <a:sym typeface="Symbol" pitchFamily="18" charset="2"/>
              </a:rPr>
              <a:t>=260 </a:t>
            </a:r>
            <a:r>
              <a:rPr lang="pt-PT" sz="2800" dirty="0" err="1">
                <a:sym typeface="Symbol" pitchFamily="18" charset="2"/>
              </a:rPr>
              <a:t>nm</a:t>
            </a:r>
            <a:endParaRPr lang="pt-PT" sz="2800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sym typeface="Symbol" pitchFamily="18" charset="2"/>
              </a:rPr>
              <a:t></a:t>
            </a:r>
            <a:r>
              <a:rPr lang="pt-PT" sz="2800" baseline="-25000" dirty="0" err="1">
                <a:sym typeface="Symbol" pitchFamily="18" charset="2"/>
              </a:rPr>
              <a:t>max</a:t>
            </a:r>
            <a:r>
              <a:rPr lang="pt-PT" sz="2800" baseline="-25000" dirty="0">
                <a:sym typeface="Symbol" pitchFamily="18" charset="2"/>
              </a:rPr>
              <a:t>(proteínas) </a:t>
            </a:r>
            <a:r>
              <a:rPr lang="pt-PT" sz="2800" dirty="0">
                <a:sym typeface="Symbol" pitchFamily="18" charset="2"/>
              </a:rPr>
              <a:t>=280 </a:t>
            </a:r>
            <a:r>
              <a:rPr lang="pt-PT" sz="2800" dirty="0" err="1">
                <a:sym typeface="Symbol" pitchFamily="18" charset="2"/>
              </a:rPr>
              <a:t>nm</a:t>
            </a:r>
            <a:endParaRPr lang="pt-PT" sz="2800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sym typeface="Symbol" pitchFamily="18" charset="2"/>
              </a:rPr>
              <a:t></a:t>
            </a:r>
            <a:r>
              <a:rPr lang="pt-PT" sz="2800" baseline="-25000" dirty="0" err="1">
                <a:sym typeface="Symbol" pitchFamily="18" charset="2"/>
              </a:rPr>
              <a:t>ref</a:t>
            </a:r>
            <a:r>
              <a:rPr lang="pt-PT" sz="2800" baseline="-25000" dirty="0">
                <a:sym typeface="Symbol" pitchFamily="18" charset="2"/>
              </a:rPr>
              <a:t> </a:t>
            </a:r>
            <a:r>
              <a:rPr lang="pt-PT" sz="2800" dirty="0">
                <a:sym typeface="Symbol" pitchFamily="18" charset="2"/>
              </a:rPr>
              <a:t>=320 </a:t>
            </a:r>
            <a:r>
              <a:rPr lang="pt-PT" sz="2800" dirty="0" err="1">
                <a:sym typeface="Symbol" pitchFamily="18" charset="2"/>
              </a:rPr>
              <a:t>nm</a:t>
            </a:r>
            <a:endParaRPr lang="pt-PT" sz="2800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pt-PT" sz="2800" dirty="0">
                <a:sym typeface="Symbol" pitchFamily="18" charset="2"/>
              </a:rPr>
              <a:t>Concentração = f(OD</a:t>
            </a:r>
            <a:r>
              <a:rPr lang="pt-PT" sz="2800" baseline="-25000" dirty="0">
                <a:sym typeface="Symbol" pitchFamily="18" charset="2"/>
              </a:rPr>
              <a:t>260</a:t>
            </a:r>
            <a:r>
              <a:rPr lang="pt-PT" sz="2800" dirty="0">
                <a:sym typeface="Symbol" pitchFamily="18" charset="2"/>
              </a:rPr>
              <a:t>). Se L=1cm:</a:t>
            </a:r>
          </a:p>
          <a:p>
            <a:pPr lvl="1">
              <a:lnSpc>
                <a:spcPct val="90000"/>
              </a:lnSpc>
            </a:pPr>
            <a:r>
              <a:rPr lang="pt-PT" sz="2000" dirty="0" err="1">
                <a:sym typeface="Symbol" pitchFamily="18" charset="2"/>
              </a:rPr>
              <a:t>dsDNA</a:t>
            </a:r>
            <a:r>
              <a:rPr lang="pt-PT" sz="2000" dirty="0">
                <a:sym typeface="Symbol" pitchFamily="18" charset="2"/>
              </a:rPr>
              <a:t> 1OD=50µg/ml</a:t>
            </a:r>
          </a:p>
          <a:p>
            <a:pPr lvl="1">
              <a:lnSpc>
                <a:spcPct val="90000"/>
              </a:lnSpc>
            </a:pPr>
            <a:r>
              <a:rPr lang="pt-PT" sz="2000" dirty="0" err="1">
                <a:sym typeface="Symbol" pitchFamily="18" charset="2"/>
              </a:rPr>
              <a:t>ssDNA</a:t>
            </a:r>
            <a:r>
              <a:rPr lang="pt-PT" sz="2000" dirty="0">
                <a:sym typeface="Symbol" pitchFamily="18" charset="2"/>
              </a:rPr>
              <a:t> 1OD=40µg/ml</a:t>
            </a:r>
          </a:p>
          <a:p>
            <a:pPr lvl="1">
              <a:lnSpc>
                <a:spcPct val="90000"/>
              </a:lnSpc>
            </a:pPr>
            <a:r>
              <a:rPr lang="pt-PT" sz="2000" dirty="0" err="1">
                <a:sym typeface="Symbol" pitchFamily="18" charset="2"/>
              </a:rPr>
              <a:t>ssRNA</a:t>
            </a:r>
            <a:r>
              <a:rPr lang="pt-PT" sz="2000" dirty="0">
                <a:sym typeface="Symbol" pitchFamily="18" charset="2"/>
              </a:rPr>
              <a:t> 1OD=40µg/ml</a:t>
            </a:r>
          </a:p>
          <a:p>
            <a:pPr lvl="1">
              <a:lnSpc>
                <a:spcPct val="90000"/>
              </a:lnSpc>
            </a:pPr>
            <a:r>
              <a:rPr lang="pt-PT" sz="2000" dirty="0" err="1">
                <a:sym typeface="Symbol" pitchFamily="18" charset="2"/>
              </a:rPr>
              <a:t>Oligos</a:t>
            </a:r>
            <a:r>
              <a:rPr lang="pt-PT" sz="2000" dirty="0">
                <a:sym typeface="Symbol" pitchFamily="18" charset="2"/>
              </a:rPr>
              <a:t>  1OD=20µg/ml (varia muito com a sequência</a:t>
            </a:r>
            <a:r>
              <a:rPr lang="pt-PT" sz="2000" dirty="0" smtClean="0">
                <a:sym typeface="Symbol" pitchFamily="18" charset="2"/>
              </a:rPr>
              <a:t>)</a:t>
            </a:r>
            <a:endParaRPr lang="pt-PT" sz="2000" dirty="0">
              <a:sym typeface="Symbol" pitchFamily="18" charset="2"/>
            </a:endParaRPr>
          </a:p>
        </p:txBody>
      </p:sp>
      <p:graphicFrame>
        <p:nvGraphicFramePr>
          <p:cNvPr id="834564" name="Object 4"/>
          <p:cNvGraphicFramePr>
            <a:graphicFrameLocks noChangeAspect="1"/>
          </p:cNvGraphicFramePr>
          <p:nvPr/>
        </p:nvGraphicFramePr>
        <p:xfrm>
          <a:off x="3071802" y="4643446"/>
          <a:ext cx="3373437" cy="1308100"/>
        </p:xfrm>
        <a:graphic>
          <a:graphicData uri="http://schemas.openxmlformats.org/presentationml/2006/ole">
            <p:oleObj spid="_x0000_s8194" name="Equação" r:id="rId3" imgW="12445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2995613"/>
            <a:ext cx="3886200" cy="1143000"/>
          </a:xfrm>
        </p:spPr>
        <p:txBody>
          <a:bodyPr/>
          <a:lstStyle/>
          <a:p>
            <a:r>
              <a:rPr lang="pt-PT"/>
              <a:t>Fazer um gel de agarose</a:t>
            </a:r>
            <a:endParaRPr lang="en-GB"/>
          </a:p>
        </p:txBody>
      </p:sp>
      <p:graphicFrame>
        <p:nvGraphicFramePr>
          <p:cNvPr id="836611" name="Object 3"/>
          <p:cNvGraphicFramePr>
            <a:graphicFrameLocks noChangeAspect="1"/>
          </p:cNvGraphicFramePr>
          <p:nvPr/>
        </p:nvGraphicFramePr>
        <p:xfrm>
          <a:off x="1098550" y="182563"/>
          <a:ext cx="4103688" cy="6477000"/>
        </p:xfrm>
        <a:graphic>
          <a:graphicData uri="http://schemas.openxmlformats.org/presentationml/2006/ole">
            <p:oleObj spid="_x0000_s9218" name="Fotografia do Photo Editor" r:id="rId3" imgW="12114286" imgH="1912381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74638"/>
            <a:ext cx="3929090" cy="939784"/>
          </a:xfrm>
        </p:spPr>
        <p:txBody>
          <a:bodyPr/>
          <a:lstStyle/>
          <a:p>
            <a:r>
              <a:rPr lang="pt-PT" dirty="0" err="1"/>
              <a:t>Electroforese</a:t>
            </a:r>
            <a:endParaRPr lang="en-GB" dirty="0"/>
          </a:p>
        </p:txBody>
      </p:sp>
      <p:graphicFrame>
        <p:nvGraphicFramePr>
          <p:cNvPr id="837635" name="Object 3"/>
          <p:cNvGraphicFramePr>
            <a:graphicFrameLocks noChangeAspect="1"/>
          </p:cNvGraphicFramePr>
          <p:nvPr/>
        </p:nvGraphicFramePr>
        <p:xfrm>
          <a:off x="500034" y="1000108"/>
          <a:ext cx="4536862" cy="2789246"/>
        </p:xfrm>
        <a:graphic>
          <a:graphicData uri="http://schemas.openxmlformats.org/presentationml/2006/ole">
            <p:oleObj spid="_x0000_s10242" name="Fotografia do Photo Editor" r:id="rId3" imgW="13942857" imgH="8573697" progId="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357818" y="642918"/>
          <a:ext cx="3439865" cy="5429264"/>
        </p:xfrm>
        <a:graphic>
          <a:graphicData uri="http://schemas.openxmlformats.org/presentationml/2006/ole">
            <p:oleObj spid="_x0000_s10243" name="Fotografia do Photo Editor" r:id="rId4" imgW="12114286" imgH="19123810" progId="">
              <p:embed/>
            </p:oleObj>
          </a:graphicData>
        </a:graphic>
      </p:graphicFrame>
      <p:pic>
        <p:nvPicPr>
          <p:cNvPr id="5" name="Picture 2" descr="C:\My Documents\CABEDA\Escritos\Sebentas\HGSA\imagens\Utilizados\electroforese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071942"/>
            <a:ext cx="2595554" cy="993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95333" y="728575"/>
            <a:ext cx="3786214" cy="1500198"/>
          </a:xfrm>
        </p:spPr>
        <p:txBody>
          <a:bodyPr/>
          <a:lstStyle/>
          <a:p>
            <a:pPr algn="ctr"/>
            <a:r>
              <a:rPr lang="pt-PT" sz="3600" dirty="0" err="1" smtClean="0"/>
              <a:t>Electroforese</a:t>
            </a:r>
            <a:r>
              <a:rPr lang="pt-PT" sz="3600" dirty="0" smtClean="0"/>
              <a:t> em Campo Pulsado</a:t>
            </a:r>
            <a:br>
              <a:rPr lang="pt-PT" sz="3600" dirty="0" smtClean="0"/>
            </a:br>
            <a:r>
              <a:rPr lang="pt-PT" sz="3600" dirty="0" smtClean="0"/>
              <a:t>(PFGE)</a:t>
            </a:r>
            <a:endParaRPr lang="en-GB" sz="3600" dirty="0"/>
          </a:p>
        </p:txBody>
      </p:sp>
      <p:graphicFrame>
        <p:nvGraphicFramePr>
          <p:cNvPr id="841731" name="Object 3"/>
          <p:cNvGraphicFramePr>
            <a:graphicFrameLocks noChangeAspect="1"/>
          </p:cNvGraphicFramePr>
          <p:nvPr/>
        </p:nvGraphicFramePr>
        <p:xfrm>
          <a:off x="938209" y="2585963"/>
          <a:ext cx="3415545" cy="2357454"/>
        </p:xfrm>
        <a:graphic>
          <a:graphicData uri="http://schemas.openxmlformats.org/presentationml/2006/ole">
            <p:oleObj spid="_x0000_s11266" name="Fotografia do Photo Editor" r:id="rId3" imgW="13108230" imgH="9047619" progId="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581547" y="2157335"/>
          <a:ext cx="4562485" cy="3129053"/>
        </p:xfrm>
        <a:graphic>
          <a:graphicData uri="http://schemas.openxmlformats.org/presentationml/2006/ole">
            <p:oleObj spid="_x0000_s11267" name="Fotografia do Photo Editor" r:id="rId4" imgW="13885714" imgH="9523810" progId="">
              <p:embed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95861" y="657137"/>
            <a:ext cx="40719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Electroforese</a:t>
            </a:r>
            <a:r>
              <a:rPr kumimoji="0" lang="pt-PT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capilar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210" name="Picture 2" descr="C:\My Documents\CABEDA\Escritos\Sebentas\HGSA\imagens\Utilizados\restriçã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7859704" cy="3449621"/>
          </a:xfrm>
          <a:prstGeom prst="rect">
            <a:avLst/>
          </a:prstGeom>
          <a:noFill/>
        </p:spPr>
      </p:pic>
      <p:sp>
        <p:nvSpPr>
          <p:cNvPr id="86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7461274" cy="796908"/>
          </a:xfrm>
        </p:spPr>
        <p:txBody>
          <a:bodyPr/>
          <a:lstStyle/>
          <a:p>
            <a:pPr algn="ctr"/>
            <a:r>
              <a:rPr lang="pt-PT" dirty="0"/>
              <a:t>Reacção de restrição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357166"/>
            <a:ext cx="7823200" cy="1143000"/>
          </a:xfrm>
          <a:noFill/>
          <a:ln/>
        </p:spPr>
        <p:txBody>
          <a:bodyPr/>
          <a:lstStyle/>
          <a:p>
            <a:pPr algn="ctr" defTabSz="762000"/>
            <a:r>
              <a:rPr lang="pt-PT" dirty="0"/>
              <a:t>MONTAR UMA </a:t>
            </a:r>
            <a:br>
              <a:rPr lang="pt-PT" dirty="0"/>
            </a:br>
            <a:r>
              <a:rPr lang="pt-PT" dirty="0"/>
              <a:t>REACÇÃO DE RESTRIÇÃO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idx="1"/>
          </p:nvPr>
        </p:nvSpPr>
        <p:spPr>
          <a:xfrm>
            <a:off x="1500166" y="1714488"/>
            <a:ext cx="7186634" cy="4411675"/>
          </a:xfrm>
          <a:noFill/>
          <a:ln/>
        </p:spPr>
        <p:txBody>
          <a:bodyPr lIns="92075" tIns="46038" rIns="92075" bIns="46038"/>
          <a:lstStyle/>
          <a:p>
            <a:pPr defTabSz="762000">
              <a:lnSpc>
                <a:spcPct val="90000"/>
              </a:lnSpc>
            </a:pPr>
            <a:r>
              <a:rPr lang="pt-PT" sz="2400" dirty="0"/>
              <a:t>Instabilidade térmica</a:t>
            </a:r>
          </a:p>
          <a:p>
            <a:pPr defTabSz="762000">
              <a:lnSpc>
                <a:spcPct val="90000"/>
              </a:lnSpc>
            </a:pPr>
            <a:r>
              <a:rPr lang="pt-PT" sz="2400" dirty="0"/>
              <a:t>Concentração de </a:t>
            </a:r>
            <a:r>
              <a:rPr lang="pt-PT" sz="2400" dirty="0" err="1"/>
              <a:t>glicerol</a:t>
            </a:r>
            <a:endParaRPr lang="pt-PT" sz="2400" dirty="0"/>
          </a:p>
          <a:p>
            <a:pPr defTabSz="762000">
              <a:lnSpc>
                <a:spcPct val="90000"/>
              </a:lnSpc>
            </a:pPr>
            <a:r>
              <a:rPr lang="pt-PT" sz="2400" dirty="0"/>
              <a:t>Tampão de reacção</a:t>
            </a:r>
          </a:p>
          <a:p>
            <a:pPr defTabSz="762000">
              <a:lnSpc>
                <a:spcPct val="90000"/>
              </a:lnSpc>
            </a:pPr>
            <a:r>
              <a:rPr lang="pt-PT" sz="2400" dirty="0"/>
              <a:t>Actividade enzimática:</a:t>
            </a:r>
          </a:p>
          <a:p>
            <a:pPr lvl="1" defTabSz="762000">
              <a:lnSpc>
                <a:spcPct val="90000"/>
              </a:lnSpc>
            </a:pPr>
            <a:r>
              <a:rPr lang="pt-PT" sz="2400" dirty="0"/>
              <a:t>1UI digere 1µg de DNA em 50µl em uma hora</a:t>
            </a:r>
          </a:p>
          <a:p>
            <a:pPr lvl="1" defTabSz="762000">
              <a:lnSpc>
                <a:spcPct val="90000"/>
              </a:lnSpc>
            </a:pPr>
            <a:r>
              <a:rPr lang="pt-PT" sz="2400" dirty="0"/>
              <a:t>conformação e pureza do DNA</a:t>
            </a:r>
          </a:p>
          <a:p>
            <a:pPr lvl="1" defTabSz="762000">
              <a:lnSpc>
                <a:spcPct val="90000"/>
              </a:lnSpc>
            </a:pPr>
            <a:r>
              <a:rPr lang="pt-PT" sz="2400" dirty="0"/>
              <a:t>utilizar 2-3 x mais enzima</a:t>
            </a:r>
          </a:p>
          <a:p>
            <a:pPr lvl="1" defTabSz="762000">
              <a:lnSpc>
                <a:spcPct val="90000"/>
              </a:lnSpc>
            </a:pPr>
            <a:r>
              <a:rPr lang="pt-PT" sz="2400" dirty="0"/>
              <a:t>volume total &gt; 50µl</a:t>
            </a:r>
          </a:p>
          <a:p>
            <a:pPr lvl="1" defTabSz="762000">
              <a:lnSpc>
                <a:spcPct val="90000"/>
              </a:lnSpc>
            </a:pPr>
            <a:r>
              <a:rPr lang="pt-PT" sz="2400" dirty="0"/>
              <a:t>Homogeneizar por </a:t>
            </a:r>
            <a:r>
              <a:rPr lang="pt-PT" sz="2400" dirty="0" err="1"/>
              <a:t>pipetagem</a:t>
            </a:r>
            <a:endParaRPr lang="pt-PT" sz="2400" dirty="0"/>
          </a:p>
          <a:p>
            <a:pPr lvl="1" defTabSz="762000">
              <a:lnSpc>
                <a:spcPct val="90000"/>
              </a:lnSpc>
            </a:pPr>
            <a:r>
              <a:rPr lang="pt-PT" sz="2400" dirty="0"/>
              <a:t>Verificar a temperatura de reacção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Gb4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7088180" cy="4500594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1868" y="285728"/>
            <a:ext cx="2714644" cy="614370"/>
          </a:xfrm>
        </p:spPr>
        <p:txBody>
          <a:bodyPr/>
          <a:lstStyle/>
          <a:p>
            <a:r>
              <a:rPr lang="pt-PT" dirty="0" smtClean="0"/>
              <a:t>Clonagem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G4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6367462" cy="3321050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71736" y="500042"/>
            <a:ext cx="5472106" cy="714380"/>
          </a:xfrm>
        </p:spPr>
        <p:txBody>
          <a:bodyPr/>
          <a:lstStyle/>
          <a:p>
            <a:pPr algn="l"/>
            <a:r>
              <a:rPr lang="pt-PT" dirty="0" err="1" smtClean="0"/>
              <a:t>Hibridização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2419375" cy="725470"/>
          </a:xfrm>
        </p:spPr>
        <p:txBody>
          <a:bodyPr/>
          <a:lstStyle/>
          <a:p>
            <a:r>
              <a:rPr lang="pt-PT" dirty="0" err="1"/>
              <a:t>Dot-Blot</a:t>
            </a:r>
            <a:endParaRPr lang="pt-PT" dirty="0"/>
          </a:p>
        </p:txBody>
      </p:sp>
      <p:pic>
        <p:nvPicPr>
          <p:cNvPr id="883715" name="Picture 3" descr="C:\My Documents\CABEDA\Escritos\Sebentas\HGSA\imagens\Não Utilizados\dor-blot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4250188" cy="1144576"/>
          </a:xfrm>
          <a:prstGeom prst="rect">
            <a:avLst/>
          </a:prstGeom>
          <a:noFill/>
        </p:spPr>
      </p:pic>
      <p:pic>
        <p:nvPicPr>
          <p:cNvPr id="4" name="Picture 3" descr="C:\My Documents\CABEDA\Escritos\Sebentas\HGSA\imagens\Não Utilizados\DEI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928670"/>
            <a:ext cx="3000364" cy="107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86380" y="285728"/>
            <a:ext cx="2879725" cy="7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DEIA</a:t>
            </a:r>
            <a:endParaRPr kumimoji="0" lang="pt-PT" sz="4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My Documents\CABEDA\Escritos\Sebentas\HGSA\imagens\Não Utilizados\inno-lipa-resultado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928934"/>
            <a:ext cx="2977239" cy="1544627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00100" y="2214554"/>
            <a:ext cx="2879725" cy="7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INNO-LIPA</a:t>
            </a:r>
            <a:endParaRPr kumimoji="0" lang="pt-PT" sz="4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 descr="C:\My Documents\CABEDA\Escritos\Sebentas\HGSA\imagens\Utilizados\SOUTHER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928934"/>
            <a:ext cx="3108998" cy="2859085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214942" y="2214554"/>
            <a:ext cx="3429024" cy="7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Southern-Blot</a:t>
            </a:r>
            <a:endParaRPr kumimoji="0" lang="pt-PT" sz="4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7747026" cy="1439850"/>
          </a:xfrm>
        </p:spPr>
        <p:txBody>
          <a:bodyPr/>
          <a:lstStyle/>
          <a:p>
            <a:pPr algn="ctr"/>
            <a:r>
              <a:rPr lang="pt-PT" dirty="0"/>
              <a:t>Técnicas de amplificação de ácidos </a:t>
            </a:r>
            <a:r>
              <a:rPr lang="pt-PT" dirty="0" err="1"/>
              <a:t>nucleicos</a:t>
            </a:r>
            <a:endParaRPr lang="pt-PT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285992"/>
            <a:ext cx="3643312" cy="2586038"/>
          </a:xfrm>
        </p:spPr>
        <p:txBody>
          <a:bodyPr/>
          <a:lstStyle/>
          <a:p>
            <a:pPr lvl="1"/>
            <a:r>
              <a:rPr lang="pt-PT" dirty="0" smtClean="0"/>
              <a:t>PCR</a:t>
            </a:r>
          </a:p>
          <a:p>
            <a:pPr lvl="1"/>
            <a:r>
              <a:rPr lang="pt-PT" dirty="0" smtClean="0"/>
              <a:t>LCR</a:t>
            </a:r>
            <a:endParaRPr lang="pt-PT" dirty="0"/>
          </a:p>
          <a:p>
            <a:pPr lvl="1"/>
            <a:r>
              <a:rPr lang="pt-PT" dirty="0"/>
              <a:t>Real </a:t>
            </a:r>
            <a:r>
              <a:rPr lang="pt-PT" dirty="0" err="1"/>
              <a:t>Time</a:t>
            </a:r>
            <a:r>
              <a:rPr lang="pt-PT" dirty="0"/>
              <a:t> PCR</a:t>
            </a:r>
          </a:p>
          <a:p>
            <a:pPr lvl="1"/>
            <a:r>
              <a:rPr lang="pt-PT" dirty="0" smtClean="0"/>
              <a:t>NASBA/TMA</a:t>
            </a:r>
          </a:p>
          <a:p>
            <a:pPr lvl="1"/>
            <a:r>
              <a:rPr lang="pt-PT" dirty="0" err="1" smtClean="0"/>
              <a:t>etc</a:t>
            </a:r>
            <a:endParaRPr lang="pt-PT" dirty="0"/>
          </a:p>
        </p:txBody>
      </p:sp>
      <p:sp>
        <p:nvSpPr>
          <p:cNvPr id="1043460" name="Rectangle 4"/>
          <p:cNvSpPr>
            <a:spLocks noChangeArrowheads="1"/>
          </p:cNvSpPr>
          <p:nvPr/>
        </p:nvSpPr>
        <p:spPr bwMode="auto">
          <a:xfrm>
            <a:off x="236538" y="2017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043461" name="Picture 5" descr="C:\Os meus documentos\cabeda\Aulas ESTES\Aulas-paginas WWW\PCR\Introduction to PCR_files\int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5" y="2706688"/>
            <a:ext cx="4114800" cy="2732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6461142" cy="725470"/>
          </a:xfrm>
        </p:spPr>
        <p:txBody>
          <a:bodyPr/>
          <a:lstStyle/>
          <a:p>
            <a:r>
              <a:rPr lang="pt-PT" dirty="0"/>
              <a:t>Preparação das células:</a:t>
            </a:r>
            <a:br>
              <a:rPr lang="pt-PT" dirty="0"/>
            </a:br>
            <a:endParaRPr lang="en-GB" sz="2800" dirty="0"/>
          </a:p>
        </p:txBody>
      </p:sp>
      <p:graphicFrame>
        <p:nvGraphicFramePr>
          <p:cNvPr id="698371" name="Object 3"/>
          <p:cNvGraphicFramePr>
            <a:graphicFrameLocks noChangeAspect="1"/>
          </p:cNvGraphicFramePr>
          <p:nvPr/>
        </p:nvGraphicFramePr>
        <p:xfrm>
          <a:off x="642910" y="1500174"/>
          <a:ext cx="3440556" cy="2184395"/>
        </p:xfrm>
        <a:graphic>
          <a:graphicData uri="http://schemas.openxmlformats.org/presentationml/2006/ole">
            <p:oleObj spid="_x0000_s1026" name="Fotografia do Photo Editor" r:id="rId3" imgW="10542857" imgH="6695238" progId="">
              <p:embed/>
            </p:oleObj>
          </a:graphicData>
        </a:graphic>
      </p:graphicFrame>
      <p:pic>
        <p:nvPicPr>
          <p:cNvPr id="4" name="Picture 3" descr="C:\Os meus documentos\lise.bmp"/>
          <p:cNvPicPr>
            <a:picLocks noChangeAspect="1" noChangeArrowheads="1"/>
          </p:cNvPicPr>
          <p:nvPr/>
        </p:nvPicPr>
        <p:blipFill>
          <a:blip r:embed="rId4" cstate="print"/>
          <a:srcRect l="14053" t="3777" r="9821" b="13336"/>
          <a:stretch>
            <a:fillRect/>
          </a:stretch>
        </p:blipFill>
        <p:spPr bwMode="auto">
          <a:xfrm flipH="1">
            <a:off x="4786314" y="1500174"/>
            <a:ext cx="624089" cy="26257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3929066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Pulverização após congelação</a:t>
            </a:r>
            <a:endParaRPr lang="pt-P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4214818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Lise</a:t>
            </a:r>
            <a:r>
              <a:rPr lang="pt-P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de </a:t>
            </a:r>
          </a:p>
          <a:p>
            <a:pPr algn="ctr"/>
            <a:r>
              <a:rPr lang="pt-PT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eritrócitos</a:t>
            </a:r>
            <a:endParaRPr lang="pt-PT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6286512" y="1428736"/>
          <a:ext cx="585785" cy="2709995"/>
        </p:xfrm>
        <a:graphic>
          <a:graphicData uri="http://schemas.openxmlformats.org/presentationml/2006/ole">
            <p:oleObj spid="_x0000_s1027" name="Fotografia do Photo Editor" r:id="rId5" imgW="942857" imgH="4361905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40141" y="4357694"/>
            <a:ext cx="1249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Cent</a:t>
            </a:r>
            <a:r>
              <a:rPr lang="pt-P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ctr"/>
            <a:r>
              <a:rPr lang="pt-PT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Grad</a:t>
            </a:r>
            <a:r>
              <a:rPr lang="pt-P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 </a:t>
            </a:r>
          </a:p>
          <a:p>
            <a:pPr algn="ctr"/>
            <a:r>
              <a:rPr lang="pt-P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densidade</a:t>
            </a:r>
          </a:p>
        </p:txBody>
      </p:sp>
      <p:pic>
        <p:nvPicPr>
          <p:cNvPr id="10" name="Picture 11" descr="http://www.roche-applied-science.com/sis/magnapure/images/magna_lyser_cool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50" y="2428868"/>
            <a:ext cx="1785950" cy="1847148"/>
          </a:xfrm>
          <a:prstGeom prst="rect">
            <a:avLst/>
          </a:prstGeom>
          <a:noFill/>
        </p:spPr>
      </p:pic>
      <p:pic>
        <p:nvPicPr>
          <p:cNvPr id="11" name="Picture 15" descr="http://www.roche-applied-science.com/sis/magnapure/images/magna_lyser_tub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955158"/>
            <a:ext cx="1500198" cy="147371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33926" y="4500570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Maceração</a:t>
            </a:r>
          </a:p>
          <a:p>
            <a:pPr algn="ctr"/>
            <a:r>
              <a:rPr lang="pt-P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mecânica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G5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71546"/>
            <a:ext cx="5141913" cy="5176838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43042" y="214290"/>
            <a:ext cx="4714908" cy="714380"/>
          </a:xfrm>
        </p:spPr>
        <p:txBody>
          <a:bodyPr/>
          <a:lstStyle/>
          <a:p>
            <a:r>
              <a:rPr lang="pt-PT" dirty="0" smtClean="0"/>
              <a:t>Sequenciação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G4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85794"/>
            <a:ext cx="5184775" cy="5086350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43042" y="142852"/>
            <a:ext cx="5214974" cy="542932"/>
          </a:xfrm>
        </p:spPr>
        <p:txBody>
          <a:bodyPr/>
          <a:lstStyle/>
          <a:p>
            <a:r>
              <a:rPr lang="pt-PT" dirty="0" err="1" smtClean="0"/>
              <a:t>Citogenetica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G4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685447" cy="3714776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4414" y="714356"/>
            <a:ext cx="2357454" cy="614370"/>
          </a:xfrm>
        </p:spPr>
        <p:txBody>
          <a:bodyPr/>
          <a:lstStyle/>
          <a:p>
            <a:r>
              <a:rPr lang="pt-PT" dirty="0" smtClean="0"/>
              <a:t>Micro-chips</a:t>
            </a:r>
            <a:endParaRPr lang="pt-PT" dirty="0"/>
          </a:p>
        </p:txBody>
      </p:sp>
      <p:pic>
        <p:nvPicPr>
          <p:cNvPr id="6" name="Picture 4" descr="CG4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259" y="1357298"/>
            <a:ext cx="4635741" cy="2571768"/>
          </a:xfrm>
          <a:prstGeom prst="rect">
            <a:avLst/>
          </a:prstGeom>
          <a:noFill/>
        </p:spPr>
      </p:pic>
      <p:sp>
        <p:nvSpPr>
          <p:cNvPr id="7" name="Subtitle 4"/>
          <p:cNvSpPr txBox="1">
            <a:spLocks/>
          </p:cNvSpPr>
          <p:nvPr/>
        </p:nvSpPr>
        <p:spPr bwMode="auto">
          <a:xfrm>
            <a:off x="5786446" y="642942"/>
            <a:ext cx="2357454" cy="61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Array</a:t>
            </a:r>
            <a:r>
              <a:rPr lang="pt-PT" sz="3200" kern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-</a:t>
            </a:r>
            <a:r>
              <a:rPr kumimoji="0" lang="pt-P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CGH</a:t>
            </a:r>
            <a:endParaRPr kumimoji="0" lang="pt-PT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6096348"/>
            <a:ext cx="28055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CGH = </a:t>
            </a:r>
            <a:r>
              <a:rPr lang="pt-PT" sz="11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comparative</a:t>
            </a:r>
            <a:r>
              <a:rPr lang="pt-PT" sz="11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pt-PT" sz="11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genomic</a:t>
            </a:r>
            <a:r>
              <a:rPr lang="pt-PT" sz="11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pt-PT" sz="11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hybridization</a:t>
            </a:r>
            <a:endParaRPr lang="pt-PT" sz="11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4" descr="CG4-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965171"/>
            <a:ext cx="4643438" cy="2178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381000"/>
            <a:ext cx="7772400" cy="761984"/>
          </a:xfrm>
          <a:noFill/>
          <a:ln/>
        </p:spPr>
        <p:txBody>
          <a:bodyPr/>
          <a:lstStyle/>
          <a:p>
            <a:pPr defTabSz="762000"/>
            <a:r>
              <a:rPr lang="pt-PT" dirty="0"/>
              <a:t>PREPARAÇÃO </a:t>
            </a:r>
            <a:r>
              <a:rPr lang="pt-PT" dirty="0" smtClean="0"/>
              <a:t>DE DNA </a:t>
            </a:r>
            <a:r>
              <a:rPr lang="pt-PT" dirty="0"/>
              <a:t>E RNA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38300"/>
            <a:ext cx="8051800" cy="4476750"/>
          </a:xfrm>
          <a:noFill/>
          <a:ln/>
        </p:spPr>
        <p:txBody>
          <a:bodyPr lIns="92075" tIns="46038" rIns="92075" bIns="46038"/>
          <a:lstStyle/>
          <a:p>
            <a:pPr defTabSz="762000">
              <a:lnSpc>
                <a:spcPct val="90000"/>
              </a:lnSpc>
            </a:pPr>
            <a:r>
              <a:rPr lang="pt-PT" dirty="0"/>
              <a:t>DNA e RNA de </a:t>
            </a:r>
            <a:r>
              <a:rPr lang="pt-PT" dirty="0" err="1"/>
              <a:t>mamiferos</a:t>
            </a:r>
            <a:r>
              <a:rPr lang="pt-PT" dirty="0"/>
              <a:t>:</a:t>
            </a:r>
          </a:p>
          <a:p>
            <a:pPr marL="819150" lvl="1" defTabSz="762000">
              <a:lnSpc>
                <a:spcPct val="90000"/>
              </a:lnSpc>
            </a:pPr>
            <a:r>
              <a:rPr lang="pt-PT" sz="2400" dirty="0" err="1"/>
              <a:t>Lise</a:t>
            </a:r>
            <a:r>
              <a:rPr lang="pt-PT" sz="2400" dirty="0"/>
              <a:t> suave e </a:t>
            </a:r>
            <a:r>
              <a:rPr lang="pt-PT" sz="2400" dirty="0" err="1"/>
              <a:t>solubilização</a:t>
            </a:r>
            <a:r>
              <a:rPr lang="pt-PT" sz="2400" dirty="0"/>
              <a:t> do DNA/RNA</a:t>
            </a:r>
          </a:p>
          <a:p>
            <a:pPr marL="819150" lvl="1" defTabSz="762000">
              <a:lnSpc>
                <a:spcPct val="90000"/>
              </a:lnSpc>
            </a:pPr>
            <a:r>
              <a:rPr lang="pt-PT" sz="2400" dirty="0"/>
              <a:t>Destruição enzimática das proteínas (proteases)</a:t>
            </a:r>
          </a:p>
          <a:p>
            <a:pPr marL="819150" lvl="1" defTabSz="762000">
              <a:lnSpc>
                <a:spcPct val="90000"/>
              </a:lnSpc>
            </a:pPr>
            <a:r>
              <a:rPr lang="pt-PT" sz="2400" dirty="0" err="1"/>
              <a:t>Destrição</a:t>
            </a:r>
            <a:r>
              <a:rPr lang="pt-PT" sz="2400" dirty="0"/>
              <a:t> e precipitação </a:t>
            </a:r>
            <a:r>
              <a:rPr lang="pt-PT" sz="2400" dirty="0" err="1"/>
              <a:t>quimica</a:t>
            </a:r>
            <a:r>
              <a:rPr lang="pt-PT" sz="2400" dirty="0"/>
              <a:t> das proteínas (fenol/</a:t>
            </a:r>
            <a:r>
              <a:rPr lang="pt-PT" sz="2400" dirty="0" err="1"/>
              <a:t>clorofómio</a:t>
            </a:r>
            <a:r>
              <a:rPr lang="pt-PT" sz="2400" dirty="0"/>
              <a:t>/ácido </a:t>
            </a:r>
            <a:r>
              <a:rPr lang="pt-PT" sz="2400" dirty="0" err="1"/>
              <a:t>isoamilico</a:t>
            </a:r>
            <a:r>
              <a:rPr lang="pt-PT" sz="2400" dirty="0"/>
              <a:t>)</a:t>
            </a:r>
          </a:p>
          <a:p>
            <a:pPr marL="819150" lvl="1" defTabSz="762000">
              <a:lnSpc>
                <a:spcPct val="90000"/>
              </a:lnSpc>
            </a:pPr>
            <a:r>
              <a:rPr lang="pt-PT" sz="2400" dirty="0"/>
              <a:t>Precipitação dos ácidos </a:t>
            </a:r>
            <a:r>
              <a:rPr lang="pt-PT" sz="2400" dirty="0" err="1"/>
              <a:t>nucleicos</a:t>
            </a:r>
            <a:r>
              <a:rPr lang="pt-PT" sz="2400" dirty="0"/>
              <a:t> (Acetato de amónio / Acetato de sódio / Cloreto de sódio)</a:t>
            </a:r>
          </a:p>
          <a:p>
            <a:pPr marL="819150" lvl="1" defTabSz="762000">
              <a:lnSpc>
                <a:spcPct val="90000"/>
              </a:lnSpc>
            </a:pPr>
            <a:r>
              <a:rPr lang="pt-PT" sz="2400" dirty="0" err="1"/>
              <a:t>Redissolução</a:t>
            </a:r>
            <a:r>
              <a:rPr lang="pt-PT" sz="2400" dirty="0"/>
              <a:t> dos ácidos </a:t>
            </a:r>
            <a:r>
              <a:rPr lang="pt-PT" sz="2400" dirty="0" err="1"/>
              <a:t>nucleicos</a:t>
            </a:r>
            <a:r>
              <a:rPr lang="pt-PT" sz="2400" dirty="0"/>
              <a:t> (prévia remoção de sais)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4" y="583168"/>
            <a:ext cx="4000496" cy="571480"/>
          </a:xfrm>
        </p:spPr>
        <p:txBody>
          <a:bodyPr/>
          <a:lstStyle/>
          <a:p>
            <a:r>
              <a:rPr lang="pt-PT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Método </a:t>
            </a:r>
            <a:r>
              <a:rPr lang="pt-PT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do fenol/CHCl</a:t>
            </a:r>
            <a:r>
              <a:rPr lang="pt-PT" sz="2800" baseline="-25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3</a:t>
            </a:r>
            <a:endParaRPr lang="en-GB" sz="2800" baseline="-250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33536" name="Object 1024"/>
          <p:cNvGraphicFramePr>
            <a:graphicFrameLocks noChangeAspect="1"/>
          </p:cNvGraphicFramePr>
          <p:nvPr/>
        </p:nvGraphicFramePr>
        <p:xfrm>
          <a:off x="5143504" y="1226110"/>
          <a:ext cx="4000496" cy="5417600"/>
        </p:xfrm>
        <a:graphic>
          <a:graphicData uri="http://schemas.openxmlformats.org/presentationml/2006/ole">
            <p:oleObj spid="_x0000_s2050" name="Fotografia do Photo Editor" r:id="rId3" imgW="5238095" imgH="7095238" progId="">
              <p:embed/>
            </p:oleObj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57356" y="511730"/>
            <a:ext cx="305752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salting-out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1" name="Object 1024"/>
          <p:cNvGraphicFramePr>
            <a:graphicFrameLocks noChangeAspect="1"/>
          </p:cNvGraphicFramePr>
          <p:nvPr/>
        </p:nvGraphicFramePr>
        <p:xfrm>
          <a:off x="1643042" y="1297548"/>
          <a:ext cx="3214710" cy="4166814"/>
        </p:xfrm>
        <a:graphic>
          <a:graphicData uri="http://schemas.openxmlformats.org/presentationml/2006/ole">
            <p:oleObj spid="_x0000_s2051" name="Fotografia do Photo Editor" r:id="rId4" imgW="5401429" imgH="7000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288" y="381000"/>
            <a:ext cx="7837487" cy="1143000"/>
          </a:xfrm>
        </p:spPr>
        <p:txBody>
          <a:bodyPr/>
          <a:lstStyle/>
          <a:p>
            <a:r>
              <a:rPr lang="pt-PT"/>
              <a:t>Separação de ácidos nucleicos por cromatografia de troca iónica</a:t>
            </a:r>
            <a:endParaRPr lang="en-GB"/>
          </a:p>
        </p:txBody>
      </p:sp>
      <p:graphicFrame>
        <p:nvGraphicFramePr>
          <p:cNvPr id="836608" name="Object 1024"/>
          <p:cNvGraphicFramePr>
            <a:graphicFrameLocks noChangeAspect="1"/>
          </p:cNvGraphicFramePr>
          <p:nvPr/>
        </p:nvGraphicFramePr>
        <p:xfrm>
          <a:off x="2428860" y="1643051"/>
          <a:ext cx="6192834" cy="4549066"/>
        </p:xfrm>
        <a:graphic>
          <a:graphicData uri="http://schemas.openxmlformats.org/presentationml/2006/ole">
            <p:oleObj spid="_x0000_s5122" name="Fotografia do Photo Editor" r:id="rId3" imgW="16000000" imgH="1175549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634" name="Picture 2" descr="C:\My Documents\CABEDA\Escritos\Sebentas\HGSA\imagens\Utilizados\purificação de DNA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1984375"/>
            <a:ext cx="8485188" cy="1973263"/>
          </a:xfrm>
          <a:prstGeom prst="rect">
            <a:avLst/>
          </a:prstGeom>
          <a:noFill/>
        </p:spPr>
      </p:pic>
      <p:sp>
        <p:nvSpPr>
          <p:cNvPr id="70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7532712" cy="1368412"/>
          </a:xfrm>
        </p:spPr>
        <p:txBody>
          <a:bodyPr/>
          <a:lstStyle/>
          <a:p>
            <a:r>
              <a:rPr lang="pt-PT" dirty="0"/>
              <a:t>Colunas de sílica (ex. </a:t>
            </a:r>
            <a:r>
              <a:rPr lang="pt-PT" dirty="0" err="1"/>
              <a:t>Qiagen</a:t>
            </a:r>
            <a:r>
              <a:rPr lang="pt-PT" dirty="0"/>
              <a:t>)</a:t>
            </a:r>
            <a:endParaRPr lang="en-GB" dirty="0"/>
          </a:p>
        </p:txBody>
      </p:sp>
      <p:graphicFrame>
        <p:nvGraphicFramePr>
          <p:cNvPr id="838656" name="Object 1024"/>
          <p:cNvGraphicFramePr>
            <a:graphicFrameLocks noChangeAspect="1"/>
          </p:cNvGraphicFramePr>
          <p:nvPr/>
        </p:nvGraphicFramePr>
        <p:xfrm>
          <a:off x="2928938" y="4022725"/>
          <a:ext cx="2971800" cy="2638425"/>
        </p:xfrm>
        <a:graphic>
          <a:graphicData uri="http://schemas.openxmlformats.org/presentationml/2006/ole">
            <p:oleObj spid="_x0000_s6146" name="Fotografia do Photo Editor" r:id="rId4" imgW="4505954" imgH="400105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5246696" cy="1439850"/>
          </a:xfrm>
        </p:spPr>
        <p:txBody>
          <a:bodyPr/>
          <a:lstStyle/>
          <a:p>
            <a:pPr algn="ctr"/>
            <a:r>
              <a:rPr lang="pt-PT" dirty="0" smtClean="0"/>
              <a:t>Sílica Magnética e automatização</a:t>
            </a:r>
            <a:endParaRPr lang="pt-PT" dirty="0"/>
          </a:p>
        </p:txBody>
      </p:sp>
      <p:pic>
        <p:nvPicPr>
          <p:cNvPr id="831492" name="Picture 1028" descr="http://www.roche-applied-science.com/sis/magnapure/images/slide01k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2835275"/>
            <a:ext cx="2787650" cy="1978025"/>
          </a:xfrm>
          <a:prstGeom prst="rect">
            <a:avLst/>
          </a:prstGeom>
          <a:noFill/>
        </p:spPr>
      </p:pic>
      <p:pic>
        <p:nvPicPr>
          <p:cNvPr id="831494" name="Picture 1030" descr="http://www.roche-applied-science.com/sis/magnapure/images/slide02k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4663" y="2833688"/>
            <a:ext cx="2854325" cy="2011362"/>
          </a:xfrm>
          <a:prstGeom prst="rect">
            <a:avLst/>
          </a:prstGeom>
          <a:noFill/>
        </p:spPr>
      </p:pic>
      <p:pic>
        <p:nvPicPr>
          <p:cNvPr id="831496" name="Picture 1032" descr="http://www.roche-applied-science.com/sis/magnapure/images/slide03k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5038" y="2841625"/>
            <a:ext cx="2719387" cy="1922463"/>
          </a:xfrm>
          <a:prstGeom prst="rect">
            <a:avLst/>
          </a:prstGeom>
          <a:noFill/>
        </p:spPr>
      </p:pic>
      <p:pic>
        <p:nvPicPr>
          <p:cNvPr id="831498" name="Picture 1034" descr="http://www.roche-applied-science.com/sis/magnapure/images/slide04k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" y="4905375"/>
            <a:ext cx="2771775" cy="1952625"/>
          </a:xfrm>
          <a:prstGeom prst="rect">
            <a:avLst/>
          </a:prstGeom>
          <a:noFill/>
        </p:spPr>
      </p:pic>
      <p:pic>
        <p:nvPicPr>
          <p:cNvPr id="831500" name="Picture 1036" descr="http://www.roche-applied-science.com/sis/magnapure/images/slide05kl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5" y="4902200"/>
            <a:ext cx="2757488" cy="1943100"/>
          </a:xfrm>
          <a:prstGeom prst="rect">
            <a:avLst/>
          </a:prstGeom>
          <a:noFill/>
        </p:spPr>
      </p:pic>
      <p:pic>
        <p:nvPicPr>
          <p:cNvPr id="831502" name="Picture 1038" descr="http://www.roche-applied-science.com/sis/magnapure/images/slide06k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9000" y="4919663"/>
            <a:ext cx="2732088" cy="1925637"/>
          </a:xfrm>
          <a:prstGeom prst="rect">
            <a:avLst/>
          </a:prstGeom>
          <a:noFill/>
        </p:spPr>
      </p:pic>
      <p:pic>
        <p:nvPicPr>
          <p:cNvPr id="831504" name="Picture 1040" descr="http://www.roche-applied-science.com/sis/magnapure/images/wa_illu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03888" y="0"/>
            <a:ext cx="3440112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8032778" cy="1439850"/>
          </a:xfrm>
        </p:spPr>
        <p:txBody>
          <a:bodyPr/>
          <a:lstStyle/>
          <a:p>
            <a:pPr algn="ctr"/>
            <a:r>
              <a:rPr lang="pt-PT" dirty="0"/>
              <a:t>Quantificação e caracterização de ácidos </a:t>
            </a:r>
            <a:r>
              <a:rPr lang="pt-PT" dirty="0" err="1"/>
              <a:t>nucleicos</a:t>
            </a:r>
            <a:endParaRPr lang="pt-PT" dirty="0"/>
          </a:p>
        </p:txBody>
      </p:sp>
      <p:sp>
        <p:nvSpPr>
          <p:cNvPr id="829443" name="Rectangle 3"/>
          <p:cNvSpPr>
            <a:spLocks noGrp="1" noChangeArrowheads="1"/>
          </p:cNvSpPr>
          <p:nvPr>
            <p:ph idx="1"/>
          </p:nvPr>
        </p:nvSpPr>
        <p:spPr>
          <a:xfrm>
            <a:off x="2071670" y="2000240"/>
            <a:ext cx="7072330" cy="2643206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pt-PT" sz="2800" dirty="0" err="1"/>
              <a:t>Espectrofotometria</a:t>
            </a:r>
            <a:endParaRPr lang="pt-PT" sz="2800" dirty="0"/>
          </a:p>
          <a:p>
            <a:pPr lvl="1">
              <a:lnSpc>
                <a:spcPct val="90000"/>
              </a:lnSpc>
            </a:pPr>
            <a:r>
              <a:rPr lang="pt-PT" sz="2800" dirty="0" err="1"/>
              <a:t>Electroforese</a:t>
            </a:r>
            <a:endParaRPr lang="pt-PT" sz="2800" dirty="0"/>
          </a:p>
          <a:p>
            <a:pPr lvl="1">
              <a:lnSpc>
                <a:spcPct val="90000"/>
              </a:lnSpc>
            </a:pPr>
            <a:r>
              <a:rPr lang="pt-PT" sz="2800" dirty="0" smtClean="0"/>
              <a:t>Reacções </a:t>
            </a:r>
            <a:r>
              <a:rPr lang="pt-PT" sz="2800" dirty="0"/>
              <a:t>de restrição</a:t>
            </a:r>
          </a:p>
          <a:p>
            <a:pPr lvl="2">
              <a:lnSpc>
                <a:spcPct val="90000"/>
              </a:lnSpc>
            </a:pPr>
            <a:r>
              <a:rPr lang="pt-PT" sz="2800" dirty="0"/>
              <a:t>Sistemas R/M</a:t>
            </a:r>
          </a:p>
          <a:p>
            <a:pPr lvl="2">
              <a:lnSpc>
                <a:spcPct val="90000"/>
              </a:lnSpc>
            </a:pPr>
            <a:r>
              <a:rPr lang="pt-PT" sz="2800" dirty="0"/>
              <a:t>Montar uma reacção de restrição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5857916" cy="1296974"/>
          </a:xfrm>
        </p:spPr>
        <p:txBody>
          <a:bodyPr/>
          <a:lstStyle/>
          <a:p>
            <a:r>
              <a:rPr lang="pt-PT" b="1" dirty="0" err="1"/>
              <a:t>Espectrofotometria</a:t>
            </a:r>
            <a:endParaRPr lang="en-GB" b="1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1472" y="1285860"/>
            <a:ext cx="5067300" cy="1971675"/>
          </a:xfrm>
        </p:spPr>
        <p:txBody>
          <a:bodyPr/>
          <a:lstStyle/>
          <a:p>
            <a:r>
              <a:rPr lang="pt-PT" sz="3600" dirty="0"/>
              <a:t>Lei de </a:t>
            </a:r>
            <a:r>
              <a:rPr lang="pt-PT" sz="3600" dirty="0" err="1"/>
              <a:t>Bert-Lambert</a:t>
            </a:r>
            <a:endParaRPr lang="pt-PT" sz="3600" dirty="0"/>
          </a:p>
          <a:p>
            <a:pPr lvl="1"/>
            <a:r>
              <a:rPr lang="pt-PT" sz="3600" dirty="0" err="1"/>
              <a:t>C=</a:t>
            </a:r>
            <a:r>
              <a:rPr lang="pt-PT" sz="4400" dirty="0" err="1">
                <a:latin typeface="Symbol" pitchFamily="18" charset="2"/>
              </a:rPr>
              <a:t>e</a:t>
            </a:r>
            <a:r>
              <a:rPr lang="pt-PT" sz="3600" dirty="0" err="1"/>
              <a:t>A</a:t>
            </a:r>
            <a:endParaRPr lang="en-GB" sz="3600" dirty="0"/>
          </a:p>
        </p:txBody>
      </p:sp>
      <p:sp>
        <p:nvSpPr>
          <p:cNvPr id="8304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676900" y="2443163"/>
            <a:ext cx="3095625" cy="4114800"/>
          </a:xfrm>
        </p:spPr>
        <p:txBody>
          <a:bodyPr/>
          <a:lstStyle/>
          <a:p>
            <a:r>
              <a:rPr lang="pt-PT" sz="4000" dirty="0" err="1">
                <a:sym typeface="Symbol" pitchFamily="18" charset="2"/>
              </a:rPr>
              <a:t></a:t>
            </a:r>
            <a:r>
              <a:rPr lang="pt-PT" sz="2000" dirty="0" err="1"/>
              <a:t>max</a:t>
            </a:r>
            <a:endParaRPr lang="pt-PT" sz="2000" dirty="0"/>
          </a:p>
          <a:p>
            <a:r>
              <a:rPr lang="pt-PT" sz="3600" dirty="0"/>
              <a:t>L=1 cm</a:t>
            </a:r>
          </a:p>
          <a:p>
            <a:r>
              <a:rPr lang="pt-PT" sz="3600" dirty="0"/>
              <a:t>A</a:t>
            </a:r>
            <a:r>
              <a:rPr lang="pt-PT" sz="2400" dirty="0"/>
              <a:t>(suporte)</a:t>
            </a:r>
          </a:p>
          <a:p>
            <a:r>
              <a:rPr lang="pt-PT" sz="3600" dirty="0"/>
              <a:t>A(solvente)</a:t>
            </a:r>
          </a:p>
          <a:p>
            <a:endParaRPr lang="en-GB" sz="3600" dirty="0"/>
          </a:p>
        </p:txBody>
      </p:sp>
      <p:graphicFrame>
        <p:nvGraphicFramePr>
          <p:cNvPr id="22529" name="Object 3"/>
          <p:cNvGraphicFramePr>
            <a:graphicFrameLocks noChangeAspect="1"/>
          </p:cNvGraphicFramePr>
          <p:nvPr/>
        </p:nvGraphicFramePr>
        <p:xfrm>
          <a:off x="1714480" y="2714620"/>
          <a:ext cx="3819532" cy="2973244"/>
        </p:xfrm>
        <a:graphic>
          <a:graphicData uri="http://schemas.openxmlformats.org/presentationml/2006/ole">
            <p:oleObj spid="_x0000_s22529" name="Fotografia do Photo Editor" r:id="rId3" imgW="3095238" imgH="24095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ética médica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genética médica</Template>
  <TotalTime>51</TotalTime>
  <Words>267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genética médica</vt:lpstr>
      <vt:lpstr>Fotografia do Photo Editor</vt:lpstr>
      <vt:lpstr>Equação</vt:lpstr>
      <vt:lpstr>Técnicas de Estudo em Genética</vt:lpstr>
      <vt:lpstr>Preparação das células: </vt:lpstr>
      <vt:lpstr>PREPARAÇÃO DE DNA E RNA</vt:lpstr>
      <vt:lpstr>Método do fenol/CHCl3</vt:lpstr>
      <vt:lpstr>Separação de ácidos nucleicos por cromatografia de troca iónica</vt:lpstr>
      <vt:lpstr>Colunas de sílica (ex. Qiagen)</vt:lpstr>
      <vt:lpstr>Sílica Magnética e automatização</vt:lpstr>
      <vt:lpstr>Quantificação e caracterização de ácidos nucleicos</vt:lpstr>
      <vt:lpstr>Espectrofotometria</vt:lpstr>
      <vt:lpstr>Espectofotometria</vt:lpstr>
      <vt:lpstr>Fazer um gel de agarose</vt:lpstr>
      <vt:lpstr>Electroforese</vt:lpstr>
      <vt:lpstr>Electroforese em Campo Pulsado (PFGE)</vt:lpstr>
      <vt:lpstr>Reacção de restrição</vt:lpstr>
      <vt:lpstr>MONTAR UMA  REACÇÃO DE RESTRIÇÃO</vt:lpstr>
      <vt:lpstr>Slide 16</vt:lpstr>
      <vt:lpstr>Slide 17</vt:lpstr>
      <vt:lpstr>Dot-Blot</vt:lpstr>
      <vt:lpstr>Técnicas de amplificação de ácidos nucleicos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01 Universidade Fernando Pessoa</dc:title>
  <dc:creator>Valued Acer Customer</dc:creator>
  <cp:lastModifiedBy>jcabeda</cp:lastModifiedBy>
  <cp:revision>11</cp:revision>
  <dcterms:created xsi:type="dcterms:W3CDTF">2010-01-27T12:37:36Z</dcterms:created>
  <dcterms:modified xsi:type="dcterms:W3CDTF">2010-02-05T12:07:50Z</dcterms:modified>
</cp:coreProperties>
</file>