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ClipArt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CB0502N.MOV" TargetMode="External"/><Relationship Id="rId2" Type="http://schemas.openxmlformats.org/officeDocument/2006/relationships/hyperlink" Target="MCB0403.M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/>
              <a:t>Genética Molecular </a:t>
            </a:r>
            <a:br>
              <a:rPr lang="pt-PT"/>
            </a:br>
            <a:r>
              <a:rPr lang="pt-PT"/>
              <a:t>em Análises Clínicas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/>
              <a:t>A Tradução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9638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pt-PT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Prof.Doutor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José Cabeda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Tradução</a:t>
            </a:r>
            <a:br>
              <a:rPr lang="pt-PT"/>
            </a:br>
            <a:r>
              <a:rPr lang="pt-PT"/>
              <a:t>Fase de iniciação</a:t>
            </a:r>
          </a:p>
        </p:txBody>
      </p:sp>
      <p:pic>
        <p:nvPicPr>
          <p:cNvPr id="822275" name="Picture 3" descr="TRADU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4097338"/>
            <a:ext cx="8110537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64313" y="1858963"/>
            <a:ext cx="2579687" cy="2522537"/>
          </a:xfrm>
        </p:spPr>
        <p:txBody>
          <a:bodyPr/>
          <a:lstStyle/>
          <a:p>
            <a:r>
              <a:rPr lang="pt-PT"/>
              <a:t>Tradução</a:t>
            </a:r>
            <a:br>
              <a:rPr lang="pt-PT"/>
            </a:br>
            <a:r>
              <a:rPr lang="pt-PT"/>
              <a:t>Fase de elongação</a:t>
            </a:r>
          </a:p>
        </p:txBody>
      </p:sp>
      <p:pic>
        <p:nvPicPr>
          <p:cNvPr id="823299" name="Picture 3" descr="TRADUC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6623050" cy="562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938" y="230188"/>
            <a:ext cx="3338512" cy="2260600"/>
          </a:xfrm>
        </p:spPr>
        <p:txBody>
          <a:bodyPr/>
          <a:lstStyle/>
          <a:p>
            <a:r>
              <a:rPr lang="pt-PT"/>
              <a:t>Tradução</a:t>
            </a:r>
            <a:br>
              <a:rPr lang="pt-PT"/>
            </a:br>
            <a:r>
              <a:rPr lang="pt-PT"/>
              <a:t>Fase de terminação</a:t>
            </a:r>
          </a:p>
        </p:txBody>
      </p:sp>
      <p:pic>
        <p:nvPicPr>
          <p:cNvPr id="824323" name="Picture 3" descr="TRADUCRF"/>
          <p:cNvPicPr>
            <a:picLocks noChangeAspect="1" noChangeArrowheads="1"/>
          </p:cNvPicPr>
          <p:nvPr/>
        </p:nvPicPr>
        <p:blipFill>
          <a:blip r:embed="rId2" cstate="print"/>
          <a:srcRect b="41081"/>
          <a:stretch>
            <a:fillRect/>
          </a:stretch>
        </p:blipFill>
        <p:spPr bwMode="auto">
          <a:xfrm>
            <a:off x="0" y="0"/>
            <a:ext cx="4364038" cy="5649913"/>
          </a:xfrm>
          <a:prstGeom prst="rect">
            <a:avLst/>
          </a:prstGeom>
          <a:noFill/>
        </p:spPr>
      </p:pic>
      <p:pic>
        <p:nvPicPr>
          <p:cNvPr id="824324" name="Picture 4" descr="TRADUCRF"/>
          <p:cNvPicPr>
            <a:picLocks noChangeAspect="1" noChangeArrowheads="1"/>
          </p:cNvPicPr>
          <p:nvPr/>
        </p:nvPicPr>
        <p:blipFill>
          <a:blip r:embed="rId2" cstate="print"/>
          <a:srcRect t="58974" b="5594"/>
          <a:stretch>
            <a:fillRect/>
          </a:stretch>
        </p:blipFill>
        <p:spPr bwMode="auto">
          <a:xfrm>
            <a:off x="4678363" y="3578225"/>
            <a:ext cx="4213225" cy="327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Tipos de polisomas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800"/>
              <a:t>Livres</a:t>
            </a:r>
          </a:p>
          <a:p>
            <a:pPr lvl="1"/>
            <a:r>
              <a:rPr lang="pt-PT" sz="2800"/>
              <a:t>produzem as proteínas solúveis</a:t>
            </a:r>
          </a:p>
          <a:p>
            <a:r>
              <a:rPr lang="pt-PT" sz="2800"/>
              <a:t>Associados a membranas</a:t>
            </a:r>
          </a:p>
          <a:p>
            <a:pPr lvl="1"/>
            <a:r>
              <a:rPr lang="pt-PT" sz="2800"/>
              <a:t>produzem as proteínas que se vão localizar em:</a:t>
            </a:r>
          </a:p>
          <a:p>
            <a:pPr lvl="2"/>
            <a:r>
              <a:rPr lang="pt-PT" sz="2800"/>
              <a:t>organelos</a:t>
            </a:r>
          </a:p>
          <a:p>
            <a:pPr lvl="2"/>
            <a:r>
              <a:rPr lang="pt-PT" sz="2800"/>
              <a:t>membranas</a:t>
            </a:r>
          </a:p>
          <a:p>
            <a:pPr lvl="2"/>
            <a:r>
              <a:rPr lang="pt-PT" sz="2800"/>
              <a:t>secretadas</a:t>
            </a:r>
          </a:p>
          <a:p>
            <a:pPr lvl="1"/>
            <a:r>
              <a:rPr lang="pt-PT" sz="2800"/>
              <a:t>sequências “</a:t>
            </a:r>
            <a:r>
              <a:rPr lang="pt-PT" sz="2800" i="1"/>
              <a:t>leader”</a:t>
            </a:r>
            <a:endParaRPr lang="pt-PT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Tradução</a:t>
            </a:r>
            <a:endParaRPr lang="en-GB"/>
          </a:p>
        </p:txBody>
      </p:sp>
      <p:sp>
        <p:nvSpPr>
          <p:cNvPr id="82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Após a tradução inicia-se a fase de modificação pós-traducional:</a:t>
            </a:r>
          </a:p>
          <a:p>
            <a:pPr lvl="1"/>
            <a:r>
              <a:rPr lang="pt-PT"/>
              <a:t>Glicosilação</a:t>
            </a:r>
          </a:p>
          <a:p>
            <a:pPr lvl="1"/>
            <a:r>
              <a:rPr lang="pt-PT"/>
              <a:t>Clivagem de péptido sinal</a:t>
            </a:r>
          </a:p>
          <a:p>
            <a:pPr lvl="1"/>
            <a:r>
              <a:rPr lang="pt-PT"/>
              <a:t>Pre-processamento por endopeptidases</a:t>
            </a:r>
          </a:p>
          <a:p>
            <a:pPr lvl="1"/>
            <a:r>
              <a:rPr lang="pt-PT"/>
              <a:t>Fosforilação</a:t>
            </a:r>
          </a:p>
          <a:p>
            <a:pPr lvl="1"/>
            <a:r>
              <a:rPr lang="pt-PT"/>
              <a:t>etc</a:t>
            </a:r>
            <a:endParaRPr lang="en-GB"/>
          </a:p>
        </p:txBody>
      </p:sp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973138" y="6061075"/>
            <a:ext cx="177484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Animações: 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  <a:hlinkClick r:id="rId2" action="ppaction://hlinkfile"/>
              </a:rPr>
              <a:t>1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,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  <a:hlinkClick r:id="rId3" action="ppaction://hlinkfile"/>
              </a:rPr>
              <a:t>2</a:t>
            </a:r>
            <a:endParaRPr lang="pt-PT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Tipos de Mutações (II)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62113" y="2857500"/>
            <a:ext cx="2817812" cy="588963"/>
          </a:xfrm>
          <a:noFill/>
          <a:ln w="12700">
            <a:solidFill>
              <a:schemeClr val="bg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Pontuais</a:t>
            </a:r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5616575" y="4641850"/>
            <a:ext cx="2298700" cy="1079500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Nonsense</a:t>
            </a:r>
          </a:p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Missense</a:t>
            </a: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5648325" y="2632075"/>
            <a:ext cx="2273300" cy="1271588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Transição</a:t>
            </a:r>
          </a:p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Transversão</a:t>
            </a:r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1168400" y="4452938"/>
            <a:ext cx="2817813" cy="1473200"/>
          </a:xfrm>
          <a:prstGeom prst="rect">
            <a:avLst/>
          </a:prstGeom>
          <a:noFill/>
          <a:ln w="762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Frameshift: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Inserções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Delecções</a:t>
            </a:r>
          </a:p>
        </p:txBody>
      </p:sp>
      <p:cxnSp>
        <p:nvCxnSpPr>
          <p:cNvPr id="648199" name="AutoShape 7"/>
          <p:cNvCxnSpPr>
            <a:cxnSpLocks noChangeShapeType="1"/>
            <a:stCxn id="648195" idx="3"/>
            <a:endCxn id="648197" idx="1"/>
          </p:cNvCxnSpPr>
          <p:nvPr/>
        </p:nvCxnSpPr>
        <p:spPr bwMode="auto">
          <a:xfrm>
            <a:off x="4479925" y="3152775"/>
            <a:ext cx="1168400" cy="115888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  <p:cxnSp>
        <p:nvCxnSpPr>
          <p:cNvPr id="648200" name="AutoShape 8"/>
          <p:cNvCxnSpPr>
            <a:cxnSpLocks noChangeShapeType="1"/>
            <a:stCxn id="648198" idx="3"/>
            <a:endCxn id="648196" idx="1"/>
          </p:cNvCxnSpPr>
          <p:nvPr/>
        </p:nvCxnSpPr>
        <p:spPr bwMode="auto">
          <a:xfrm flipV="1">
            <a:off x="4024313" y="5181600"/>
            <a:ext cx="1592262" cy="7938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/>
              <a:t>Genética Molecular </a:t>
            </a:r>
            <a:br>
              <a:rPr lang="pt-PT"/>
            </a:br>
            <a:r>
              <a:rPr lang="pt-PT"/>
              <a:t>em Análises Clinicas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/>
              <a:t>Tipos de Mutações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9638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pt-PT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Prof.Doutor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José Cabeda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Tipos de Mutações (I)</a:t>
            </a:r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auto">
          <a:xfrm>
            <a:off x="5013325" y="4389438"/>
            <a:ext cx="3360738" cy="1174750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Funcionalmente Silenciosas</a:t>
            </a:r>
          </a:p>
        </p:txBody>
      </p:sp>
      <p:sp>
        <p:nvSpPr>
          <p:cNvPr id="642056" name="Rectangle 8"/>
          <p:cNvSpPr>
            <a:spLocks noChangeArrowheads="1"/>
          </p:cNvSpPr>
          <p:nvPr/>
        </p:nvSpPr>
        <p:spPr bwMode="auto">
          <a:xfrm>
            <a:off x="282575" y="4294188"/>
            <a:ext cx="3251200" cy="1365250"/>
          </a:xfrm>
          <a:prstGeom prst="rect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Polimorfismos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Mutações neutras</a:t>
            </a:r>
          </a:p>
        </p:txBody>
      </p:sp>
      <p:sp>
        <p:nvSpPr>
          <p:cNvPr id="642062" name="Rectangle 14"/>
          <p:cNvSpPr>
            <a:spLocks noChangeArrowheads="1"/>
          </p:cNvSpPr>
          <p:nvPr/>
        </p:nvSpPr>
        <p:spPr bwMode="auto">
          <a:xfrm>
            <a:off x="420688" y="2528888"/>
            <a:ext cx="2762250" cy="1543050"/>
          </a:xfrm>
          <a:prstGeom prst="rect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Mutações: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Vantajosas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Desvantajosas </a:t>
            </a:r>
          </a:p>
        </p:txBody>
      </p:sp>
      <p:sp>
        <p:nvSpPr>
          <p:cNvPr id="642063" name="Rectangle 15"/>
          <p:cNvSpPr>
            <a:spLocks noChangeArrowheads="1"/>
          </p:cNvSpPr>
          <p:nvPr/>
        </p:nvSpPr>
        <p:spPr bwMode="auto">
          <a:xfrm>
            <a:off x="4951413" y="2762250"/>
            <a:ext cx="3509962" cy="1090613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Funcionalmente Relevantes</a:t>
            </a:r>
          </a:p>
        </p:txBody>
      </p:sp>
      <p:cxnSp>
        <p:nvCxnSpPr>
          <p:cNvPr id="642064" name="AutoShape 16"/>
          <p:cNvCxnSpPr>
            <a:cxnSpLocks noChangeShapeType="1"/>
            <a:stCxn id="642056" idx="3"/>
            <a:endCxn id="642055" idx="1"/>
          </p:cNvCxnSpPr>
          <p:nvPr/>
        </p:nvCxnSpPr>
        <p:spPr bwMode="auto">
          <a:xfrm>
            <a:off x="3533775" y="4976813"/>
            <a:ext cx="1479550" cy="0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  <p:cxnSp>
        <p:nvCxnSpPr>
          <p:cNvPr id="642065" name="AutoShape 17"/>
          <p:cNvCxnSpPr>
            <a:cxnSpLocks noChangeShapeType="1"/>
            <a:stCxn id="642062" idx="3"/>
            <a:endCxn id="642063" idx="1"/>
          </p:cNvCxnSpPr>
          <p:nvPr/>
        </p:nvCxnSpPr>
        <p:spPr bwMode="auto">
          <a:xfrm>
            <a:off x="3182938" y="3300413"/>
            <a:ext cx="1768475" cy="7937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Tipos de Mutações (II)</a:t>
            </a:r>
          </a:p>
        </p:txBody>
      </p:sp>
      <p:sp>
        <p:nvSpPr>
          <p:cNvPr id="64614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662113" y="2857500"/>
            <a:ext cx="2817812" cy="588963"/>
          </a:xfrm>
          <a:noFill/>
          <a:ln w="76200">
            <a:solidFill>
              <a:schemeClr val="bg1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Pontuais</a:t>
            </a:r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5616575" y="4641850"/>
            <a:ext cx="2298700" cy="1079500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Nonsense</a:t>
            </a:r>
          </a:p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Missense</a:t>
            </a:r>
          </a:p>
        </p:txBody>
      </p:sp>
      <p:sp>
        <p:nvSpPr>
          <p:cNvPr id="646150" name="Rectangle 6"/>
          <p:cNvSpPr>
            <a:spLocks noChangeArrowheads="1"/>
          </p:cNvSpPr>
          <p:nvPr/>
        </p:nvSpPr>
        <p:spPr bwMode="auto">
          <a:xfrm>
            <a:off x="5648325" y="2632075"/>
            <a:ext cx="2273300" cy="1271588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Transição</a:t>
            </a:r>
          </a:p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Transversão</a:t>
            </a:r>
          </a:p>
        </p:txBody>
      </p:sp>
      <p:sp>
        <p:nvSpPr>
          <p:cNvPr id="646151" name="Rectangle 7"/>
          <p:cNvSpPr>
            <a:spLocks noChangeArrowheads="1"/>
          </p:cNvSpPr>
          <p:nvPr/>
        </p:nvSpPr>
        <p:spPr bwMode="auto">
          <a:xfrm>
            <a:off x="1168400" y="4452938"/>
            <a:ext cx="2817813" cy="1473200"/>
          </a:xfrm>
          <a:prstGeom prst="rect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Frameshift: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Inserções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Delecções</a:t>
            </a:r>
          </a:p>
        </p:txBody>
      </p:sp>
      <p:cxnSp>
        <p:nvCxnSpPr>
          <p:cNvPr id="646152" name="AutoShape 8"/>
          <p:cNvCxnSpPr>
            <a:cxnSpLocks noChangeShapeType="1"/>
            <a:stCxn id="646148" idx="3"/>
            <a:endCxn id="646150" idx="1"/>
          </p:cNvCxnSpPr>
          <p:nvPr/>
        </p:nvCxnSpPr>
        <p:spPr bwMode="auto">
          <a:xfrm>
            <a:off x="4518025" y="3152775"/>
            <a:ext cx="1130300" cy="115888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  <p:cxnSp>
        <p:nvCxnSpPr>
          <p:cNvPr id="646153" name="AutoShape 9"/>
          <p:cNvCxnSpPr>
            <a:cxnSpLocks noChangeShapeType="1"/>
            <a:stCxn id="646151" idx="3"/>
            <a:endCxn id="646149" idx="1"/>
          </p:cNvCxnSpPr>
          <p:nvPr/>
        </p:nvCxnSpPr>
        <p:spPr bwMode="auto">
          <a:xfrm flipV="1">
            <a:off x="3986213" y="5181600"/>
            <a:ext cx="1630362" cy="7938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  <p:cxnSp>
        <p:nvCxnSpPr>
          <p:cNvPr id="646161" name="AutoShape 17"/>
          <p:cNvCxnSpPr>
            <a:cxnSpLocks noChangeShapeType="1"/>
            <a:stCxn id="646148" idx="3"/>
          </p:cNvCxnSpPr>
          <p:nvPr/>
        </p:nvCxnSpPr>
        <p:spPr bwMode="auto">
          <a:xfrm>
            <a:off x="4518025" y="3152775"/>
            <a:ext cx="1582738" cy="1333500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Mutações Pontuais</a:t>
            </a:r>
          </a:p>
        </p:txBody>
      </p:sp>
      <p:graphicFrame>
        <p:nvGraphicFramePr>
          <p:cNvPr id="645123" name="Object 3"/>
          <p:cNvGraphicFramePr>
            <a:graphicFrameLocks noChangeAspect="1"/>
          </p:cNvGraphicFramePr>
          <p:nvPr/>
        </p:nvGraphicFramePr>
        <p:xfrm>
          <a:off x="842963" y="3224213"/>
          <a:ext cx="7620000" cy="1619250"/>
        </p:xfrm>
        <a:graphic>
          <a:graphicData uri="http://schemas.openxmlformats.org/presentationml/2006/ole">
            <p:oleObj spid="_x0000_s5122" name="Documento" r:id="rId3" imgW="7643520" imgH="17233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06" name="Picture 2" descr="gene in 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31763"/>
            <a:ext cx="4286250" cy="659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Tipos de Mutações (II)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62113" y="2857500"/>
            <a:ext cx="2817812" cy="588963"/>
          </a:xfrm>
          <a:noFill/>
          <a:ln w="12700">
            <a:solidFill>
              <a:schemeClr val="bg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Pontuais</a:t>
            </a:r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5616575" y="4641850"/>
            <a:ext cx="2298700" cy="1079500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Nonsense</a:t>
            </a:r>
          </a:p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Missense</a:t>
            </a: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5648325" y="2632075"/>
            <a:ext cx="2273300" cy="1271588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Transição</a:t>
            </a:r>
          </a:p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Transversão</a:t>
            </a:r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1168400" y="4452938"/>
            <a:ext cx="2817813" cy="1473200"/>
          </a:xfrm>
          <a:prstGeom prst="rect">
            <a:avLst/>
          </a:prstGeom>
          <a:noFill/>
          <a:ln w="76200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Frameshift: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Inserções</a:t>
            </a:r>
          </a:p>
          <a:p>
            <a:pPr lvl="1" eaLnBrk="0" hangingPunct="0"/>
            <a:r>
              <a:rPr lang="pt-PT">
                <a:solidFill>
                  <a:schemeClr val="bg1">
                    <a:lumMod val="20000"/>
                    <a:lumOff val="80000"/>
                  </a:schemeClr>
                </a:solidFill>
              </a:rPr>
              <a:t>Delecções</a:t>
            </a:r>
          </a:p>
        </p:txBody>
      </p:sp>
      <p:cxnSp>
        <p:nvCxnSpPr>
          <p:cNvPr id="648199" name="AutoShape 7"/>
          <p:cNvCxnSpPr>
            <a:cxnSpLocks noChangeShapeType="1"/>
            <a:stCxn id="648195" idx="3"/>
            <a:endCxn id="648197" idx="1"/>
          </p:cNvCxnSpPr>
          <p:nvPr/>
        </p:nvCxnSpPr>
        <p:spPr bwMode="auto">
          <a:xfrm>
            <a:off x="4479925" y="3152775"/>
            <a:ext cx="1168400" cy="115888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  <p:cxnSp>
        <p:nvCxnSpPr>
          <p:cNvPr id="648200" name="AutoShape 8"/>
          <p:cNvCxnSpPr>
            <a:cxnSpLocks noChangeShapeType="1"/>
            <a:stCxn id="648198" idx="3"/>
            <a:endCxn id="648196" idx="1"/>
          </p:cNvCxnSpPr>
          <p:nvPr/>
        </p:nvCxnSpPr>
        <p:spPr bwMode="auto">
          <a:xfrm flipV="1">
            <a:off x="4024313" y="5181600"/>
            <a:ext cx="1592262" cy="7938"/>
          </a:xfrm>
          <a:prstGeom prst="straightConnector1">
            <a:avLst/>
          </a:prstGeom>
          <a:noFill/>
          <a:ln w="508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Mutações </a:t>
            </a:r>
            <a:r>
              <a:rPr lang="pt-PT" dirty="0" err="1"/>
              <a:t>Frameshift</a:t>
            </a:r>
            <a:endParaRPr lang="pt-PT" dirty="0"/>
          </a:p>
        </p:txBody>
      </p:sp>
      <p:graphicFrame>
        <p:nvGraphicFramePr>
          <p:cNvPr id="644102" name="Object 6"/>
          <p:cNvGraphicFramePr>
            <a:graphicFrameLocks noChangeAspect="1"/>
          </p:cNvGraphicFramePr>
          <p:nvPr/>
        </p:nvGraphicFramePr>
        <p:xfrm>
          <a:off x="314325" y="1928802"/>
          <a:ext cx="8829675" cy="4000500"/>
        </p:xfrm>
        <a:graphic>
          <a:graphicData uri="http://schemas.openxmlformats.org/presentationml/2006/ole">
            <p:oleObj spid="_x0000_s6146" name="Documento" r:id="rId3" imgW="8249760" imgH="38260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Tradução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>
                <a:solidFill>
                  <a:srgbClr val="99FF66"/>
                </a:solidFill>
              </a:rPr>
              <a:t>O dogma central da Genética Molecular</a:t>
            </a:r>
            <a:endParaRPr lang="pt-PT"/>
          </a:p>
          <a:p>
            <a:r>
              <a:rPr lang="pt-PT"/>
              <a:t>O código genético</a:t>
            </a:r>
          </a:p>
          <a:p>
            <a:r>
              <a:rPr lang="pt-PT"/>
              <a:t>Componentes do ribossoma</a:t>
            </a:r>
          </a:p>
          <a:p>
            <a:r>
              <a:rPr lang="pt-PT"/>
              <a:t>Mecanismo da tradução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Tradução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dogma central da Genética Molecular</a:t>
            </a:r>
          </a:p>
          <a:p>
            <a:r>
              <a:rPr lang="pt-PT">
                <a:solidFill>
                  <a:srgbClr val="99FF66"/>
                </a:solidFill>
              </a:rPr>
              <a:t>O código genético</a:t>
            </a:r>
            <a:endParaRPr lang="pt-PT"/>
          </a:p>
          <a:p>
            <a:r>
              <a:rPr lang="pt-PT"/>
              <a:t>Componentes do ribossoma</a:t>
            </a:r>
          </a:p>
          <a:p>
            <a:r>
              <a:rPr lang="pt-PT"/>
              <a:t>Mecanismo da tradução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PT"/>
              <a:t>O CÓDIGO GENÉTICO É DEGENERADO</a:t>
            </a:r>
          </a:p>
        </p:txBody>
      </p:sp>
      <p:sp>
        <p:nvSpPr>
          <p:cNvPr id="818497" name="Rectangle 321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847850"/>
            <a:ext cx="2573338" cy="4114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pt-PT" sz="2800"/>
              <a:t>Mais que um codão codifica o mesmo aminoácido</a:t>
            </a:r>
          </a:p>
          <a:p>
            <a:pPr>
              <a:lnSpc>
                <a:spcPct val="90000"/>
              </a:lnSpc>
            </a:pPr>
            <a:r>
              <a:rPr lang="pt-PT" sz="2800"/>
              <a:t>Degenerância da 3ª base</a:t>
            </a:r>
          </a:p>
          <a:p>
            <a:pPr>
              <a:lnSpc>
                <a:spcPct val="90000"/>
              </a:lnSpc>
            </a:pPr>
            <a:r>
              <a:rPr lang="pt-PT" sz="2800"/>
              <a:t>Minimiza o efeito das mutações</a:t>
            </a:r>
          </a:p>
        </p:txBody>
      </p:sp>
      <p:grpSp>
        <p:nvGrpSpPr>
          <p:cNvPr id="323" name="Group 322"/>
          <p:cNvGrpSpPr/>
          <p:nvPr/>
        </p:nvGrpSpPr>
        <p:grpSpPr>
          <a:xfrm>
            <a:off x="3143240" y="2000240"/>
            <a:ext cx="5857916" cy="4500594"/>
            <a:chOff x="3071802" y="1643050"/>
            <a:chExt cx="5857916" cy="4500594"/>
          </a:xfrm>
        </p:grpSpPr>
        <p:sp>
          <p:nvSpPr>
            <p:cNvPr id="322" name="Rectangle 321"/>
            <p:cNvSpPr/>
            <p:nvPr/>
          </p:nvSpPr>
          <p:spPr bwMode="auto">
            <a:xfrm>
              <a:off x="3071802" y="1643050"/>
              <a:ext cx="5857916" cy="45005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3181350" y="1789113"/>
              <a:ext cx="5595938" cy="4260850"/>
              <a:chOff x="2254" y="1127"/>
              <a:chExt cx="3966" cy="2684"/>
            </a:xfrm>
            <a:noFill/>
          </p:grpSpPr>
          <p:sp>
            <p:nvSpPr>
              <p:cNvPr id="818180" name="Rectangle 4"/>
              <p:cNvSpPr>
                <a:spLocks noChangeArrowheads="1"/>
              </p:cNvSpPr>
              <p:nvPr/>
            </p:nvSpPr>
            <p:spPr bwMode="auto">
              <a:xfrm>
                <a:off x="3196" y="1127"/>
                <a:ext cx="219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pt-PT" sz="1700" b="1">
                    <a:latin typeface="Garamond" pitchFamily="18" charset="0"/>
                  </a:rPr>
                  <a:t>U</a:t>
                </a:r>
              </a:p>
            </p:txBody>
          </p:sp>
          <p:sp>
            <p:nvSpPr>
              <p:cNvPr id="818181" name="Rectangle 5"/>
              <p:cNvSpPr>
                <a:spLocks noChangeArrowheads="1"/>
              </p:cNvSpPr>
              <p:nvPr/>
            </p:nvSpPr>
            <p:spPr bwMode="auto">
              <a:xfrm>
                <a:off x="4031" y="1127"/>
                <a:ext cx="208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pt-PT" sz="1700" b="1">
                    <a:latin typeface="Garamond" pitchFamily="18" charset="0"/>
                  </a:rPr>
                  <a:t>C</a:t>
                </a:r>
              </a:p>
            </p:txBody>
          </p:sp>
          <p:sp>
            <p:nvSpPr>
              <p:cNvPr id="818182" name="Rectangle 6"/>
              <p:cNvSpPr>
                <a:spLocks noChangeArrowheads="1"/>
              </p:cNvSpPr>
              <p:nvPr/>
            </p:nvSpPr>
            <p:spPr bwMode="auto">
              <a:xfrm>
                <a:off x="4861" y="1127"/>
                <a:ext cx="205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pt-PT" sz="1700" b="1">
                    <a:latin typeface="Garamond" pitchFamily="18" charset="0"/>
                  </a:rPr>
                  <a:t>A</a:t>
                </a:r>
              </a:p>
            </p:txBody>
          </p:sp>
          <p:sp>
            <p:nvSpPr>
              <p:cNvPr id="818183" name="Rectangle 7"/>
              <p:cNvSpPr>
                <a:spLocks noChangeArrowheads="1"/>
              </p:cNvSpPr>
              <p:nvPr/>
            </p:nvSpPr>
            <p:spPr bwMode="auto">
              <a:xfrm>
                <a:off x="5691" y="1127"/>
                <a:ext cx="215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pt-PT" sz="1700" b="1">
                    <a:latin typeface="Garamond" pitchFamily="18" charset="0"/>
                  </a:rPr>
                  <a:t>G</a:t>
                </a:r>
              </a:p>
            </p:txBody>
          </p:sp>
          <p:sp>
            <p:nvSpPr>
              <p:cNvPr id="818184" name="Rectangle 8"/>
              <p:cNvSpPr>
                <a:spLocks noChangeArrowheads="1"/>
              </p:cNvSpPr>
              <p:nvPr/>
            </p:nvSpPr>
            <p:spPr bwMode="auto">
              <a:xfrm>
                <a:off x="2884" y="115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85" name="Rectangle 9"/>
              <p:cNvSpPr>
                <a:spLocks noChangeArrowheads="1"/>
              </p:cNvSpPr>
              <p:nvPr/>
            </p:nvSpPr>
            <p:spPr bwMode="auto">
              <a:xfrm>
                <a:off x="2884" y="115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86" name="Rectangle 10"/>
              <p:cNvSpPr>
                <a:spLocks noChangeArrowheads="1"/>
              </p:cNvSpPr>
              <p:nvPr/>
            </p:nvSpPr>
            <p:spPr bwMode="auto">
              <a:xfrm>
                <a:off x="2896" y="1159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87" name="Rectangle 11"/>
              <p:cNvSpPr>
                <a:spLocks noChangeArrowheads="1"/>
              </p:cNvSpPr>
              <p:nvPr/>
            </p:nvSpPr>
            <p:spPr bwMode="auto">
              <a:xfrm>
                <a:off x="3714" y="115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88" name="Rectangle 12"/>
              <p:cNvSpPr>
                <a:spLocks noChangeArrowheads="1"/>
              </p:cNvSpPr>
              <p:nvPr/>
            </p:nvSpPr>
            <p:spPr bwMode="auto">
              <a:xfrm>
                <a:off x="3726" y="1159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89" name="Rectangle 13"/>
              <p:cNvSpPr>
                <a:spLocks noChangeArrowheads="1"/>
              </p:cNvSpPr>
              <p:nvPr/>
            </p:nvSpPr>
            <p:spPr bwMode="auto">
              <a:xfrm>
                <a:off x="4544" y="115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0" name="Rectangle 14"/>
              <p:cNvSpPr>
                <a:spLocks noChangeArrowheads="1"/>
              </p:cNvSpPr>
              <p:nvPr/>
            </p:nvSpPr>
            <p:spPr bwMode="auto">
              <a:xfrm>
                <a:off x="4556" y="1159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1" name="Rectangle 15"/>
              <p:cNvSpPr>
                <a:spLocks noChangeArrowheads="1"/>
              </p:cNvSpPr>
              <p:nvPr/>
            </p:nvSpPr>
            <p:spPr bwMode="auto">
              <a:xfrm>
                <a:off x="5374" y="115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2" name="Rectangle 16"/>
              <p:cNvSpPr>
                <a:spLocks noChangeArrowheads="1"/>
              </p:cNvSpPr>
              <p:nvPr/>
            </p:nvSpPr>
            <p:spPr bwMode="auto">
              <a:xfrm>
                <a:off x="5386" y="1159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3" name="Rectangle 17"/>
              <p:cNvSpPr>
                <a:spLocks noChangeArrowheads="1"/>
              </p:cNvSpPr>
              <p:nvPr/>
            </p:nvSpPr>
            <p:spPr bwMode="auto">
              <a:xfrm>
                <a:off x="6204" y="115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4" name="Rectangle 18"/>
              <p:cNvSpPr>
                <a:spLocks noChangeArrowheads="1"/>
              </p:cNvSpPr>
              <p:nvPr/>
            </p:nvSpPr>
            <p:spPr bwMode="auto">
              <a:xfrm>
                <a:off x="6204" y="115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5" name="Rectangle 19"/>
              <p:cNvSpPr>
                <a:spLocks noChangeArrowheads="1"/>
              </p:cNvSpPr>
              <p:nvPr/>
            </p:nvSpPr>
            <p:spPr bwMode="auto">
              <a:xfrm>
                <a:off x="2888" y="1167"/>
                <a:ext cx="8" cy="14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6" name="Rectangle 20"/>
              <p:cNvSpPr>
                <a:spLocks noChangeArrowheads="1"/>
              </p:cNvSpPr>
              <p:nvPr/>
            </p:nvSpPr>
            <p:spPr bwMode="auto">
              <a:xfrm>
                <a:off x="3718" y="1167"/>
                <a:ext cx="8" cy="14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7" name="Rectangle 21"/>
              <p:cNvSpPr>
                <a:spLocks noChangeArrowheads="1"/>
              </p:cNvSpPr>
              <p:nvPr/>
            </p:nvSpPr>
            <p:spPr bwMode="auto">
              <a:xfrm>
                <a:off x="4548" y="1167"/>
                <a:ext cx="8" cy="14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8" name="Rectangle 22"/>
              <p:cNvSpPr>
                <a:spLocks noChangeArrowheads="1"/>
              </p:cNvSpPr>
              <p:nvPr/>
            </p:nvSpPr>
            <p:spPr bwMode="auto">
              <a:xfrm>
                <a:off x="5378" y="1167"/>
                <a:ext cx="8" cy="14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199" name="Rectangle 23"/>
              <p:cNvSpPr>
                <a:spLocks noChangeArrowheads="1"/>
              </p:cNvSpPr>
              <p:nvPr/>
            </p:nvSpPr>
            <p:spPr bwMode="auto">
              <a:xfrm>
                <a:off x="6208" y="1167"/>
                <a:ext cx="8" cy="141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00" name="Rectangle 24"/>
              <p:cNvSpPr>
                <a:spLocks noChangeArrowheads="1"/>
              </p:cNvSpPr>
              <p:nvPr/>
            </p:nvSpPr>
            <p:spPr bwMode="auto">
              <a:xfrm>
                <a:off x="2470" y="1284"/>
                <a:ext cx="212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pt-PT" sz="1700">
                    <a:latin typeface="Garamond" pitchFamily="18" charset="0"/>
                  </a:rPr>
                  <a:t>U</a:t>
                </a:r>
              </a:p>
            </p:txBody>
          </p:sp>
          <p:grpSp>
            <p:nvGrpSpPr>
              <p:cNvPr id="3" name="Group 25"/>
              <p:cNvGrpSpPr>
                <a:grpSpLocks/>
              </p:cNvGrpSpPr>
              <p:nvPr/>
            </p:nvGrpSpPr>
            <p:grpSpPr bwMode="auto">
              <a:xfrm>
                <a:off x="3032" y="1305"/>
                <a:ext cx="533" cy="632"/>
                <a:chOff x="3032" y="1305"/>
                <a:chExt cx="533" cy="632"/>
              </a:xfrm>
              <a:grpFill/>
            </p:grpSpPr>
            <p:sp>
              <p:nvSpPr>
                <p:cNvPr id="818202" name="Rectangle 26"/>
                <p:cNvSpPr>
                  <a:spLocks noChangeArrowheads="1"/>
                </p:cNvSpPr>
                <p:nvPr/>
              </p:nvSpPr>
              <p:spPr bwMode="auto">
                <a:xfrm>
                  <a:off x="3041" y="1305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UUU</a:t>
                  </a:r>
                </a:p>
              </p:txBody>
            </p:sp>
            <p:sp>
              <p:nvSpPr>
                <p:cNvPr id="818203" name="Rectangle 27"/>
                <p:cNvSpPr>
                  <a:spLocks noChangeArrowheads="1"/>
                </p:cNvSpPr>
                <p:nvPr/>
              </p:nvSpPr>
              <p:spPr bwMode="auto">
                <a:xfrm>
                  <a:off x="3044" y="144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UUC</a:t>
                  </a:r>
                </a:p>
              </p:txBody>
            </p:sp>
            <p:sp>
              <p:nvSpPr>
                <p:cNvPr id="818204" name="Rectangle 28"/>
                <p:cNvSpPr>
                  <a:spLocks noChangeArrowheads="1"/>
                </p:cNvSpPr>
                <p:nvPr/>
              </p:nvSpPr>
              <p:spPr bwMode="auto">
                <a:xfrm>
                  <a:off x="3246" y="131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205" name="Rectangle 29"/>
                <p:cNvSpPr>
                  <a:spLocks noChangeArrowheads="1"/>
                </p:cNvSpPr>
                <p:nvPr/>
              </p:nvSpPr>
              <p:spPr bwMode="auto">
                <a:xfrm>
                  <a:off x="3246" y="139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dirty="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206" name="Rectangle 30"/>
                <p:cNvSpPr>
                  <a:spLocks noChangeArrowheads="1"/>
                </p:cNvSpPr>
                <p:nvPr/>
              </p:nvSpPr>
              <p:spPr bwMode="auto">
                <a:xfrm>
                  <a:off x="3246" y="146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207" name="Rectangle 31"/>
                <p:cNvSpPr>
                  <a:spLocks noChangeArrowheads="1"/>
                </p:cNvSpPr>
                <p:nvPr/>
              </p:nvSpPr>
              <p:spPr bwMode="auto">
                <a:xfrm>
                  <a:off x="3240" y="160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208" name="Rectangle 32"/>
                <p:cNvSpPr>
                  <a:spLocks noChangeArrowheads="1"/>
                </p:cNvSpPr>
                <p:nvPr/>
              </p:nvSpPr>
              <p:spPr bwMode="auto">
                <a:xfrm>
                  <a:off x="3240" y="1686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209" name="Rectangle 33"/>
                <p:cNvSpPr>
                  <a:spLocks noChangeArrowheads="1"/>
                </p:cNvSpPr>
                <p:nvPr/>
              </p:nvSpPr>
              <p:spPr bwMode="auto">
                <a:xfrm>
                  <a:off x="3240" y="176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210" name="Rectangle 34"/>
                <p:cNvSpPr>
                  <a:spLocks noChangeArrowheads="1"/>
                </p:cNvSpPr>
                <p:nvPr/>
              </p:nvSpPr>
              <p:spPr bwMode="auto">
                <a:xfrm>
                  <a:off x="3300" y="1383"/>
                  <a:ext cx="265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Phe</a:t>
                  </a:r>
                </a:p>
              </p:txBody>
            </p:sp>
            <p:sp>
              <p:nvSpPr>
                <p:cNvPr id="818211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9" y="1599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UUA</a:t>
                  </a:r>
                </a:p>
              </p:txBody>
            </p:sp>
            <p:sp>
              <p:nvSpPr>
                <p:cNvPr id="818212" name="Rectangle 36"/>
                <p:cNvSpPr>
                  <a:spLocks noChangeArrowheads="1"/>
                </p:cNvSpPr>
                <p:nvPr/>
              </p:nvSpPr>
              <p:spPr bwMode="auto">
                <a:xfrm>
                  <a:off x="3032" y="1739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UUG</a:t>
                  </a:r>
                </a:p>
              </p:txBody>
            </p:sp>
            <p:sp>
              <p:nvSpPr>
                <p:cNvPr id="818213" name="Rectangle 37"/>
                <p:cNvSpPr>
                  <a:spLocks noChangeArrowheads="1"/>
                </p:cNvSpPr>
                <p:nvPr/>
              </p:nvSpPr>
              <p:spPr bwMode="auto">
                <a:xfrm>
                  <a:off x="3294" y="1678"/>
                  <a:ext cx="260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Leu</a:t>
                  </a:r>
                </a:p>
              </p:txBody>
            </p:sp>
          </p:grpSp>
          <p:grpSp>
            <p:nvGrpSpPr>
              <p:cNvPr id="4" name="Group 38"/>
              <p:cNvGrpSpPr>
                <a:grpSpLocks/>
              </p:cNvGrpSpPr>
              <p:nvPr/>
            </p:nvGrpSpPr>
            <p:grpSpPr bwMode="auto">
              <a:xfrm>
                <a:off x="3887" y="1305"/>
                <a:ext cx="494" cy="616"/>
                <a:chOff x="3887" y="1305"/>
                <a:chExt cx="494" cy="616"/>
              </a:xfrm>
              <a:grpFill/>
            </p:grpSpPr>
            <p:sp>
              <p:nvSpPr>
                <p:cNvPr id="818215" name="Rectangle 39"/>
                <p:cNvSpPr>
                  <a:spLocks noChangeArrowheads="1"/>
                </p:cNvSpPr>
                <p:nvPr/>
              </p:nvSpPr>
              <p:spPr bwMode="auto">
                <a:xfrm>
                  <a:off x="3887" y="1305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UCU</a:t>
                  </a:r>
                </a:p>
              </p:txBody>
            </p:sp>
            <p:sp>
              <p:nvSpPr>
                <p:cNvPr id="818216" name="Rectangle 40"/>
                <p:cNvSpPr>
                  <a:spLocks noChangeArrowheads="1"/>
                </p:cNvSpPr>
                <p:nvPr/>
              </p:nvSpPr>
              <p:spPr bwMode="auto">
                <a:xfrm>
                  <a:off x="3890" y="1444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UCC</a:t>
                  </a:r>
                </a:p>
              </p:txBody>
            </p:sp>
            <p:sp>
              <p:nvSpPr>
                <p:cNvPr id="818217" name="Rectangle 41"/>
                <p:cNvSpPr>
                  <a:spLocks noChangeArrowheads="1"/>
                </p:cNvSpPr>
                <p:nvPr/>
              </p:nvSpPr>
              <p:spPr bwMode="auto">
                <a:xfrm>
                  <a:off x="3888" y="158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UCA</a:t>
                  </a:r>
                </a:p>
              </p:txBody>
            </p:sp>
            <p:sp>
              <p:nvSpPr>
                <p:cNvPr id="818218" name="Rectangle 42"/>
                <p:cNvSpPr>
                  <a:spLocks noChangeArrowheads="1"/>
                </p:cNvSpPr>
                <p:nvPr/>
              </p:nvSpPr>
              <p:spPr bwMode="auto">
                <a:xfrm>
                  <a:off x="3888" y="1723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UCG</a:t>
                  </a:r>
                </a:p>
              </p:txBody>
            </p:sp>
            <p:sp>
              <p:nvSpPr>
                <p:cNvPr id="818219" name="Rectangle 43"/>
                <p:cNvSpPr>
                  <a:spLocks noChangeArrowheads="1"/>
                </p:cNvSpPr>
                <p:nvPr/>
              </p:nvSpPr>
              <p:spPr bwMode="auto">
                <a:xfrm>
                  <a:off x="4088" y="131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220" name="Rectangle 44"/>
                <p:cNvSpPr>
                  <a:spLocks noChangeArrowheads="1"/>
                </p:cNvSpPr>
                <p:nvPr/>
              </p:nvSpPr>
              <p:spPr bwMode="auto">
                <a:xfrm>
                  <a:off x="4088" y="153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221" name="Rectangle 45"/>
                <p:cNvSpPr>
                  <a:spLocks noChangeArrowheads="1"/>
                </p:cNvSpPr>
                <p:nvPr/>
              </p:nvSpPr>
              <p:spPr bwMode="auto">
                <a:xfrm>
                  <a:off x="4088" y="140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22" name="Rectangle 46"/>
                <p:cNvSpPr>
                  <a:spLocks noChangeArrowheads="1"/>
                </p:cNvSpPr>
                <p:nvPr/>
              </p:nvSpPr>
              <p:spPr bwMode="auto">
                <a:xfrm>
                  <a:off x="4088" y="146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23" name="Rectangle 47"/>
                <p:cNvSpPr>
                  <a:spLocks noChangeArrowheads="1"/>
                </p:cNvSpPr>
                <p:nvPr/>
              </p:nvSpPr>
              <p:spPr bwMode="auto">
                <a:xfrm>
                  <a:off x="4088" y="174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224" name="Rectangle 48"/>
                <p:cNvSpPr>
                  <a:spLocks noChangeArrowheads="1"/>
                </p:cNvSpPr>
                <p:nvPr/>
              </p:nvSpPr>
              <p:spPr bwMode="auto">
                <a:xfrm>
                  <a:off x="4088" y="162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25" name="Rectangle 49"/>
                <p:cNvSpPr>
                  <a:spLocks noChangeArrowheads="1"/>
                </p:cNvSpPr>
                <p:nvPr/>
              </p:nvSpPr>
              <p:spPr bwMode="auto">
                <a:xfrm>
                  <a:off x="4088" y="171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26" name="Rectangle 50"/>
                <p:cNvSpPr>
                  <a:spLocks noChangeArrowheads="1"/>
                </p:cNvSpPr>
                <p:nvPr/>
              </p:nvSpPr>
              <p:spPr bwMode="auto">
                <a:xfrm>
                  <a:off x="4137" y="1523"/>
                  <a:ext cx="24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Ser</a:t>
                  </a:r>
                </a:p>
              </p:txBody>
            </p:sp>
          </p:grpSp>
          <p:grpSp>
            <p:nvGrpSpPr>
              <p:cNvPr id="5" name="Group 51"/>
              <p:cNvGrpSpPr>
                <a:grpSpLocks/>
              </p:cNvGrpSpPr>
              <p:nvPr/>
            </p:nvGrpSpPr>
            <p:grpSpPr bwMode="auto">
              <a:xfrm>
                <a:off x="4660" y="1305"/>
                <a:ext cx="593" cy="632"/>
                <a:chOff x="4660" y="1305"/>
                <a:chExt cx="593" cy="632"/>
              </a:xfrm>
              <a:grpFill/>
            </p:grpSpPr>
            <p:sp>
              <p:nvSpPr>
                <p:cNvPr id="818228" name="Rectangle 52"/>
                <p:cNvSpPr>
                  <a:spLocks noChangeArrowheads="1"/>
                </p:cNvSpPr>
                <p:nvPr/>
              </p:nvSpPr>
              <p:spPr bwMode="auto">
                <a:xfrm>
                  <a:off x="4669" y="1305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UAU</a:t>
                  </a:r>
                </a:p>
              </p:txBody>
            </p:sp>
            <p:sp>
              <p:nvSpPr>
                <p:cNvPr id="818229" name="Rectangle 53"/>
                <p:cNvSpPr>
                  <a:spLocks noChangeArrowheads="1"/>
                </p:cNvSpPr>
                <p:nvPr/>
              </p:nvSpPr>
              <p:spPr bwMode="auto">
                <a:xfrm>
                  <a:off x="4672" y="144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UAC</a:t>
                  </a:r>
                </a:p>
              </p:txBody>
            </p:sp>
            <p:sp>
              <p:nvSpPr>
                <p:cNvPr id="818230" name="Rectangle 54"/>
                <p:cNvSpPr>
                  <a:spLocks noChangeArrowheads="1"/>
                </p:cNvSpPr>
                <p:nvPr/>
              </p:nvSpPr>
              <p:spPr bwMode="auto">
                <a:xfrm>
                  <a:off x="4873" y="131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231" name="Rectangle 55"/>
                <p:cNvSpPr>
                  <a:spLocks noChangeArrowheads="1"/>
                </p:cNvSpPr>
                <p:nvPr/>
              </p:nvSpPr>
              <p:spPr bwMode="auto">
                <a:xfrm>
                  <a:off x="4873" y="139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232" name="Rectangle 56"/>
                <p:cNvSpPr>
                  <a:spLocks noChangeArrowheads="1"/>
                </p:cNvSpPr>
                <p:nvPr/>
              </p:nvSpPr>
              <p:spPr bwMode="auto">
                <a:xfrm>
                  <a:off x="4873" y="146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233" name="Rectangle 57"/>
                <p:cNvSpPr>
                  <a:spLocks noChangeArrowheads="1"/>
                </p:cNvSpPr>
                <p:nvPr/>
              </p:nvSpPr>
              <p:spPr bwMode="auto">
                <a:xfrm>
                  <a:off x="4859" y="160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234" name="Rectangle 58"/>
                <p:cNvSpPr>
                  <a:spLocks noChangeArrowheads="1"/>
                </p:cNvSpPr>
                <p:nvPr/>
              </p:nvSpPr>
              <p:spPr bwMode="auto">
                <a:xfrm>
                  <a:off x="4859" y="1686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235" name="Rectangle 59"/>
                <p:cNvSpPr>
                  <a:spLocks noChangeArrowheads="1"/>
                </p:cNvSpPr>
                <p:nvPr/>
              </p:nvSpPr>
              <p:spPr bwMode="auto">
                <a:xfrm>
                  <a:off x="4859" y="176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236" name="Rectangle 60"/>
                <p:cNvSpPr>
                  <a:spLocks noChangeArrowheads="1"/>
                </p:cNvSpPr>
                <p:nvPr/>
              </p:nvSpPr>
              <p:spPr bwMode="auto">
                <a:xfrm>
                  <a:off x="4922" y="1383"/>
                  <a:ext cx="280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Tyr</a:t>
                  </a:r>
                </a:p>
              </p:txBody>
            </p:sp>
            <p:sp>
              <p:nvSpPr>
                <p:cNvPr id="818237" name="Rectangle 61"/>
                <p:cNvSpPr>
                  <a:spLocks noChangeArrowheads="1"/>
                </p:cNvSpPr>
                <p:nvPr/>
              </p:nvSpPr>
              <p:spPr bwMode="auto">
                <a:xfrm>
                  <a:off x="4668" y="1599"/>
                  <a:ext cx="30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UAA</a:t>
                  </a:r>
                </a:p>
              </p:txBody>
            </p:sp>
            <p:sp>
              <p:nvSpPr>
                <p:cNvPr id="818238" name="Rectangle 62"/>
                <p:cNvSpPr>
                  <a:spLocks noChangeArrowheads="1"/>
                </p:cNvSpPr>
                <p:nvPr/>
              </p:nvSpPr>
              <p:spPr bwMode="auto">
                <a:xfrm>
                  <a:off x="4660" y="1739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UAG</a:t>
                  </a:r>
                </a:p>
              </p:txBody>
            </p:sp>
            <p:sp>
              <p:nvSpPr>
                <p:cNvPr id="818239" name="Rectangle 63"/>
                <p:cNvSpPr>
                  <a:spLocks noChangeArrowheads="1"/>
                </p:cNvSpPr>
                <p:nvPr/>
              </p:nvSpPr>
              <p:spPr bwMode="auto">
                <a:xfrm>
                  <a:off x="4908" y="1678"/>
                  <a:ext cx="345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STOP</a:t>
                  </a:r>
                </a:p>
              </p:txBody>
            </p:sp>
          </p:grpSp>
          <p:grpSp>
            <p:nvGrpSpPr>
              <p:cNvPr id="6" name="Group 64"/>
              <p:cNvGrpSpPr>
                <a:grpSpLocks/>
              </p:cNvGrpSpPr>
              <p:nvPr/>
            </p:nvGrpSpPr>
            <p:grpSpPr bwMode="auto">
              <a:xfrm>
                <a:off x="5454" y="1298"/>
                <a:ext cx="674" cy="599"/>
                <a:chOff x="5454" y="1298"/>
                <a:chExt cx="674" cy="599"/>
              </a:xfrm>
              <a:grpFill/>
            </p:grpSpPr>
            <p:sp>
              <p:nvSpPr>
                <p:cNvPr id="818241" name="Rectangle 65"/>
                <p:cNvSpPr>
                  <a:spLocks noChangeArrowheads="1"/>
                </p:cNvSpPr>
                <p:nvPr/>
              </p:nvSpPr>
              <p:spPr bwMode="auto">
                <a:xfrm>
                  <a:off x="5463" y="1298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UGU</a:t>
                  </a:r>
                </a:p>
              </p:txBody>
            </p:sp>
            <p:sp>
              <p:nvSpPr>
                <p:cNvPr id="818242" name="Rectangle 66"/>
                <p:cNvSpPr>
                  <a:spLocks noChangeArrowheads="1"/>
                </p:cNvSpPr>
                <p:nvPr/>
              </p:nvSpPr>
              <p:spPr bwMode="auto">
                <a:xfrm>
                  <a:off x="5466" y="1437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UGC</a:t>
                  </a:r>
                </a:p>
              </p:txBody>
            </p:sp>
            <p:sp>
              <p:nvSpPr>
                <p:cNvPr id="818243" name="Rectangle 67"/>
                <p:cNvSpPr>
                  <a:spLocks noChangeArrowheads="1"/>
                </p:cNvSpPr>
                <p:nvPr/>
              </p:nvSpPr>
              <p:spPr bwMode="auto">
                <a:xfrm>
                  <a:off x="5667" y="1306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244" name="Rectangle 68"/>
                <p:cNvSpPr>
                  <a:spLocks noChangeArrowheads="1"/>
                </p:cNvSpPr>
                <p:nvPr/>
              </p:nvSpPr>
              <p:spPr bwMode="auto">
                <a:xfrm>
                  <a:off x="5667" y="138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245" name="Rectangle 69"/>
                <p:cNvSpPr>
                  <a:spLocks noChangeArrowheads="1"/>
                </p:cNvSpPr>
                <p:nvPr/>
              </p:nvSpPr>
              <p:spPr bwMode="auto">
                <a:xfrm>
                  <a:off x="5667" y="1462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246" name="Rectangle 70"/>
                <p:cNvSpPr>
                  <a:spLocks noChangeArrowheads="1"/>
                </p:cNvSpPr>
                <p:nvPr/>
              </p:nvSpPr>
              <p:spPr bwMode="auto">
                <a:xfrm>
                  <a:off x="5665" y="1584"/>
                  <a:ext cx="211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®</a:t>
                  </a:r>
                </a:p>
              </p:txBody>
            </p:sp>
            <p:sp>
              <p:nvSpPr>
                <p:cNvPr id="818247" name="Rectangle 71"/>
                <p:cNvSpPr>
                  <a:spLocks noChangeArrowheads="1"/>
                </p:cNvSpPr>
                <p:nvPr/>
              </p:nvSpPr>
              <p:spPr bwMode="auto">
                <a:xfrm>
                  <a:off x="5680" y="1724"/>
                  <a:ext cx="211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®</a:t>
                  </a:r>
                </a:p>
              </p:txBody>
            </p:sp>
            <p:sp>
              <p:nvSpPr>
                <p:cNvPr id="818248" name="Rectangle 72"/>
                <p:cNvSpPr>
                  <a:spLocks noChangeArrowheads="1"/>
                </p:cNvSpPr>
                <p:nvPr/>
              </p:nvSpPr>
              <p:spPr bwMode="auto">
                <a:xfrm>
                  <a:off x="5716" y="1376"/>
                  <a:ext cx="292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Cys</a:t>
                  </a:r>
                </a:p>
              </p:txBody>
            </p:sp>
            <p:sp>
              <p:nvSpPr>
                <p:cNvPr id="818249" name="Rectangle 73"/>
                <p:cNvSpPr>
                  <a:spLocks noChangeArrowheads="1"/>
                </p:cNvSpPr>
                <p:nvPr/>
              </p:nvSpPr>
              <p:spPr bwMode="auto">
                <a:xfrm>
                  <a:off x="5454" y="1584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UGA</a:t>
                  </a:r>
                </a:p>
              </p:txBody>
            </p:sp>
            <p:sp>
              <p:nvSpPr>
                <p:cNvPr id="818250" name="Rectangle 74"/>
                <p:cNvSpPr>
                  <a:spLocks noChangeArrowheads="1"/>
                </p:cNvSpPr>
                <p:nvPr/>
              </p:nvSpPr>
              <p:spPr bwMode="auto">
                <a:xfrm>
                  <a:off x="5783" y="1584"/>
                  <a:ext cx="345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STOP</a:t>
                  </a:r>
                </a:p>
              </p:txBody>
            </p:sp>
            <p:sp>
              <p:nvSpPr>
                <p:cNvPr id="818251" name="Rectangle 75"/>
                <p:cNvSpPr>
                  <a:spLocks noChangeArrowheads="1"/>
                </p:cNvSpPr>
                <p:nvPr/>
              </p:nvSpPr>
              <p:spPr bwMode="auto">
                <a:xfrm>
                  <a:off x="5454" y="1724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UGG</a:t>
                  </a:r>
                </a:p>
              </p:txBody>
            </p:sp>
            <p:sp>
              <p:nvSpPr>
                <p:cNvPr id="818252" name="Rectangle 76"/>
                <p:cNvSpPr>
                  <a:spLocks noChangeArrowheads="1"/>
                </p:cNvSpPr>
                <p:nvPr/>
              </p:nvSpPr>
              <p:spPr bwMode="auto">
                <a:xfrm>
                  <a:off x="5798" y="1724"/>
                  <a:ext cx="286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Trp</a:t>
                  </a:r>
                </a:p>
              </p:txBody>
            </p:sp>
          </p:grpSp>
          <p:sp>
            <p:nvSpPr>
              <p:cNvPr id="818253" name="Rectangle 77"/>
              <p:cNvSpPr>
                <a:spLocks noChangeArrowheads="1"/>
              </p:cNvSpPr>
              <p:nvPr/>
            </p:nvSpPr>
            <p:spPr bwMode="auto">
              <a:xfrm>
                <a:off x="2254" y="1312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54" name="Rectangle 78"/>
              <p:cNvSpPr>
                <a:spLocks noChangeArrowheads="1"/>
              </p:cNvSpPr>
              <p:nvPr/>
            </p:nvSpPr>
            <p:spPr bwMode="auto">
              <a:xfrm>
                <a:off x="2254" y="1312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55" name="Rectangle 79"/>
              <p:cNvSpPr>
                <a:spLocks noChangeArrowheads="1"/>
              </p:cNvSpPr>
              <p:nvPr/>
            </p:nvSpPr>
            <p:spPr bwMode="auto">
              <a:xfrm>
                <a:off x="2262" y="1312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56" name="Rectangle 80"/>
              <p:cNvSpPr>
                <a:spLocks noChangeArrowheads="1"/>
              </p:cNvSpPr>
              <p:nvPr/>
            </p:nvSpPr>
            <p:spPr bwMode="auto">
              <a:xfrm>
                <a:off x="2274" y="1316"/>
                <a:ext cx="606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57" name="Rectangle 81"/>
              <p:cNvSpPr>
                <a:spLocks noChangeArrowheads="1"/>
              </p:cNvSpPr>
              <p:nvPr/>
            </p:nvSpPr>
            <p:spPr bwMode="auto">
              <a:xfrm>
                <a:off x="2884" y="1312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58" name="Rectangle 82"/>
              <p:cNvSpPr>
                <a:spLocks noChangeArrowheads="1"/>
              </p:cNvSpPr>
              <p:nvPr/>
            </p:nvSpPr>
            <p:spPr bwMode="auto">
              <a:xfrm>
                <a:off x="2896" y="1316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59" name="Rectangle 83"/>
              <p:cNvSpPr>
                <a:spLocks noChangeArrowheads="1"/>
              </p:cNvSpPr>
              <p:nvPr/>
            </p:nvSpPr>
            <p:spPr bwMode="auto">
              <a:xfrm>
                <a:off x="3714" y="1312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0" name="Rectangle 84"/>
              <p:cNvSpPr>
                <a:spLocks noChangeArrowheads="1"/>
              </p:cNvSpPr>
              <p:nvPr/>
            </p:nvSpPr>
            <p:spPr bwMode="auto">
              <a:xfrm>
                <a:off x="3726" y="1316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1" name="Rectangle 85"/>
              <p:cNvSpPr>
                <a:spLocks noChangeArrowheads="1"/>
              </p:cNvSpPr>
              <p:nvPr/>
            </p:nvSpPr>
            <p:spPr bwMode="auto">
              <a:xfrm>
                <a:off x="4544" y="1312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2" name="Rectangle 86"/>
              <p:cNvSpPr>
                <a:spLocks noChangeArrowheads="1"/>
              </p:cNvSpPr>
              <p:nvPr/>
            </p:nvSpPr>
            <p:spPr bwMode="auto">
              <a:xfrm>
                <a:off x="4556" y="1316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3" name="Rectangle 87"/>
              <p:cNvSpPr>
                <a:spLocks noChangeArrowheads="1"/>
              </p:cNvSpPr>
              <p:nvPr/>
            </p:nvSpPr>
            <p:spPr bwMode="auto">
              <a:xfrm>
                <a:off x="5374" y="1312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4" name="Rectangle 88"/>
              <p:cNvSpPr>
                <a:spLocks noChangeArrowheads="1"/>
              </p:cNvSpPr>
              <p:nvPr/>
            </p:nvSpPr>
            <p:spPr bwMode="auto">
              <a:xfrm>
                <a:off x="5386" y="1316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5" name="Rectangle 89"/>
              <p:cNvSpPr>
                <a:spLocks noChangeArrowheads="1"/>
              </p:cNvSpPr>
              <p:nvPr/>
            </p:nvSpPr>
            <p:spPr bwMode="auto">
              <a:xfrm>
                <a:off x="6204" y="1312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6" name="Rectangle 90"/>
              <p:cNvSpPr>
                <a:spLocks noChangeArrowheads="1"/>
              </p:cNvSpPr>
              <p:nvPr/>
            </p:nvSpPr>
            <p:spPr bwMode="auto">
              <a:xfrm>
                <a:off x="2258" y="1324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7" name="Rectangle 91"/>
              <p:cNvSpPr>
                <a:spLocks noChangeArrowheads="1"/>
              </p:cNvSpPr>
              <p:nvPr/>
            </p:nvSpPr>
            <p:spPr bwMode="auto">
              <a:xfrm>
                <a:off x="2888" y="1324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8" name="Rectangle 92"/>
              <p:cNvSpPr>
                <a:spLocks noChangeArrowheads="1"/>
              </p:cNvSpPr>
              <p:nvPr/>
            </p:nvSpPr>
            <p:spPr bwMode="auto">
              <a:xfrm>
                <a:off x="3718" y="1324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69" name="Rectangle 93"/>
              <p:cNvSpPr>
                <a:spLocks noChangeArrowheads="1"/>
              </p:cNvSpPr>
              <p:nvPr/>
            </p:nvSpPr>
            <p:spPr bwMode="auto">
              <a:xfrm>
                <a:off x="4548" y="1324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70" name="Rectangle 94"/>
              <p:cNvSpPr>
                <a:spLocks noChangeArrowheads="1"/>
              </p:cNvSpPr>
              <p:nvPr/>
            </p:nvSpPr>
            <p:spPr bwMode="auto">
              <a:xfrm>
                <a:off x="5378" y="1324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71" name="Rectangle 95"/>
              <p:cNvSpPr>
                <a:spLocks noChangeArrowheads="1"/>
              </p:cNvSpPr>
              <p:nvPr/>
            </p:nvSpPr>
            <p:spPr bwMode="auto">
              <a:xfrm>
                <a:off x="6208" y="1324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272" name="Rectangle 96"/>
              <p:cNvSpPr>
                <a:spLocks noChangeArrowheads="1"/>
              </p:cNvSpPr>
              <p:nvPr/>
            </p:nvSpPr>
            <p:spPr bwMode="auto">
              <a:xfrm>
                <a:off x="2475" y="1873"/>
                <a:ext cx="202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pt-PT" sz="1700">
                    <a:latin typeface="Garamond" pitchFamily="18" charset="0"/>
                  </a:rPr>
                  <a:t>C</a:t>
                </a:r>
              </a:p>
            </p:txBody>
          </p:sp>
          <p:grpSp>
            <p:nvGrpSpPr>
              <p:cNvPr id="7" name="Group 97"/>
              <p:cNvGrpSpPr>
                <a:grpSpLocks/>
              </p:cNvGrpSpPr>
              <p:nvPr/>
            </p:nvGrpSpPr>
            <p:grpSpPr bwMode="auto">
              <a:xfrm>
                <a:off x="3046" y="1895"/>
                <a:ext cx="513" cy="616"/>
                <a:chOff x="3046" y="1895"/>
                <a:chExt cx="513" cy="616"/>
              </a:xfrm>
              <a:grpFill/>
            </p:grpSpPr>
            <p:sp>
              <p:nvSpPr>
                <p:cNvPr id="818274" name="Rectangle 98"/>
                <p:cNvSpPr>
                  <a:spLocks noChangeArrowheads="1"/>
                </p:cNvSpPr>
                <p:nvPr/>
              </p:nvSpPr>
              <p:spPr bwMode="auto">
                <a:xfrm>
                  <a:off x="3046" y="1895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CUU</a:t>
                  </a:r>
                </a:p>
              </p:txBody>
            </p:sp>
            <p:sp>
              <p:nvSpPr>
                <p:cNvPr id="818275" name="Rectangle 99"/>
                <p:cNvSpPr>
                  <a:spLocks noChangeArrowheads="1"/>
                </p:cNvSpPr>
                <p:nvPr/>
              </p:nvSpPr>
              <p:spPr bwMode="auto">
                <a:xfrm>
                  <a:off x="3049" y="2034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CUC</a:t>
                  </a:r>
                </a:p>
              </p:txBody>
            </p:sp>
            <p:sp>
              <p:nvSpPr>
                <p:cNvPr id="81827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046" y="217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CUA</a:t>
                  </a:r>
                </a:p>
              </p:txBody>
            </p:sp>
            <p:sp>
              <p:nvSpPr>
                <p:cNvPr id="818277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46" y="2313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CUG</a:t>
                  </a:r>
                </a:p>
              </p:txBody>
            </p:sp>
            <p:sp>
              <p:nvSpPr>
                <p:cNvPr id="818278" name="Rectangle 102"/>
                <p:cNvSpPr>
                  <a:spLocks noChangeArrowheads="1"/>
                </p:cNvSpPr>
                <p:nvPr/>
              </p:nvSpPr>
              <p:spPr bwMode="auto">
                <a:xfrm>
                  <a:off x="3245" y="190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279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45" y="212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28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45" y="199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81" name="Rectangle 105"/>
                <p:cNvSpPr>
                  <a:spLocks noChangeArrowheads="1"/>
                </p:cNvSpPr>
                <p:nvPr/>
              </p:nvSpPr>
              <p:spPr bwMode="auto">
                <a:xfrm>
                  <a:off x="3245" y="205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82" name="Rectangle 106"/>
                <p:cNvSpPr>
                  <a:spLocks noChangeArrowheads="1"/>
                </p:cNvSpPr>
                <p:nvPr/>
              </p:nvSpPr>
              <p:spPr bwMode="auto">
                <a:xfrm>
                  <a:off x="3245" y="233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283" name="Rectangle 107"/>
                <p:cNvSpPr>
                  <a:spLocks noChangeArrowheads="1"/>
                </p:cNvSpPr>
                <p:nvPr/>
              </p:nvSpPr>
              <p:spPr bwMode="auto">
                <a:xfrm>
                  <a:off x="3245" y="221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84" name="Rectangle 108"/>
                <p:cNvSpPr>
                  <a:spLocks noChangeArrowheads="1"/>
                </p:cNvSpPr>
                <p:nvPr/>
              </p:nvSpPr>
              <p:spPr bwMode="auto">
                <a:xfrm>
                  <a:off x="3245" y="230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85" name="Rectangle 109"/>
                <p:cNvSpPr>
                  <a:spLocks noChangeArrowheads="1"/>
                </p:cNvSpPr>
                <p:nvPr/>
              </p:nvSpPr>
              <p:spPr bwMode="auto">
                <a:xfrm>
                  <a:off x="3299" y="2113"/>
                  <a:ext cx="260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Leu</a:t>
                  </a:r>
                </a:p>
              </p:txBody>
            </p:sp>
          </p:grpSp>
          <p:grpSp>
            <p:nvGrpSpPr>
              <p:cNvPr id="8" name="Group 110"/>
              <p:cNvGrpSpPr>
                <a:grpSpLocks/>
              </p:cNvGrpSpPr>
              <p:nvPr/>
            </p:nvGrpSpPr>
            <p:grpSpPr bwMode="auto">
              <a:xfrm>
                <a:off x="3873" y="1895"/>
                <a:ext cx="521" cy="616"/>
                <a:chOff x="3873" y="1895"/>
                <a:chExt cx="521" cy="616"/>
              </a:xfrm>
              <a:grpFill/>
            </p:grpSpPr>
            <p:sp>
              <p:nvSpPr>
                <p:cNvPr id="818287" name="Rectangle 111"/>
                <p:cNvSpPr>
                  <a:spLocks noChangeArrowheads="1"/>
                </p:cNvSpPr>
                <p:nvPr/>
              </p:nvSpPr>
              <p:spPr bwMode="auto">
                <a:xfrm>
                  <a:off x="3873" y="1895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CCU</a:t>
                  </a:r>
                </a:p>
              </p:txBody>
            </p:sp>
            <p:sp>
              <p:nvSpPr>
                <p:cNvPr id="818288" name="Rectangle 112"/>
                <p:cNvSpPr>
                  <a:spLocks noChangeArrowheads="1"/>
                </p:cNvSpPr>
                <p:nvPr/>
              </p:nvSpPr>
              <p:spPr bwMode="auto">
                <a:xfrm>
                  <a:off x="3875" y="2034"/>
                  <a:ext cx="308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CCC</a:t>
                  </a:r>
                </a:p>
              </p:txBody>
            </p:sp>
            <p:sp>
              <p:nvSpPr>
                <p:cNvPr id="818289" name="Rectangle 113"/>
                <p:cNvSpPr>
                  <a:spLocks noChangeArrowheads="1"/>
                </p:cNvSpPr>
                <p:nvPr/>
              </p:nvSpPr>
              <p:spPr bwMode="auto">
                <a:xfrm>
                  <a:off x="3873" y="2174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CCA</a:t>
                  </a:r>
                </a:p>
              </p:txBody>
            </p:sp>
            <p:sp>
              <p:nvSpPr>
                <p:cNvPr id="818290" name="Rectangle 114"/>
                <p:cNvSpPr>
                  <a:spLocks noChangeArrowheads="1"/>
                </p:cNvSpPr>
                <p:nvPr/>
              </p:nvSpPr>
              <p:spPr bwMode="auto">
                <a:xfrm>
                  <a:off x="3873" y="2313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CCG</a:t>
                  </a:r>
                </a:p>
              </p:txBody>
            </p:sp>
            <p:sp>
              <p:nvSpPr>
                <p:cNvPr id="818291" name="Rectangle 115"/>
                <p:cNvSpPr>
                  <a:spLocks noChangeArrowheads="1"/>
                </p:cNvSpPr>
                <p:nvPr/>
              </p:nvSpPr>
              <p:spPr bwMode="auto">
                <a:xfrm>
                  <a:off x="4067" y="190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292" name="Rectangle 116"/>
                <p:cNvSpPr>
                  <a:spLocks noChangeArrowheads="1"/>
                </p:cNvSpPr>
                <p:nvPr/>
              </p:nvSpPr>
              <p:spPr bwMode="auto">
                <a:xfrm>
                  <a:off x="4067" y="212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293" name="Rectangle 117"/>
                <p:cNvSpPr>
                  <a:spLocks noChangeArrowheads="1"/>
                </p:cNvSpPr>
                <p:nvPr/>
              </p:nvSpPr>
              <p:spPr bwMode="auto">
                <a:xfrm>
                  <a:off x="4067" y="199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94" name="Rectangle 118"/>
                <p:cNvSpPr>
                  <a:spLocks noChangeArrowheads="1"/>
                </p:cNvSpPr>
                <p:nvPr/>
              </p:nvSpPr>
              <p:spPr bwMode="auto">
                <a:xfrm>
                  <a:off x="4067" y="205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95" name="Rectangle 119"/>
                <p:cNvSpPr>
                  <a:spLocks noChangeArrowheads="1"/>
                </p:cNvSpPr>
                <p:nvPr/>
              </p:nvSpPr>
              <p:spPr bwMode="auto">
                <a:xfrm>
                  <a:off x="4067" y="233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296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67" y="221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97" name="Rectangle 121"/>
                <p:cNvSpPr>
                  <a:spLocks noChangeArrowheads="1"/>
                </p:cNvSpPr>
                <p:nvPr/>
              </p:nvSpPr>
              <p:spPr bwMode="auto">
                <a:xfrm>
                  <a:off x="4067" y="230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2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4126" y="2113"/>
                  <a:ext cx="201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Pr</a:t>
                  </a:r>
                </a:p>
              </p:txBody>
            </p:sp>
            <p:sp>
              <p:nvSpPr>
                <p:cNvPr id="8182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230" y="2113"/>
                  <a:ext cx="16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o</a:t>
                  </a:r>
                </a:p>
              </p:txBody>
            </p:sp>
          </p:grpSp>
          <p:grpSp>
            <p:nvGrpSpPr>
              <p:cNvPr id="9" name="Group 124"/>
              <p:cNvGrpSpPr>
                <a:grpSpLocks/>
              </p:cNvGrpSpPr>
              <p:nvPr/>
            </p:nvGrpSpPr>
            <p:grpSpPr bwMode="auto">
              <a:xfrm>
                <a:off x="4702" y="1895"/>
                <a:ext cx="541" cy="632"/>
                <a:chOff x="4702" y="1895"/>
                <a:chExt cx="541" cy="632"/>
              </a:xfrm>
              <a:grpFill/>
            </p:grpSpPr>
            <p:sp>
              <p:nvSpPr>
                <p:cNvPr id="818301" name="Rectangle 125"/>
                <p:cNvSpPr>
                  <a:spLocks noChangeArrowheads="1"/>
                </p:cNvSpPr>
                <p:nvPr/>
              </p:nvSpPr>
              <p:spPr bwMode="auto">
                <a:xfrm>
                  <a:off x="4702" y="1895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CAU</a:t>
                  </a:r>
                </a:p>
              </p:txBody>
            </p:sp>
            <p:sp>
              <p:nvSpPr>
                <p:cNvPr id="818302" name="Rectangle 126"/>
                <p:cNvSpPr>
                  <a:spLocks noChangeArrowheads="1"/>
                </p:cNvSpPr>
                <p:nvPr/>
              </p:nvSpPr>
              <p:spPr bwMode="auto">
                <a:xfrm>
                  <a:off x="4705" y="2034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CAC</a:t>
                  </a:r>
                </a:p>
              </p:txBody>
            </p:sp>
            <p:sp>
              <p:nvSpPr>
                <p:cNvPr id="818303" name="Rectangle 127"/>
                <p:cNvSpPr>
                  <a:spLocks noChangeArrowheads="1"/>
                </p:cNvSpPr>
                <p:nvPr/>
              </p:nvSpPr>
              <p:spPr bwMode="auto">
                <a:xfrm>
                  <a:off x="4900" y="190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04" name="Rectangle 128"/>
                <p:cNvSpPr>
                  <a:spLocks noChangeArrowheads="1"/>
                </p:cNvSpPr>
                <p:nvPr/>
              </p:nvSpPr>
              <p:spPr bwMode="auto">
                <a:xfrm>
                  <a:off x="4900" y="198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05" name="Rectangle 129"/>
                <p:cNvSpPr>
                  <a:spLocks noChangeArrowheads="1"/>
                </p:cNvSpPr>
                <p:nvPr/>
              </p:nvSpPr>
              <p:spPr bwMode="auto">
                <a:xfrm>
                  <a:off x="4900" y="205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06" name="Rectangle 130"/>
                <p:cNvSpPr>
                  <a:spLocks noChangeArrowheads="1"/>
                </p:cNvSpPr>
                <p:nvPr/>
              </p:nvSpPr>
              <p:spPr bwMode="auto">
                <a:xfrm>
                  <a:off x="4898" y="219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07" name="Rectangle 131"/>
                <p:cNvSpPr>
                  <a:spLocks noChangeArrowheads="1"/>
                </p:cNvSpPr>
                <p:nvPr/>
              </p:nvSpPr>
              <p:spPr bwMode="auto">
                <a:xfrm>
                  <a:off x="4898" y="2276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08" name="Rectangle 132"/>
                <p:cNvSpPr>
                  <a:spLocks noChangeArrowheads="1"/>
                </p:cNvSpPr>
                <p:nvPr/>
              </p:nvSpPr>
              <p:spPr bwMode="auto">
                <a:xfrm>
                  <a:off x="4898" y="235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09" name="Rectangle 133"/>
                <p:cNvSpPr>
                  <a:spLocks noChangeArrowheads="1"/>
                </p:cNvSpPr>
                <p:nvPr/>
              </p:nvSpPr>
              <p:spPr bwMode="auto">
                <a:xfrm>
                  <a:off x="4949" y="1973"/>
                  <a:ext cx="280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His</a:t>
                  </a:r>
                </a:p>
              </p:txBody>
            </p:sp>
            <p:sp>
              <p:nvSpPr>
                <p:cNvPr id="818310" name="Rectangle 134"/>
                <p:cNvSpPr>
                  <a:spLocks noChangeArrowheads="1"/>
                </p:cNvSpPr>
                <p:nvPr/>
              </p:nvSpPr>
              <p:spPr bwMode="auto">
                <a:xfrm>
                  <a:off x="4712" y="2189"/>
                  <a:ext cx="297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CAA</a:t>
                  </a:r>
                </a:p>
              </p:txBody>
            </p:sp>
            <p:sp>
              <p:nvSpPr>
                <p:cNvPr id="818311" name="Rectangle 135"/>
                <p:cNvSpPr>
                  <a:spLocks noChangeArrowheads="1"/>
                </p:cNvSpPr>
                <p:nvPr/>
              </p:nvSpPr>
              <p:spPr bwMode="auto">
                <a:xfrm>
                  <a:off x="4705" y="2329"/>
                  <a:ext cx="308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CAG</a:t>
                  </a:r>
                </a:p>
              </p:txBody>
            </p:sp>
            <p:sp>
              <p:nvSpPr>
                <p:cNvPr id="818312" name="Rectangle 136"/>
                <p:cNvSpPr>
                  <a:spLocks noChangeArrowheads="1"/>
                </p:cNvSpPr>
                <p:nvPr/>
              </p:nvSpPr>
              <p:spPr bwMode="auto">
                <a:xfrm>
                  <a:off x="4943" y="2268"/>
                  <a:ext cx="185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G</a:t>
                  </a:r>
                </a:p>
              </p:txBody>
            </p:sp>
            <p:sp>
              <p:nvSpPr>
                <p:cNvPr id="818313" name="Rectangle 137"/>
                <p:cNvSpPr>
                  <a:spLocks noChangeArrowheads="1"/>
                </p:cNvSpPr>
                <p:nvPr/>
              </p:nvSpPr>
              <p:spPr bwMode="auto">
                <a:xfrm>
                  <a:off x="5029" y="2268"/>
                  <a:ext cx="21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ln</a:t>
                  </a:r>
                </a:p>
              </p:txBody>
            </p:sp>
          </p:grpSp>
          <p:grpSp>
            <p:nvGrpSpPr>
              <p:cNvPr id="10" name="Group 138"/>
              <p:cNvGrpSpPr>
                <a:grpSpLocks/>
              </p:cNvGrpSpPr>
              <p:nvPr/>
            </p:nvGrpSpPr>
            <p:grpSpPr bwMode="auto">
              <a:xfrm>
                <a:off x="5534" y="1895"/>
                <a:ext cx="549" cy="616"/>
                <a:chOff x="5534" y="1895"/>
                <a:chExt cx="549" cy="616"/>
              </a:xfrm>
              <a:grpFill/>
            </p:grpSpPr>
            <p:sp>
              <p:nvSpPr>
                <p:cNvPr id="818315" name="Rectangle 139"/>
                <p:cNvSpPr>
                  <a:spLocks noChangeArrowheads="1"/>
                </p:cNvSpPr>
                <p:nvPr/>
              </p:nvSpPr>
              <p:spPr bwMode="auto">
                <a:xfrm>
                  <a:off x="5534" y="1895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CGU</a:t>
                  </a:r>
                </a:p>
              </p:txBody>
            </p:sp>
            <p:sp>
              <p:nvSpPr>
                <p:cNvPr id="818316" name="Rectangle 140"/>
                <p:cNvSpPr>
                  <a:spLocks noChangeArrowheads="1"/>
                </p:cNvSpPr>
                <p:nvPr/>
              </p:nvSpPr>
              <p:spPr bwMode="auto">
                <a:xfrm>
                  <a:off x="5547" y="2034"/>
                  <a:ext cx="32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CGc</a:t>
                  </a:r>
                </a:p>
              </p:txBody>
            </p:sp>
            <p:sp>
              <p:nvSpPr>
                <p:cNvPr id="818317" name="Rectangle 141"/>
                <p:cNvSpPr>
                  <a:spLocks noChangeArrowheads="1"/>
                </p:cNvSpPr>
                <p:nvPr/>
              </p:nvSpPr>
              <p:spPr bwMode="auto">
                <a:xfrm>
                  <a:off x="5534" y="217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CGA</a:t>
                  </a:r>
                </a:p>
              </p:txBody>
            </p:sp>
            <p:sp>
              <p:nvSpPr>
                <p:cNvPr id="818318" name="Rectangle 142"/>
                <p:cNvSpPr>
                  <a:spLocks noChangeArrowheads="1"/>
                </p:cNvSpPr>
                <p:nvPr/>
              </p:nvSpPr>
              <p:spPr bwMode="auto">
                <a:xfrm>
                  <a:off x="5534" y="2313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CGG</a:t>
                  </a:r>
                </a:p>
              </p:txBody>
            </p:sp>
            <p:sp>
              <p:nvSpPr>
                <p:cNvPr id="818319" name="Rectangle 143"/>
                <p:cNvSpPr>
                  <a:spLocks noChangeArrowheads="1"/>
                </p:cNvSpPr>
                <p:nvPr/>
              </p:nvSpPr>
              <p:spPr bwMode="auto">
                <a:xfrm>
                  <a:off x="5732" y="190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20" name="Rectangle 144"/>
                <p:cNvSpPr>
                  <a:spLocks noChangeArrowheads="1"/>
                </p:cNvSpPr>
                <p:nvPr/>
              </p:nvSpPr>
              <p:spPr bwMode="auto">
                <a:xfrm>
                  <a:off x="5732" y="212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21" name="Rectangle 145"/>
                <p:cNvSpPr>
                  <a:spLocks noChangeArrowheads="1"/>
                </p:cNvSpPr>
                <p:nvPr/>
              </p:nvSpPr>
              <p:spPr bwMode="auto">
                <a:xfrm>
                  <a:off x="5732" y="199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22" name="Rectangle 146"/>
                <p:cNvSpPr>
                  <a:spLocks noChangeArrowheads="1"/>
                </p:cNvSpPr>
                <p:nvPr/>
              </p:nvSpPr>
              <p:spPr bwMode="auto">
                <a:xfrm>
                  <a:off x="5732" y="205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23" name="Rectangle 147"/>
                <p:cNvSpPr>
                  <a:spLocks noChangeArrowheads="1"/>
                </p:cNvSpPr>
                <p:nvPr/>
              </p:nvSpPr>
              <p:spPr bwMode="auto">
                <a:xfrm>
                  <a:off x="5732" y="233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24" name="Rectangle 148"/>
                <p:cNvSpPr>
                  <a:spLocks noChangeArrowheads="1"/>
                </p:cNvSpPr>
                <p:nvPr/>
              </p:nvSpPr>
              <p:spPr bwMode="auto">
                <a:xfrm>
                  <a:off x="5732" y="221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25" name="Rectangle 149"/>
                <p:cNvSpPr>
                  <a:spLocks noChangeArrowheads="1"/>
                </p:cNvSpPr>
                <p:nvPr/>
              </p:nvSpPr>
              <p:spPr bwMode="auto">
                <a:xfrm>
                  <a:off x="5732" y="230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26" name="Rectangle 150"/>
                <p:cNvSpPr>
                  <a:spLocks noChangeArrowheads="1"/>
                </p:cNvSpPr>
                <p:nvPr/>
              </p:nvSpPr>
              <p:spPr bwMode="auto">
                <a:xfrm>
                  <a:off x="5790" y="2113"/>
                  <a:ext cx="29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Arg</a:t>
                  </a:r>
                </a:p>
              </p:txBody>
            </p:sp>
          </p:grpSp>
          <p:sp>
            <p:nvSpPr>
              <p:cNvPr id="818327" name="Rectangle 151"/>
              <p:cNvSpPr>
                <a:spLocks noChangeArrowheads="1"/>
              </p:cNvSpPr>
              <p:nvPr/>
            </p:nvSpPr>
            <p:spPr bwMode="auto">
              <a:xfrm>
                <a:off x="2254" y="190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28" name="Rectangle 152"/>
              <p:cNvSpPr>
                <a:spLocks noChangeArrowheads="1"/>
              </p:cNvSpPr>
              <p:nvPr/>
            </p:nvSpPr>
            <p:spPr bwMode="auto">
              <a:xfrm>
                <a:off x="2266" y="1905"/>
                <a:ext cx="6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29" name="Rectangle 153"/>
              <p:cNvSpPr>
                <a:spLocks noChangeArrowheads="1"/>
              </p:cNvSpPr>
              <p:nvPr/>
            </p:nvSpPr>
            <p:spPr bwMode="auto">
              <a:xfrm>
                <a:off x="2884" y="190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0" name="Rectangle 154"/>
              <p:cNvSpPr>
                <a:spLocks noChangeArrowheads="1"/>
              </p:cNvSpPr>
              <p:nvPr/>
            </p:nvSpPr>
            <p:spPr bwMode="auto">
              <a:xfrm>
                <a:off x="2896" y="190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1" name="Rectangle 155"/>
              <p:cNvSpPr>
                <a:spLocks noChangeArrowheads="1"/>
              </p:cNvSpPr>
              <p:nvPr/>
            </p:nvSpPr>
            <p:spPr bwMode="auto">
              <a:xfrm>
                <a:off x="3714" y="190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2" name="Rectangle 156"/>
              <p:cNvSpPr>
                <a:spLocks noChangeArrowheads="1"/>
              </p:cNvSpPr>
              <p:nvPr/>
            </p:nvSpPr>
            <p:spPr bwMode="auto">
              <a:xfrm>
                <a:off x="3726" y="190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3" name="Rectangle 157"/>
              <p:cNvSpPr>
                <a:spLocks noChangeArrowheads="1"/>
              </p:cNvSpPr>
              <p:nvPr/>
            </p:nvSpPr>
            <p:spPr bwMode="auto">
              <a:xfrm>
                <a:off x="4544" y="190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4" name="Rectangle 158"/>
              <p:cNvSpPr>
                <a:spLocks noChangeArrowheads="1"/>
              </p:cNvSpPr>
              <p:nvPr/>
            </p:nvSpPr>
            <p:spPr bwMode="auto">
              <a:xfrm>
                <a:off x="4556" y="190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5" name="Rectangle 159"/>
              <p:cNvSpPr>
                <a:spLocks noChangeArrowheads="1"/>
              </p:cNvSpPr>
              <p:nvPr/>
            </p:nvSpPr>
            <p:spPr bwMode="auto">
              <a:xfrm>
                <a:off x="5374" y="190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6" name="Rectangle 160"/>
              <p:cNvSpPr>
                <a:spLocks noChangeArrowheads="1"/>
              </p:cNvSpPr>
              <p:nvPr/>
            </p:nvSpPr>
            <p:spPr bwMode="auto">
              <a:xfrm>
                <a:off x="5386" y="190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7" name="Rectangle 161"/>
              <p:cNvSpPr>
                <a:spLocks noChangeArrowheads="1"/>
              </p:cNvSpPr>
              <p:nvPr/>
            </p:nvSpPr>
            <p:spPr bwMode="auto">
              <a:xfrm>
                <a:off x="6204" y="190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8" name="Rectangle 162"/>
              <p:cNvSpPr>
                <a:spLocks noChangeArrowheads="1"/>
              </p:cNvSpPr>
              <p:nvPr/>
            </p:nvSpPr>
            <p:spPr bwMode="auto">
              <a:xfrm>
                <a:off x="2258" y="191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39" name="Rectangle 163"/>
              <p:cNvSpPr>
                <a:spLocks noChangeArrowheads="1"/>
              </p:cNvSpPr>
              <p:nvPr/>
            </p:nvSpPr>
            <p:spPr bwMode="auto">
              <a:xfrm>
                <a:off x="2888" y="191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40" name="Rectangle 164"/>
              <p:cNvSpPr>
                <a:spLocks noChangeArrowheads="1"/>
              </p:cNvSpPr>
              <p:nvPr/>
            </p:nvSpPr>
            <p:spPr bwMode="auto">
              <a:xfrm>
                <a:off x="3718" y="191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41" name="Rectangle 165"/>
              <p:cNvSpPr>
                <a:spLocks noChangeArrowheads="1"/>
              </p:cNvSpPr>
              <p:nvPr/>
            </p:nvSpPr>
            <p:spPr bwMode="auto">
              <a:xfrm>
                <a:off x="4548" y="191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42" name="Rectangle 166"/>
              <p:cNvSpPr>
                <a:spLocks noChangeArrowheads="1"/>
              </p:cNvSpPr>
              <p:nvPr/>
            </p:nvSpPr>
            <p:spPr bwMode="auto">
              <a:xfrm>
                <a:off x="5378" y="191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43" name="Rectangle 167"/>
              <p:cNvSpPr>
                <a:spLocks noChangeArrowheads="1"/>
              </p:cNvSpPr>
              <p:nvPr/>
            </p:nvSpPr>
            <p:spPr bwMode="auto">
              <a:xfrm>
                <a:off x="6208" y="191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44" name="Rectangle 168"/>
              <p:cNvSpPr>
                <a:spLocks noChangeArrowheads="1"/>
              </p:cNvSpPr>
              <p:nvPr/>
            </p:nvSpPr>
            <p:spPr bwMode="auto">
              <a:xfrm>
                <a:off x="2472" y="2463"/>
                <a:ext cx="208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pt-PT" sz="1700">
                    <a:latin typeface="Garamond" pitchFamily="18" charset="0"/>
                  </a:rPr>
                  <a:t>A</a:t>
                </a:r>
              </a:p>
            </p:txBody>
          </p:sp>
          <p:grpSp>
            <p:nvGrpSpPr>
              <p:cNvPr id="11" name="Group 169"/>
              <p:cNvGrpSpPr>
                <a:grpSpLocks/>
              </p:cNvGrpSpPr>
              <p:nvPr/>
            </p:nvGrpSpPr>
            <p:grpSpPr bwMode="auto">
              <a:xfrm>
                <a:off x="2996" y="2488"/>
                <a:ext cx="645" cy="608"/>
                <a:chOff x="2996" y="2488"/>
                <a:chExt cx="645" cy="608"/>
              </a:xfrm>
              <a:grpFill/>
            </p:grpSpPr>
            <p:sp>
              <p:nvSpPr>
                <p:cNvPr id="818346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96" y="2497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AUU</a:t>
                  </a:r>
                </a:p>
              </p:txBody>
            </p:sp>
            <p:sp>
              <p:nvSpPr>
                <p:cNvPr id="818347" name="Rectangle 171"/>
                <p:cNvSpPr>
                  <a:spLocks noChangeArrowheads="1"/>
                </p:cNvSpPr>
                <p:nvPr/>
              </p:nvSpPr>
              <p:spPr bwMode="auto">
                <a:xfrm>
                  <a:off x="2999" y="2636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AUC</a:t>
                  </a:r>
                </a:p>
              </p:txBody>
            </p:sp>
            <p:sp>
              <p:nvSpPr>
                <p:cNvPr id="818348" name="Rectangle 172"/>
                <p:cNvSpPr>
                  <a:spLocks noChangeArrowheads="1"/>
                </p:cNvSpPr>
                <p:nvPr/>
              </p:nvSpPr>
              <p:spPr bwMode="auto">
                <a:xfrm>
                  <a:off x="2996" y="2776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AUA</a:t>
                  </a:r>
                </a:p>
              </p:txBody>
            </p:sp>
            <p:sp>
              <p:nvSpPr>
                <p:cNvPr id="818349" name="Rectangle 173"/>
                <p:cNvSpPr>
                  <a:spLocks noChangeArrowheads="1"/>
                </p:cNvSpPr>
                <p:nvPr/>
              </p:nvSpPr>
              <p:spPr bwMode="auto">
                <a:xfrm>
                  <a:off x="3199" y="248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50" name="Rectangle 174"/>
                <p:cNvSpPr>
                  <a:spLocks noChangeArrowheads="1"/>
                </p:cNvSpPr>
                <p:nvPr/>
              </p:nvSpPr>
              <p:spPr bwMode="auto">
                <a:xfrm>
                  <a:off x="3199" y="264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51" name="Rectangle 175"/>
                <p:cNvSpPr>
                  <a:spLocks noChangeArrowheads="1"/>
                </p:cNvSpPr>
                <p:nvPr/>
              </p:nvSpPr>
              <p:spPr bwMode="auto">
                <a:xfrm>
                  <a:off x="3199" y="257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52" name="Rectangle 176"/>
                <p:cNvSpPr>
                  <a:spLocks noChangeArrowheads="1"/>
                </p:cNvSpPr>
                <p:nvPr/>
              </p:nvSpPr>
              <p:spPr bwMode="auto">
                <a:xfrm>
                  <a:off x="3199" y="280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53" name="Rectangle 177"/>
                <p:cNvSpPr>
                  <a:spLocks noChangeArrowheads="1"/>
                </p:cNvSpPr>
                <p:nvPr/>
              </p:nvSpPr>
              <p:spPr bwMode="auto">
                <a:xfrm>
                  <a:off x="3199" y="273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54" name="Rectangle 178"/>
                <p:cNvSpPr>
                  <a:spLocks noChangeArrowheads="1"/>
                </p:cNvSpPr>
                <p:nvPr/>
              </p:nvSpPr>
              <p:spPr bwMode="auto">
                <a:xfrm>
                  <a:off x="3220" y="2923"/>
                  <a:ext cx="211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®</a:t>
                  </a:r>
                </a:p>
              </p:txBody>
            </p:sp>
            <p:sp>
              <p:nvSpPr>
                <p:cNvPr id="818355" name="Rectangle 179"/>
                <p:cNvSpPr>
                  <a:spLocks noChangeArrowheads="1"/>
                </p:cNvSpPr>
                <p:nvPr/>
              </p:nvSpPr>
              <p:spPr bwMode="auto">
                <a:xfrm>
                  <a:off x="3246" y="2636"/>
                  <a:ext cx="246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Ile</a:t>
                  </a:r>
                </a:p>
              </p:txBody>
            </p:sp>
            <p:sp>
              <p:nvSpPr>
                <p:cNvPr id="818356" name="Rectangle 180"/>
                <p:cNvSpPr>
                  <a:spLocks noChangeArrowheads="1"/>
                </p:cNvSpPr>
                <p:nvPr/>
              </p:nvSpPr>
              <p:spPr bwMode="auto">
                <a:xfrm>
                  <a:off x="3004" y="2923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AUG</a:t>
                  </a:r>
                </a:p>
              </p:txBody>
            </p:sp>
            <p:sp>
              <p:nvSpPr>
                <p:cNvPr id="818357" name="Rectangle 181"/>
                <p:cNvSpPr>
                  <a:spLocks noChangeArrowheads="1"/>
                </p:cNvSpPr>
                <p:nvPr/>
              </p:nvSpPr>
              <p:spPr bwMode="auto">
                <a:xfrm>
                  <a:off x="3342" y="2923"/>
                  <a:ext cx="29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Met</a:t>
                  </a:r>
                </a:p>
              </p:txBody>
            </p:sp>
          </p:grpSp>
          <p:grpSp>
            <p:nvGrpSpPr>
              <p:cNvPr id="12" name="Group 182"/>
              <p:cNvGrpSpPr>
                <a:grpSpLocks/>
              </p:cNvGrpSpPr>
              <p:nvPr/>
            </p:nvGrpSpPr>
            <p:grpSpPr bwMode="auto">
              <a:xfrm>
                <a:off x="3878" y="2484"/>
                <a:ext cx="536" cy="617"/>
                <a:chOff x="3878" y="2484"/>
                <a:chExt cx="536" cy="617"/>
              </a:xfrm>
              <a:grpFill/>
            </p:grpSpPr>
            <p:sp>
              <p:nvSpPr>
                <p:cNvPr id="818359" name="Rectangle 183"/>
                <p:cNvSpPr>
                  <a:spLocks noChangeArrowheads="1"/>
                </p:cNvSpPr>
                <p:nvPr/>
              </p:nvSpPr>
              <p:spPr bwMode="auto">
                <a:xfrm>
                  <a:off x="3878" y="2484"/>
                  <a:ext cx="357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ACU</a:t>
                  </a:r>
                </a:p>
              </p:txBody>
            </p:sp>
            <p:sp>
              <p:nvSpPr>
                <p:cNvPr id="818360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81" y="2624"/>
                  <a:ext cx="352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ACC</a:t>
                  </a:r>
                </a:p>
              </p:txBody>
            </p:sp>
            <p:sp>
              <p:nvSpPr>
                <p:cNvPr id="818361" name="Rectangle 185"/>
                <p:cNvSpPr>
                  <a:spLocks noChangeArrowheads="1"/>
                </p:cNvSpPr>
                <p:nvPr/>
              </p:nvSpPr>
              <p:spPr bwMode="auto">
                <a:xfrm>
                  <a:off x="3878" y="2763"/>
                  <a:ext cx="357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ACA</a:t>
                  </a:r>
                </a:p>
              </p:txBody>
            </p:sp>
            <p:sp>
              <p:nvSpPr>
                <p:cNvPr id="818362" name="Rectangle 186"/>
                <p:cNvSpPr>
                  <a:spLocks noChangeArrowheads="1"/>
                </p:cNvSpPr>
                <p:nvPr/>
              </p:nvSpPr>
              <p:spPr bwMode="auto">
                <a:xfrm>
                  <a:off x="3878" y="2903"/>
                  <a:ext cx="357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ACG</a:t>
                  </a:r>
                </a:p>
              </p:txBody>
            </p:sp>
            <p:sp>
              <p:nvSpPr>
                <p:cNvPr id="818363" name="Rectangle 187"/>
                <p:cNvSpPr>
                  <a:spLocks noChangeArrowheads="1"/>
                </p:cNvSpPr>
                <p:nvPr/>
              </p:nvSpPr>
              <p:spPr bwMode="auto">
                <a:xfrm>
                  <a:off x="4080" y="249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64" name="Rectangle 188"/>
                <p:cNvSpPr>
                  <a:spLocks noChangeArrowheads="1"/>
                </p:cNvSpPr>
                <p:nvPr/>
              </p:nvSpPr>
              <p:spPr bwMode="auto">
                <a:xfrm>
                  <a:off x="4080" y="271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65" name="Rectangle 189"/>
                <p:cNvSpPr>
                  <a:spLocks noChangeArrowheads="1"/>
                </p:cNvSpPr>
                <p:nvPr/>
              </p:nvSpPr>
              <p:spPr bwMode="auto">
                <a:xfrm>
                  <a:off x="4080" y="258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66" name="Rectangle 190"/>
                <p:cNvSpPr>
                  <a:spLocks noChangeArrowheads="1"/>
                </p:cNvSpPr>
                <p:nvPr/>
              </p:nvSpPr>
              <p:spPr bwMode="auto">
                <a:xfrm>
                  <a:off x="4080" y="263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67" name="Rectangle 191"/>
                <p:cNvSpPr>
                  <a:spLocks noChangeArrowheads="1"/>
                </p:cNvSpPr>
                <p:nvPr/>
              </p:nvSpPr>
              <p:spPr bwMode="auto">
                <a:xfrm>
                  <a:off x="4080" y="292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68" name="Rectangle 192"/>
                <p:cNvSpPr>
                  <a:spLocks noChangeArrowheads="1"/>
                </p:cNvSpPr>
                <p:nvPr/>
              </p:nvSpPr>
              <p:spPr bwMode="auto">
                <a:xfrm>
                  <a:off x="4080" y="280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69" name="Rectangle 193"/>
                <p:cNvSpPr>
                  <a:spLocks noChangeArrowheads="1"/>
                </p:cNvSpPr>
                <p:nvPr/>
              </p:nvSpPr>
              <p:spPr bwMode="auto">
                <a:xfrm>
                  <a:off x="4080" y="289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370" name="Rectangle 194"/>
                <p:cNvSpPr>
                  <a:spLocks noChangeArrowheads="1"/>
                </p:cNvSpPr>
                <p:nvPr/>
              </p:nvSpPr>
              <p:spPr bwMode="auto">
                <a:xfrm>
                  <a:off x="4128" y="2702"/>
                  <a:ext cx="286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Thr</a:t>
                  </a:r>
                </a:p>
              </p:txBody>
            </p:sp>
          </p:grpSp>
          <p:grpSp>
            <p:nvGrpSpPr>
              <p:cNvPr id="13" name="Group 195"/>
              <p:cNvGrpSpPr>
                <a:grpSpLocks/>
              </p:cNvGrpSpPr>
              <p:nvPr/>
            </p:nvGrpSpPr>
            <p:grpSpPr bwMode="auto">
              <a:xfrm>
                <a:off x="4705" y="2485"/>
                <a:ext cx="552" cy="632"/>
                <a:chOff x="4705" y="2485"/>
                <a:chExt cx="552" cy="632"/>
              </a:xfrm>
              <a:grpFill/>
            </p:grpSpPr>
            <p:sp>
              <p:nvSpPr>
                <p:cNvPr id="818372" name="Rectangle 196"/>
                <p:cNvSpPr>
                  <a:spLocks noChangeArrowheads="1"/>
                </p:cNvSpPr>
                <p:nvPr/>
              </p:nvSpPr>
              <p:spPr bwMode="auto">
                <a:xfrm>
                  <a:off x="4705" y="2485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AAU</a:t>
                  </a:r>
                </a:p>
              </p:txBody>
            </p:sp>
            <p:sp>
              <p:nvSpPr>
                <p:cNvPr id="818373" name="Rectangle 197"/>
                <p:cNvSpPr>
                  <a:spLocks noChangeArrowheads="1"/>
                </p:cNvSpPr>
                <p:nvPr/>
              </p:nvSpPr>
              <p:spPr bwMode="auto">
                <a:xfrm>
                  <a:off x="4708" y="262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AAC</a:t>
                  </a:r>
                </a:p>
              </p:txBody>
            </p:sp>
            <p:sp>
              <p:nvSpPr>
                <p:cNvPr id="818374" name="Rectangle 198"/>
                <p:cNvSpPr>
                  <a:spLocks noChangeArrowheads="1"/>
                </p:cNvSpPr>
                <p:nvPr/>
              </p:nvSpPr>
              <p:spPr bwMode="auto">
                <a:xfrm>
                  <a:off x="4907" y="249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75" name="Rectangle 199"/>
                <p:cNvSpPr>
                  <a:spLocks noChangeArrowheads="1"/>
                </p:cNvSpPr>
                <p:nvPr/>
              </p:nvSpPr>
              <p:spPr bwMode="auto">
                <a:xfrm>
                  <a:off x="4907" y="257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76" name="Rectangle 200"/>
                <p:cNvSpPr>
                  <a:spLocks noChangeArrowheads="1"/>
                </p:cNvSpPr>
                <p:nvPr/>
              </p:nvSpPr>
              <p:spPr bwMode="auto">
                <a:xfrm>
                  <a:off x="4907" y="264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77" name="Rectangle 201"/>
                <p:cNvSpPr>
                  <a:spLocks noChangeArrowheads="1"/>
                </p:cNvSpPr>
                <p:nvPr/>
              </p:nvSpPr>
              <p:spPr bwMode="auto">
                <a:xfrm>
                  <a:off x="4902" y="278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78" name="Rectangle 202"/>
                <p:cNvSpPr>
                  <a:spLocks noChangeArrowheads="1"/>
                </p:cNvSpPr>
                <p:nvPr/>
              </p:nvSpPr>
              <p:spPr bwMode="auto">
                <a:xfrm>
                  <a:off x="4902" y="2866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79" name="Rectangle 203"/>
                <p:cNvSpPr>
                  <a:spLocks noChangeArrowheads="1"/>
                </p:cNvSpPr>
                <p:nvPr/>
              </p:nvSpPr>
              <p:spPr bwMode="auto">
                <a:xfrm>
                  <a:off x="4902" y="294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80" name="Rectangle 204"/>
                <p:cNvSpPr>
                  <a:spLocks noChangeArrowheads="1"/>
                </p:cNvSpPr>
                <p:nvPr/>
              </p:nvSpPr>
              <p:spPr bwMode="auto">
                <a:xfrm>
                  <a:off x="4964" y="2563"/>
                  <a:ext cx="29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Asn</a:t>
                  </a:r>
                </a:p>
              </p:txBody>
            </p:sp>
            <p:sp>
              <p:nvSpPr>
                <p:cNvPr id="818381" name="Rectangle 205"/>
                <p:cNvSpPr>
                  <a:spLocks noChangeArrowheads="1"/>
                </p:cNvSpPr>
                <p:nvPr/>
              </p:nvSpPr>
              <p:spPr bwMode="auto">
                <a:xfrm>
                  <a:off x="4721" y="2779"/>
                  <a:ext cx="292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AAA</a:t>
                  </a:r>
                </a:p>
              </p:txBody>
            </p:sp>
            <p:sp>
              <p:nvSpPr>
                <p:cNvPr id="818382" name="Rectangle 206"/>
                <p:cNvSpPr>
                  <a:spLocks noChangeArrowheads="1"/>
                </p:cNvSpPr>
                <p:nvPr/>
              </p:nvSpPr>
              <p:spPr bwMode="auto">
                <a:xfrm>
                  <a:off x="4714" y="2919"/>
                  <a:ext cx="30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AAG</a:t>
                  </a:r>
                </a:p>
              </p:txBody>
            </p:sp>
            <p:sp>
              <p:nvSpPr>
                <p:cNvPr id="818383" name="Rectangle 207"/>
                <p:cNvSpPr>
                  <a:spLocks noChangeArrowheads="1"/>
                </p:cNvSpPr>
                <p:nvPr/>
              </p:nvSpPr>
              <p:spPr bwMode="auto">
                <a:xfrm>
                  <a:off x="4957" y="2858"/>
                  <a:ext cx="280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Lys</a:t>
                  </a:r>
                </a:p>
              </p:txBody>
            </p:sp>
          </p:grpSp>
          <p:grpSp>
            <p:nvGrpSpPr>
              <p:cNvPr id="14" name="Group 208"/>
              <p:cNvGrpSpPr>
                <a:grpSpLocks/>
              </p:cNvGrpSpPr>
              <p:nvPr/>
            </p:nvGrpSpPr>
            <p:grpSpPr bwMode="auto">
              <a:xfrm>
                <a:off x="5532" y="2485"/>
                <a:ext cx="556" cy="632"/>
                <a:chOff x="5532" y="2485"/>
                <a:chExt cx="556" cy="632"/>
              </a:xfrm>
              <a:grpFill/>
            </p:grpSpPr>
            <p:sp>
              <p:nvSpPr>
                <p:cNvPr id="818385" name="Rectangle 209"/>
                <p:cNvSpPr>
                  <a:spLocks noChangeArrowheads="1"/>
                </p:cNvSpPr>
                <p:nvPr/>
              </p:nvSpPr>
              <p:spPr bwMode="auto">
                <a:xfrm>
                  <a:off x="5532" y="2485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AGU</a:t>
                  </a:r>
                </a:p>
              </p:txBody>
            </p:sp>
            <p:sp>
              <p:nvSpPr>
                <p:cNvPr id="818386" name="Rectangle 210"/>
                <p:cNvSpPr>
                  <a:spLocks noChangeArrowheads="1"/>
                </p:cNvSpPr>
                <p:nvPr/>
              </p:nvSpPr>
              <p:spPr bwMode="auto">
                <a:xfrm>
                  <a:off x="5535" y="262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AGC</a:t>
                  </a:r>
                </a:p>
              </p:txBody>
            </p:sp>
            <p:sp>
              <p:nvSpPr>
                <p:cNvPr id="818387" name="Rectangle 211"/>
                <p:cNvSpPr>
                  <a:spLocks noChangeArrowheads="1"/>
                </p:cNvSpPr>
                <p:nvPr/>
              </p:nvSpPr>
              <p:spPr bwMode="auto">
                <a:xfrm>
                  <a:off x="5734" y="249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88" name="Rectangle 212"/>
                <p:cNvSpPr>
                  <a:spLocks noChangeArrowheads="1"/>
                </p:cNvSpPr>
                <p:nvPr/>
              </p:nvSpPr>
              <p:spPr bwMode="auto">
                <a:xfrm>
                  <a:off x="5734" y="257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89" name="Rectangle 213"/>
                <p:cNvSpPr>
                  <a:spLocks noChangeArrowheads="1"/>
                </p:cNvSpPr>
                <p:nvPr/>
              </p:nvSpPr>
              <p:spPr bwMode="auto">
                <a:xfrm>
                  <a:off x="5734" y="264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90" name="Rectangle 214"/>
                <p:cNvSpPr>
                  <a:spLocks noChangeArrowheads="1"/>
                </p:cNvSpPr>
                <p:nvPr/>
              </p:nvSpPr>
              <p:spPr bwMode="auto">
                <a:xfrm>
                  <a:off x="5739" y="278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391" name="Rectangle 215"/>
                <p:cNvSpPr>
                  <a:spLocks noChangeArrowheads="1"/>
                </p:cNvSpPr>
                <p:nvPr/>
              </p:nvSpPr>
              <p:spPr bwMode="auto">
                <a:xfrm>
                  <a:off x="5739" y="2866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392" name="Rectangle 216"/>
                <p:cNvSpPr>
                  <a:spLocks noChangeArrowheads="1"/>
                </p:cNvSpPr>
                <p:nvPr/>
              </p:nvSpPr>
              <p:spPr bwMode="auto">
                <a:xfrm>
                  <a:off x="5739" y="294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393" name="Rectangle 217"/>
                <p:cNvSpPr>
                  <a:spLocks noChangeArrowheads="1"/>
                </p:cNvSpPr>
                <p:nvPr/>
              </p:nvSpPr>
              <p:spPr bwMode="auto">
                <a:xfrm>
                  <a:off x="5783" y="2563"/>
                  <a:ext cx="24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Ser</a:t>
                  </a:r>
                </a:p>
              </p:txBody>
            </p:sp>
            <p:sp>
              <p:nvSpPr>
                <p:cNvPr id="818394" name="Rectangle 218"/>
                <p:cNvSpPr>
                  <a:spLocks noChangeArrowheads="1"/>
                </p:cNvSpPr>
                <p:nvPr/>
              </p:nvSpPr>
              <p:spPr bwMode="auto">
                <a:xfrm>
                  <a:off x="5548" y="2779"/>
                  <a:ext cx="30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AGA</a:t>
                  </a:r>
                </a:p>
              </p:txBody>
            </p:sp>
            <p:sp>
              <p:nvSpPr>
                <p:cNvPr id="818395" name="Rectangle 219"/>
                <p:cNvSpPr>
                  <a:spLocks noChangeArrowheads="1"/>
                </p:cNvSpPr>
                <p:nvPr/>
              </p:nvSpPr>
              <p:spPr bwMode="auto">
                <a:xfrm>
                  <a:off x="5541" y="2919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AGG</a:t>
                  </a:r>
                </a:p>
              </p:txBody>
            </p:sp>
            <p:sp>
              <p:nvSpPr>
                <p:cNvPr id="818396" name="Rectangle 220"/>
                <p:cNvSpPr>
                  <a:spLocks noChangeArrowheads="1"/>
                </p:cNvSpPr>
                <p:nvPr/>
              </p:nvSpPr>
              <p:spPr bwMode="auto">
                <a:xfrm>
                  <a:off x="5796" y="2858"/>
                  <a:ext cx="292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Arg</a:t>
                  </a:r>
                </a:p>
              </p:txBody>
            </p:sp>
          </p:grpSp>
          <p:sp>
            <p:nvSpPr>
              <p:cNvPr id="818397" name="Rectangle 221"/>
              <p:cNvSpPr>
                <a:spLocks noChangeArrowheads="1"/>
              </p:cNvSpPr>
              <p:nvPr/>
            </p:nvSpPr>
            <p:spPr bwMode="auto">
              <a:xfrm>
                <a:off x="2254" y="249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98" name="Rectangle 222"/>
              <p:cNvSpPr>
                <a:spLocks noChangeArrowheads="1"/>
              </p:cNvSpPr>
              <p:nvPr/>
            </p:nvSpPr>
            <p:spPr bwMode="auto">
              <a:xfrm>
                <a:off x="2266" y="2495"/>
                <a:ext cx="6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399" name="Rectangle 223"/>
              <p:cNvSpPr>
                <a:spLocks noChangeArrowheads="1"/>
              </p:cNvSpPr>
              <p:nvPr/>
            </p:nvSpPr>
            <p:spPr bwMode="auto">
              <a:xfrm>
                <a:off x="2884" y="249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0" name="Rectangle 224"/>
              <p:cNvSpPr>
                <a:spLocks noChangeArrowheads="1"/>
              </p:cNvSpPr>
              <p:nvPr/>
            </p:nvSpPr>
            <p:spPr bwMode="auto">
              <a:xfrm>
                <a:off x="2896" y="249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1" name="Rectangle 225"/>
              <p:cNvSpPr>
                <a:spLocks noChangeArrowheads="1"/>
              </p:cNvSpPr>
              <p:nvPr/>
            </p:nvSpPr>
            <p:spPr bwMode="auto">
              <a:xfrm>
                <a:off x="3714" y="249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2" name="Rectangle 226"/>
              <p:cNvSpPr>
                <a:spLocks noChangeArrowheads="1"/>
              </p:cNvSpPr>
              <p:nvPr/>
            </p:nvSpPr>
            <p:spPr bwMode="auto">
              <a:xfrm>
                <a:off x="3726" y="249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3" name="Rectangle 227"/>
              <p:cNvSpPr>
                <a:spLocks noChangeArrowheads="1"/>
              </p:cNvSpPr>
              <p:nvPr/>
            </p:nvSpPr>
            <p:spPr bwMode="auto">
              <a:xfrm>
                <a:off x="4544" y="249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4" name="Rectangle 228"/>
              <p:cNvSpPr>
                <a:spLocks noChangeArrowheads="1"/>
              </p:cNvSpPr>
              <p:nvPr/>
            </p:nvSpPr>
            <p:spPr bwMode="auto">
              <a:xfrm>
                <a:off x="4556" y="249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5" name="Rectangle 229"/>
              <p:cNvSpPr>
                <a:spLocks noChangeArrowheads="1"/>
              </p:cNvSpPr>
              <p:nvPr/>
            </p:nvSpPr>
            <p:spPr bwMode="auto">
              <a:xfrm>
                <a:off x="5374" y="249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6" name="Rectangle 230"/>
              <p:cNvSpPr>
                <a:spLocks noChangeArrowheads="1"/>
              </p:cNvSpPr>
              <p:nvPr/>
            </p:nvSpPr>
            <p:spPr bwMode="auto">
              <a:xfrm>
                <a:off x="5386" y="249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7" name="Rectangle 231"/>
              <p:cNvSpPr>
                <a:spLocks noChangeArrowheads="1"/>
              </p:cNvSpPr>
              <p:nvPr/>
            </p:nvSpPr>
            <p:spPr bwMode="auto">
              <a:xfrm>
                <a:off x="6204" y="249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8" name="Rectangle 232"/>
              <p:cNvSpPr>
                <a:spLocks noChangeArrowheads="1"/>
              </p:cNvSpPr>
              <p:nvPr/>
            </p:nvSpPr>
            <p:spPr bwMode="auto">
              <a:xfrm>
                <a:off x="2258" y="250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09" name="Rectangle 233"/>
              <p:cNvSpPr>
                <a:spLocks noChangeArrowheads="1"/>
              </p:cNvSpPr>
              <p:nvPr/>
            </p:nvSpPr>
            <p:spPr bwMode="auto">
              <a:xfrm>
                <a:off x="2888" y="250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10" name="Rectangle 234"/>
              <p:cNvSpPr>
                <a:spLocks noChangeArrowheads="1"/>
              </p:cNvSpPr>
              <p:nvPr/>
            </p:nvSpPr>
            <p:spPr bwMode="auto">
              <a:xfrm>
                <a:off x="3718" y="250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11" name="Rectangle 235"/>
              <p:cNvSpPr>
                <a:spLocks noChangeArrowheads="1"/>
              </p:cNvSpPr>
              <p:nvPr/>
            </p:nvSpPr>
            <p:spPr bwMode="auto">
              <a:xfrm>
                <a:off x="4548" y="250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12" name="Rectangle 236"/>
              <p:cNvSpPr>
                <a:spLocks noChangeArrowheads="1"/>
              </p:cNvSpPr>
              <p:nvPr/>
            </p:nvSpPr>
            <p:spPr bwMode="auto">
              <a:xfrm>
                <a:off x="5378" y="250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13" name="Rectangle 237"/>
              <p:cNvSpPr>
                <a:spLocks noChangeArrowheads="1"/>
              </p:cNvSpPr>
              <p:nvPr/>
            </p:nvSpPr>
            <p:spPr bwMode="auto">
              <a:xfrm>
                <a:off x="6208" y="2503"/>
                <a:ext cx="8" cy="57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14" name="Rectangle 238"/>
              <p:cNvSpPr>
                <a:spLocks noChangeArrowheads="1"/>
              </p:cNvSpPr>
              <p:nvPr/>
            </p:nvSpPr>
            <p:spPr bwMode="auto">
              <a:xfrm>
                <a:off x="2464" y="3053"/>
                <a:ext cx="221" cy="22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pt-PT" sz="1700">
                    <a:latin typeface="Garamond" pitchFamily="18" charset="0"/>
                  </a:rPr>
                  <a:t>G</a:t>
                </a:r>
              </a:p>
            </p:txBody>
          </p:sp>
          <p:grpSp>
            <p:nvGrpSpPr>
              <p:cNvPr id="15" name="Group 239"/>
              <p:cNvGrpSpPr>
                <a:grpSpLocks/>
              </p:cNvGrpSpPr>
              <p:nvPr/>
            </p:nvGrpSpPr>
            <p:grpSpPr bwMode="auto">
              <a:xfrm>
                <a:off x="3057" y="3075"/>
                <a:ext cx="527" cy="617"/>
                <a:chOff x="3057" y="3075"/>
                <a:chExt cx="527" cy="617"/>
              </a:xfrm>
              <a:grpFill/>
            </p:grpSpPr>
            <p:sp>
              <p:nvSpPr>
                <p:cNvPr id="818416" name="Rectangle 240"/>
                <p:cNvSpPr>
                  <a:spLocks noChangeArrowheads="1"/>
                </p:cNvSpPr>
                <p:nvPr/>
              </p:nvSpPr>
              <p:spPr bwMode="auto">
                <a:xfrm>
                  <a:off x="3057" y="3075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GUU</a:t>
                  </a:r>
                </a:p>
              </p:txBody>
            </p:sp>
            <p:sp>
              <p:nvSpPr>
                <p:cNvPr id="818417" name="Rectangle 241"/>
                <p:cNvSpPr>
                  <a:spLocks noChangeArrowheads="1"/>
                </p:cNvSpPr>
                <p:nvPr/>
              </p:nvSpPr>
              <p:spPr bwMode="auto">
                <a:xfrm>
                  <a:off x="3060" y="3215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GUC</a:t>
                  </a:r>
                </a:p>
              </p:txBody>
            </p:sp>
            <p:sp>
              <p:nvSpPr>
                <p:cNvPr id="818418" name="Rectangle 242"/>
                <p:cNvSpPr>
                  <a:spLocks noChangeArrowheads="1"/>
                </p:cNvSpPr>
                <p:nvPr/>
              </p:nvSpPr>
              <p:spPr bwMode="auto">
                <a:xfrm>
                  <a:off x="3058" y="3355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GUA</a:t>
                  </a:r>
                </a:p>
              </p:txBody>
            </p:sp>
            <p:sp>
              <p:nvSpPr>
                <p:cNvPr id="818419" name="Rectangle 243"/>
                <p:cNvSpPr>
                  <a:spLocks noChangeArrowheads="1"/>
                </p:cNvSpPr>
                <p:nvPr/>
              </p:nvSpPr>
              <p:spPr bwMode="auto">
                <a:xfrm>
                  <a:off x="3058" y="3495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GUG</a:t>
                  </a:r>
                </a:p>
              </p:txBody>
            </p:sp>
            <p:sp>
              <p:nvSpPr>
                <p:cNvPr id="818420" name="Rectangle 244"/>
                <p:cNvSpPr>
                  <a:spLocks noChangeArrowheads="1"/>
                </p:cNvSpPr>
                <p:nvPr/>
              </p:nvSpPr>
              <p:spPr bwMode="auto">
                <a:xfrm>
                  <a:off x="3262" y="308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421" name="Rectangle 245"/>
                <p:cNvSpPr>
                  <a:spLocks noChangeArrowheads="1"/>
                </p:cNvSpPr>
                <p:nvPr/>
              </p:nvSpPr>
              <p:spPr bwMode="auto">
                <a:xfrm>
                  <a:off x="3262" y="330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422" name="Rectangle 246"/>
                <p:cNvSpPr>
                  <a:spLocks noChangeArrowheads="1"/>
                </p:cNvSpPr>
                <p:nvPr/>
              </p:nvSpPr>
              <p:spPr bwMode="auto">
                <a:xfrm>
                  <a:off x="3262" y="317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23" name="Rectangle 247"/>
                <p:cNvSpPr>
                  <a:spLocks noChangeArrowheads="1"/>
                </p:cNvSpPr>
                <p:nvPr/>
              </p:nvSpPr>
              <p:spPr bwMode="auto">
                <a:xfrm>
                  <a:off x="3262" y="323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24" name="Rectangle 248"/>
                <p:cNvSpPr>
                  <a:spLocks noChangeArrowheads="1"/>
                </p:cNvSpPr>
                <p:nvPr/>
              </p:nvSpPr>
              <p:spPr bwMode="auto">
                <a:xfrm>
                  <a:off x="3262" y="351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425" name="Rectangle 249"/>
                <p:cNvSpPr>
                  <a:spLocks noChangeArrowheads="1"/>
                </p:cNvSpPr>
                <p:nvPr/>
              </p:nvSpPr>
              <p:spPr bwMode="auto">
                <a:xfrm>
                  <a:off x="3262" y="3392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26" name="Rectangle 250"/>
                <p:cNvSpPr>
                  <a:spLocks noChangeArrowheads="1"/>
                </p:cNvSpPr>
                <p:nvPr/>
              </p:nvSpPr>
              <p:spPr bwMode="auto">
                <a:xfrm>
                  <a:off x="3262" y="348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27" name="Rectangle 251"/>
                <p:cNvSpPr>
                  <a:spLocks noChangeArrowheads="1"/>
                </p:cNvSpPr>
                <p:nvPr/>
              </p:nvSpPr>
              <p:spPr bwMode="auto">
                <a:xfrm>
                  <a:off x="3303" y="3294"/>
                  <a:ext cx="281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Val</a:t>
                  </a:r>
                </a:p>
              </p:txBody>
            </p:sp>
          </p:grpSp>
          <p:grpSp>
            <p:nvGrpSpPr>
              <p:cNvPr id="16" name="Group 252"/>
              <p:cNvGrpSpPr>
                <a:grpSpLocks/>
              </p:cNvGrpSpPr>
              <p:nvPr/>
            </p:nvGrpSpPr>
            <p:grpSpPr bwMode="auto">
              <a:xfrm>
                <a:off x="3875" y="3075"/>
                <a:ext cx="503" cy="617"/>
                <a:chOff x="3875" y="3075"/>
                <a:chExt cx="503" cy="617"/>
              </a:xfrm>
              <a:grpFill/>
            </p:grpSpPr>
            <p:sp>
              <p:nvSpPr>
                <p:cNvPr id="818429" name="Rectangle 253"/>
                <p:cNvSpPr>
                  <a:spLocks noChangeArrowheads="1"/>
                </p:cNvSpPr>
                <p:nvPr/>
              </p:nvSpPr>
              <p:spPr bwMode="auto">
                <a:xfrm>
                  <a:off x="3877" y="3075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GCU</a:t>
                  </a:r>
                </a:p>
              </p:txBody>
            </p:sp>
            <p:sp>
              <p:nvSpPr>
                <p:cNvPr id="818430" name="Rectangle 254"/>
                <p:cNvSpPr>
                  <a:spLocks noChangeArrowheads="1"/>
                </p:cNvSpPr>
                <p:nvPr/>
              </p:nvSpPr>
              <p:spPr bwMode="auto">
                <a:xfrm>
                  <a:off x="3879" y="3215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GCC</a:t>
                  </a:r>
                </a:p>
              </p:txBody>
            </p:sp>
            <p:sp>
              <p:nvSpPr>
                <p:cNvPr id="818431" name="Rectangle 255"/>
                <p:cNvSpPr>
                  <a:spLocks noChangeArrowheads="1"/>
                </p:cNvSpPr>
                <p:nvPr/>
              </p:nvSpPr>
              <p:spPr bwMode="auto">
                <a:xfrm>
                  <a:off x="3875" y="3355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GCA</a:t>
                  </a:r>
                </a:p>
              </p:txBody>
            </p:sp>
            <p:sp>
              <p:nvSpPr>
                <p:cNvPr id="818432" name="Rectangle 256"/>
                <p:cNvSpPr>
                  <a:spLocks noChangeArrowheads="1"/>
                </p:cNvSpPr>
                <p:nvPr/>
              </p:nvSpPr>
              <p:spPr bwMode="auto">
                <a:xfrm>
                  <a:off x="3875" y="3495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GCG</a:t>
                  </a:r>
                </a:p>
              </p:txBody>
            </p:sp>
            <p:sp>
              <p:nvSpPr>
                <p:cNvPr id="818433" name="Rectangle 257"/>
                <p:cNvSpPr>
                  <a:spLocks noChangeArrowheads="1"/>
                </p:cNvSpPr>
                <p:nvPr/>
              </p:nvSpPr>
              <p:spPr bwMode="auto">
                <a:xfrm>
                  <a:off x="4076" y="308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43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076" y="330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435" name="Rectangle 259"/>
                <p:cNvSpPr>
                  <a:spLocks noChangeArrowheads="1"/>
                </p:cNvSpPr>
                <p:nvPr/>
              </p:nvSpPr>
              <p:spPr bwMode="auto">
                <a:xfrm>
                  <a:off x="4076" y="317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36" name="Rectangle 260"/>
                <p:cNvSpPr>
                  <a:spLocks noChangeArrowheads="1"/>
                </p:cNvSpPr>
                <p:nvPr/>
              </p:nvSpPr>
              <p:spPr bwMode="auto">
                <a:xfrm>
                  <a:off x="4076" y="323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37" name="Rectangle 261"/>
                <p:cNvSpPr>
                  <a:spLocks noChangeArrowheads="1"/>
                </p:cNvSpPr>
                <p:nvPr/>
              </p:nvSpPr>
              <p:spPr bwMode="auto">
                <a:xfrm>
                  <a:off x="4076" y="351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43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076" y="3392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3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076" y="348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40" name="Rectangle 264"/>
                <p:cNvSpPr>
                  <a:spLocks noChangeArrowheads="1"/>
                </p:cNvSpPr>
                <p:nvPr/>
              </p:nvSpPr>
              <p:spPr bwMode="auto">
                <a:xfrm>
                  <a:off x="4129" y="3294"/>
                  <a:ext cx="24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Ala</a:t>
                  </a:r>
                </a:p>
              </p:txBody>
            </p:sp>
          </p:grpSp>
          <p:grpSp>
            <p:nvGrpSpPr>
              <p:cNvPr id="17" name="Group 265"/>
              <p:cNvGrpSpPr>
                <a:grpSpLocks/>
              </p:cNvGrpSpPr>
              <p:nvPr/>
            </p:nvGrpSpPr>
            <p:grpSpPr bwMode="auto">
              <a:xfrm>
                <a:off x="4702" y="3075"/>
                <a:ext cx="555" cy="632"/>
                <a:chOff x="4702" y="3075"/>
                <a:chExt cx="555" cy="632"/>
              </a:xfrm>
              <a:grpFill/>
            </p:grpSpPr>
            <p:sp>
              <p:nvSpPr>
                <p:cNvPr id="818442" name="Rectangle 266"/>
                <p:cNvSpPr>
                  <a:spLocks noChangeArrowheads="1"/>
                </p:cNvSpPr>
                <p:nvPr/>
              </p:nvSpPr>
              <p:spPr bwMode="auto">
                <a:xfrm>
                  <a:off x="4705" y="3075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GAU</a:t>
                  </a:r>
                </a:p>
              </p:txBody>
            </p:sp>
            <p:sp>
              <p:nvSpPr>
                <p:cNvPr id="818443" name="Rectangle 267"/>
                <p:cNvSpPr>
                  <a:spLocks noChangeArrowheads="1"/>
                </p:cNvSpPr>
                <p:nvPr/>
              </p:nvSpPr>
              <p:spPr bwMode="auto">
                <a:xfrm>
                  <a:off x="4708" y="321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GAC</a:t>
                  </a:r>
                </a:p>
              </p:txBody>
            </p:sp>
            <p:sp>
              <p:nvSpPr>
                <p:cNvPr id="81844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907" y="308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44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907" y="316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446" name="Rectangle 270"/>
                <p:cNvSpPr>
                  <a:spLocks noChangeArrowheads="1"/>
                </p:cNvSpPr>
                <p:nvPr/>
              </p:nvSpPr>
              <p:spPr bwMode="auto">
                <a:xfrm>
                  <a:off x="4907" y="323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447" name="Rectangle 271"/>
                <p:cNvSpPr>
                  <a:spLocks noChangeArrowheads="1"/>
                </p:cNvSpPr>
                <p:nvPr/>
              </p:nvSpPr>
              <p:spPr bwMode="auto">
                <a:xfrm>
                  <a:off x="4900" y="337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448" name="Rectangle 272"/>
                <p:cNvSpPr>
                  <a:spLocks noChangeArrowheads="1"/>
                </p:cNvSpPr>
                <p:nvPr/>
              </p:nvSpPr>
              <p:spPr bwMode="auto">
                <a:xfrm>
                  <a:off x="4900" y="3456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449" name="Rectangle 273"/>
                <p:cNvSpPr>
                  <a:spLocks noChangeArrowheads="1"/>
                </p:cNvSpPr>
                <p:nvPr/>
              </p:nvSpPr>
              <p:spPr bwMode="auto">
                <a:xfrm>
                  <a:off x="4900" y="3534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450" name="Rectangle 274"/>
                <p:cNvSpPr>
                  <a:spLocks noChangeArrowheads="1"/>
                </p:cNvSpPr>
                <p:nvPr/>
              </p:nvSpPr>
              <p:spPr bwMode="auto">
                <a:xfrm>
                  <a:off x="4964" y="3153"/>
                  <a:ext cx="29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Asp</a:t>
                  </a:r>
                </a:p>
              </p:txBody>
            </p:sp>
            <p:sp>
              <p:nvSpPr>
                <p:cNvPr id="818451" name="Rectangle 275"/>
                <p:cNvSpPr>
                  <a:spLocks noChangeArrowheads="1"/>
                </p:cNvSpPr>
                <p:nvPr/>
              </p:nvSpPr>
              <p:spPr bwMode="auto">
                <a:xfrm>
                  <a:off x="4709" y="3369"/>
                  <a:ext cx="30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GAA</a:t>
                  </a:r>
                </a:p>
              </p:txBody>
            </p:sp>
            <p:sp>
              <p:nvSpPr>
                <p:cNvPr id="818452" name="Rectangle 276"/>
                <p:cNvSpPr>
                  <a:spLocks noChangeArrowheads="1"/>
                </p:cNvSpPr>
                <p:nvPr/>
              </p:nvSpPr>
              <p:spPr bwMode="auto">
                <a:xfrm>
                  <a:off x="4702" y="3509"/>
                  <a:ext cx="31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GAG</a:t>
                  </a:r>
                </a:p>
              </p:txBody>
            </p:sp>
            <p:sp>
              <p:nvSpPr>
                <p:cNvPr id="81845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946" y="3448"/>
                  <a:ext cx="29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Glu</a:t>
                  </a:r>
                </a:p>
              </p:txBody>
            </p:sp>
          </p:grpSp>
          <p:grpSp>
            <p:nvGrpSpPr>
              <p:cNvPr id="18" name="Group 278"/>
              <p:cNvGrpSpPr>
                <a:grpSpLocks/>
              </p:cNvGrpSpPr>
              <p:nvPr/>
            </p:nvGrpSpPr>
            <p:grpSpPr bwMode="auto">
              <a:xfrm>
                <a:off x="5537" y="3074"/>
                <a:ext cx="540" cy="617"/>
                <a:chOff x="5537" y="3074"/>
                <a:chExt cx="540" cy="617"/>
              </a:xfrm>
              <a:grpFill/>
            </p:grpSpPr>
            <p:sp>
              <p:nvSpPr>
                <p:cNvPr id="818455" name="Rectangle 279"/>
                <p:cNvSpPr>
                  <a:spLocks noChangeArrowheads="1"/>
                </p:cNvSpPr>
                <p:nvPr/>
              </p:nvSpPr>
              <p:spPr bwMode="auto">
                <a:xfrm>
                  <a:off x="5538" y="3074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GGU</a:t>
                  </a:r>
                </a:p>
              </p:txBody>
            </p:sp>
            <p:sp>
              <p:nvSpPr>
                <p:cNvPr id="81845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541" y="3214"/>
                  <a:ext cx="319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GGC</a:t>
                  </a:r>
                </a:p>
              </p:txBody>
            </p:sp>
            <p:sp>
              <p:nvSpPr>
                <p:cNvPr id="81845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537" y="3353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GGA</a:t>
                  </a:r>
                </a:p>
              </p:txBody>
            </p:sp>
            <p:sp>
              <p:nvSpPr>
                <p:cNvPr id="818458" name="Rectangle 282"/>
                <p:cNvSpPr>
                  <a:spLocks noChangeArrowheads="1"/>
                </p:cNvSpPr>
                <p:nvPr/>
              </p:nvSpPr>
              <p:spPr bwMode="auto">
                <a:xfrm>
                  <a:off x="5537" y="3493"/>
                  <a:ext cx="324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/>
                    <a:t>GGG</a:t>
                  </a:r>
                </a:p>
              </p:txBody>
            </p:sp>
            <p:sp>
              <p:nvSpPr>
                <p:cNvPr id="818459" name="Rectangle 283"/>
                <p:cNvSpPr>
                  <a:spLocks noChangeArrowheads="1"/>
                </p:cNvSpPr>
                <p:nvPr/>
              </p:nvSpPr>
              <p:spPr bwMode="auto">
                <a:xfrm>
                  <a:off x="5742" y="308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ü</a:t>
                  </a:r>
                </a:p>
              </p:txBody>
            </p:sp>
            <p:sp>
              <p:nvSpPr>
                <p:cNvPr id="818460" name="Rectangle 284"/>
                <p:cNvSpPr>
                  <a:spLocks noChangeArrowheads="1"/>
                </p:cNvSpPr>
                <p:nvPr/>
              </p:nvSpPr>
              <p:spPr bwMode="auto">
                <a:xfrm>
                  <a:off x="5742" y="3300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ý</a:t>
                  </a:r>
                </a:p>
              </p:txBody>
            </p:sp>
            <p:sp>
              <p:nvSpPr>
                <p:cNvPr id="818461" name="Rectangle 285"/>
                <p:cNvSpPr>
                  <a:spLocks noChangeArrowheads="1"/>
                </p:cNvSpPr>
                <p:nvPr/>
              </p:nvSpPr>
              <p:spPr bwMode="auto">
                <a:xfrm>
                  <a:off x="5742" y="3173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62" name="Rectangle 286"/>
                <p:cNvSpPr>
                  <a:spLocks noChangeArrowheads="1"/>
                </p:cNvSpPr>
                <p:nvPr/>
              </p:nvSpPr>
              <p:spPr bwMode="auto">
                <a:xfrm>
                  <a:off x="5742" y="3229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63" name="Rectangle 287"/>
                <p:cNvSpPr>
                  <a:spLocks noChangeArrowheads="1"/>
                </p:cNvSpPr>
                <p:nvPr/>
              </p:nvSpPr>
              <p:spPr bwMode="auto">
                <a:xfrm>
                  <a:off x="5742" y="3518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þ</a:t>
                  </a:r>
                </a:p>
              </p:txBody>
            </p:sp>
            <p:sp>
              <p:nvSpPr>
                <p:cNvPr id="818464" name="Rectangle 288"/>
                <p:cNvSpPr>
                  <a:spLocks noChangeArrowheads="1"/>
                </p:cNvSpPr>
                <p:nvPr/>
              </p:nvSpPr>
              <p:spPr bwMode="auto">
                <a:xfrm>
                  <a:off x="5742" y="339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65" name="Rectangle 289"/>
                <p:cNvSpPr>
                  <a:spLocks noChangeArrowheads="1"/>
                </p:cNvSpPr>
                <p:nvPr/>
              </p:nvSpPr>
              <p:spPr bwMode="auto">
                <a:xfrm>
                  <a:off x="5742" y="3481"/>
                  <a:ext cx="163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>
                      <a:latin typeface="Symbol" pitchFamily="18" charset="2"/>
                    </a:rPr>
                    <a:t>ï</a:t>
                  </a:r>
                </a:p>
              </p:txBody>
            </p:sp>
            <p:sp>
              <p:nvSpPr>
                <p:cNvPr id="818466" name="Rectangle 290"/>
                <p:cNvSpPr>
                  <a:spLocks noChangeArrowheads="1"/>
                </p:cNvSpPr>
                <p:nvPr/>
              </p:nvSpPr>
              <p:spPr bwMode="auto">
                <a:xfrm>
                  <a:off x="5790" y="3292"/>
                  <a:ext cx="287" cy="17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pt-PT" sz="1200" i="1"/>
                    <a:t>Gly</a:t>
                  </a:r>
                </a:p>
              </p:txBody>
            </p:sp>
          </p:grpSp>
          <p:sp>
            <p:nvSpPr>
              <p:cNvPr id="818467" name="Rectangle 291"/>
              <p:cNvSpPr>
                <a:spLocks noChangeArrowheads="1"/>
              </p:cNvSpPr>
              <p:nvPr/>
            </p:nvSpPr>
            <p:spPr bwMode="auto">
              <a:xfrm>
                <a:off x="2254" y="308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68" name="Rectangle 292"/>
              <p:cNvSpPr>
                <a:spLocks noChangeArrowheads="1"/>
              </p:cNvSpPr>
              <p:nvPr/>
            </p:nvSpPr>
            <p:spPr bwMode="auto">
              <a:xfrm>
                <a:off x="2266" y="3085"/>
                <a:ext cx="6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69" name="Rectangle 293"/>
              <p:cNvSpPr>
                <a:spLocks noChangeArrowheads="1"/>
              </p:cNvSpPr>
              <p:nvPr/>
            </p:nvSpPr>
            <p:spPr bwMode="auto">
              <a:xfrm>
                <a:off x="2884" y="308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0" name="Rectangle 294"/>
              <p:cNvSpPr>
                <a:spLocks noChangeArrowheads="1"/>
              </p:cNvSpPr>
              <p:nvPr/>
            </p:nvSpPr>
            <p:spPr bwMode="auto">
              <a:xfrm>
                <a:off x="2896" y="308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1" name="Rectangle 295"/>
              <p:cNvSpPr>
                <a:spLocks noChangeArrowheads="1"/>
              </p:cNvSpPr>
              <p:nvPr/>
            </p:nvSpPr>
            <p:spPr bwMode="auto">
              <a:xfrm>
                <a:off x="3714" y="308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2" name="Rectangle 296"/>
              <p:cNvSpPr>
                <a:spLocks noChangeArrowheads="1"/>
              </p:cNvSpPr>
              <p:nvPr/>
            </p:nvSpPr>
            <p:spPr bwMode="auto">
              <a:xfrm>
                <a:off x="3726" y="308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3" name="Rectangle 297"/>
              <p:cNvSpPr>
                <a:spLocks noChangeArrowheads="1"/>
              </p:cNvSpPr>
              <p:nvPr/>
            </p:nvSpPr>
            <p:spPr bwMode="auto">
              <a:xfrm>
                <a:off x="4544" y="308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4" name="Rectangle 298"/>
              <p:cNvSpPr>
                <a:spLocks noChangeArrowheads="1"/>
              </p:cNvSpPr>
              <p:nvPr/>
            </p:nvSpPr>
            <p:spPr bwMode="auto">
              <a:xfrm>
                <a:off x="4556" y="308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5" name="Rectangle 299"/>
              <p:cNvSpPr>
                <a:spLocks noChangeArrowheads="1"/>
              </p:cNvSpPr>
              <p:nvPr/>
            </p:nvSpPr>
            <p:spPr bwMode="auto">
              <a:xfrm>
                <a:off x="5374" y="308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6" name="Rectangle 300"/>
              <p:cNvSpPr>
                <a:spLocks noChangeArrowheads="1"/>
              </p:cNvSpPr>
              <p:nvPr/>
            </p:nvSpPr>
            <p:spPr bwMode="auto">
              <a:xfrm>
                <a:off x="5386" y="3085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7" name="Rectangle 301"/>
              <p:cNvSpPr>
                <a:spLocks noChangeArrowheads="1"/>
              </p:cNvSpPr>
              <p:nvPr/>
            </p:nvSpPr>
            <p:spPr bwMode="auto">
              <a:xfrm>
                <a:off x="6204" y="3081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8" name="Rectangle 302"/>
              <p:cNvSpPr>
                <a:spLocks noChangeArrowheads="1"/>
              </p:cNvSpPr>
              <p:nvPr/>
            </p:nvSpPr>
            <p:spPr bwMode="auto">
              <a:xfrm>
                <a:off x="2258" y="3093"/>
                <a:ext cx="8" cy="699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79" name="Rectangle 303"/>
              <p:cNvSpPr>
                <a:spLocks noChangeArrowheads="1"/>
              </p:cNvSpPr>
              <p:nvPr/>
            </p:nvSpPr>
            <p:spPr bwMode="auto">
              <a:xfrm>
                <a:off x="2254" y="379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0" name="Rectangle 304"/>
              <p:cNvSpPr>
                <a:spLocks noChangeArrowheads="1"/>
              </p:cNvSpPr>
              <p:nvPr/>
            </p:nvSpPr>
            <p:spPr bwMode="auto">
              <a:xfrm>
                <a:off x="2254" y="379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1" name="Rectangle 305"/>
              <p:cNvSpPr>
                <a:spLocks noChangeArrowheads="1"/>
              </p:cNvSpPr>
              <p:nvPr/>
            </p:nvSpPr>
            <p:spPr bwMode="auto">
              <a:xfrm>
                <a:off x="2266" y="3799"/>
                <a:ext cx="6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2" name="Rectangle 306"/>
              <p:cNvSpPr>
                <a:spLocks noChangeArrowheads="1"/>
              </p:cNvSpPr>
              <p:nvPr/>
            </p:nvSpPr>
            <p:spPr bwMode="auto">
              <a:xfrm>
                <a:off x="2888" y="3093"/>
                <a:ext cx="8" cy="699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3" name="Rectangle 307"/>
              <p:cNvSpPr>
                <a:spLocks noChangeArrowheads="1"/>
              </p:cNvSpPr>
              <p:nvPr/>
            </p:nvSpPr>
            <p:spPr bwMode="auto">
              <a:xfrm>
                <a:off x="2884" y="379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4" name="Rectangle 308"/>
              <p:cNvSpPr>
                <a:spLocks noChangeArrowheads="1"/>
              </p:cNvSpPr>
              <p:nvPr/>
            </p:nvSpPr>
            <p:spPr bwMode="auto">
              <a:xfrm>
                <a:off x="2896" y="3799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5" name="Rectangle 309"/>
              <p:cNvSpPr>
                <a:spLocks noChangeArrowheads="1"/>
              </p:cNvSpPr>
              <p:nvPr/>
            </p:nvSpPr>
            <p:spPr bwMode="auto">
              <a:xfrm>
                <a:off x="3718" y="3093"/>
                <a:ext cx="8" cy="699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6" name="Rectangle 310"/>
              <p:cNvSpPr>
                <a:spLocks noChangeArrowheads="1"/>
              </p:cNvSpPr>
              <p:nvPr/>
            </p:nvSpPr>
            <p:spPr bwMode="auto">
              <a:xfrm>
                <a:off x="3714" y="379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7" name="Rectangle 311"/>
              <p:cNvSpPr>
                <a:spLocks noChangeArrowheads="1"/>
              </p:cNvSpPr>
              <p:nvPr/>
            </p:nvSpPr>
            <p:spPr bwMode="auto">
              <a:xfrm>
                <a:off x="3726" y="3799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8" name="Rectangle 312"/>
              <p:cNvSpPr>
                <a:spLocks noChangeArrowheads="1"/>
              </p:cNvSpPr>
              <p:nvPr/>
            </p:nvSpPr>
            <p:spPr bwMode="auto">
              <a:xfrm>
                <a:off x="4548" y="3093"/>
                <a:ext cx="8" cy="699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89" name="Rectangle 313"/>
              <p:cNvSpPr>
                <a:spLocks noChangeArrowheads="1"/>
              </p:cNvSpPr>
              <p:nvPr/>
            </p:nvSpPr>
            <p:spPr bwMode="auto">
              <a:xfrm>
                <a:off x="4544" y="379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90" name="Rectangle 314"/>
              <p:cNvSpPr>
                <a:spLocks noChangeArrowheads="1"/>
              </p:cNvSpPr>
              <p:nvPr/>
            </p:nvSpPr>
            <p:spPr bwMode="auto">
              <a:xfrm>
                <a:off x="4556" y="3799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91" name="Rectangle 315"/>
              <p:cNvSpPr>
                <a:spLocks noChangeArrowheads="1"/>
              </p:cNvSpPr>
              <p:nvPr/>
            </p:nvSpPr>
            <p:spPr bwMode="auto">
              <a:xfrm>
                <a:off x="5378" y="3093"/>
                <a:ext cx="8" cy="699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92" name="Rectangle 316"/>
              <p:cNvSpPr>
                <a:spLocks noChangeArrowheads="1"/>
              </p:cNvSpPr>
              <p:nvPr/>
            </p:nvSpPr>
            <p:spPr bwMode="auto">
              <a:xfrm>
                <a:off x="5374" y="379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93" name="Rectangle 317"/>
              <p:cNvSpPr>
                <a:spLocks noChangeArrowheads="1"/>
              </p:cNvSpPr>
              <p:nvPr/>
            </p:nvSpPr>
            <p:spPr bwMode="auto">
              <a:xfrm>
                <a:off x="5386" y="3799"/>
                <a:ext cx="814" cy="8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94" name="Rectangle 318"/>
              <p:cNvSpPr>
                <a:spLocks noChangeArrowheads="1"/>
              </p:cNvSpPr>
              <p:nvPr/>
            </p:nvSpPr>
            <p:spPr bwMode="auto">
              <a:xfrm>
                <a:off x="6208" y="3093"/>
                <a:ext cx="8" cy="699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95" name="Rectangle 319"/>
              <p:cNvSpPr>
                <a:spLocks noChangeArrowheads="1"/>
              </p:cNvSpPr>
              <p:nvPr/>
            </p:nvSpPr>
            <p:spPr bwMode="auto">
              <a:xfrm>
                <a:off x="6204" y="379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8496" name="Rectangle 320"/>
              <p:cNvSpPr>
                <a:spLocks noChangeArrowheads="1"/>
              </p:cNvSpPr>
              <p:nvPr/>
            </p:nvSpPr>
            <p:spPr bwMode="auto">
              <a:xfrm>
                <a:off x="6204" y="3795"/>
                <a:ext cx="16" cy="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P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Tradução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dogma central da Genética Molecular</a:t>
            </a:r>
          </a:p>
          <a:p>
            <a:r>
              <a:rPr lang="pt-PT"/>
              <a:t>O código genético</a:t>
            </a:r>
          </a:p>
          <a:p>
            <a:r>
              <a:rPr lang="pt-PT">
                <a:solidFill>
                  <a:srgbClr val="99FF66"/>
                </a:solidFill>
              </a:rPr>
              <a:t>Componentes do ribossoma</a:t>
            </a:r>
            <a:endParaRPr lang="pt-PT"/>
          </a:p>
          <a:p>
            <a:r>
              <a:rPr lang="pt-PT"/>
              <a:t>Mecanismo da tradução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Tradução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dogma central da Genética Molecular</a:t>
            </a:r>
          </a:p>
          <a:p>
            <a:r>
              <a:rPr lang="pt-PT"/>
              <a:t>O código genético</a:t>
            </a:r>
          </a:p>
          <a:p>
            <a:r>
              <a:rPr lang="pt-PT">
                <a:solidFill>
                  <a:srgbClr val="99FF66"/>
                </a:solidFill>
              </a:rPr>
              <a:t>Componentes do ribossoma</a:t>
            </a:r>
            <a:endParaRPr lang="pt-PT"/>
          </a:p>
          <a:p>
            <a:r>
              <a:rPr lang="pt-PT"/>
              <a:t>Mecanismo da tradução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O Ribossoma</a:t>
            </a:r>
          </a:p>
        </p:txBody>
      </p:sp>
      <p:pic>
        <p:nvPicPr>
          <p:cNvPr id="820227" name="Picture 3" descr="RIBOS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338" y="1693863"/>
            <a:ext cx="680243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A Tradução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O dogma central da Genética Molecular</a:t>
            </a:r>
          </a:p>
          <a:p>
            <a:r>
              <a:rPr lang="pt-PT"/>
              <a:t>O código genético</a:t>
            </a:r>
          </a:p>
          <a:p>
            <a:r>
              <a:rPr lang="pt-PT"/>
              <a:t>Componentes do ribossoma</a:t>
            </a:r>
          </a:p>
          <a:p>
            <a:r>
              <a:rPr lang="pt-PT">
                <a:solidFill>
                  <a:srgbClr val="99FF66"/>
                </a:solidFill>
              </a:rPr>
              <a:t>Mecanismo da tradução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tica médica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genética médica</Template>
  <TotalTime>12</TotalTime>
  <Words>446</Words>
  <Application>Microsoft Office PowerPoint</Application>
  <PresentationFormat>On-screen Show (4:3)</PresentationFormat>
  <Paragraphs>295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genética médica</vt:lpstr>
      <vt:lpstr>Documento</vt:lpstr>
      <vt:lpstr>Genética Molecular  em Análises Clínicas</vt:lpstr>
      <vt:lpstr>Slide 2</vt:lpstr>
      <vt:lpstr>A Tradução</vt:lpstr>
      <vt:lpstr>A Tradução</vt:lpstr>
      <vt:lpstr>O CÓDIGO GENÉTICO É DEGENERADO</vt:lpstr>
      <vt:lpstr>A Tradução</vt:lpstr>
      <vt:lpstr>A Tradução</vt:lpstr>
      <vt:lpstr>O Ribossoma</vt:lpstr>
      <vt:lpstr>A Tradução</vt:lpstr>
      <vt:lpstr>Tradução Fase de iniciação</vt:lpstr>
      <vt:lpstr>Tradução Fase de elongação</vt:lpstr>
      <vt:lpstr>Tradução Fase de terminação</vt:lpstr>
      <vt:lpstr>Tipos de polisomas</vt:lpstr>
      <vt:lpstr>Tradução</vt:lpstr>
      <vt:lpstr>Tipos de Mutações (II)</vt:lpstr>
      <vt:lpstr>Genética Molecular  em Análises Clinicas</vt:lpstr>
      <vt:lpstr>Tipos de Mutações (I)</vt:lpstr>
      <vt:lpstr>Tipos de Mutações (II)</vt:lpstr>
      <vt:lpstr>Mutações Pontuais</vt:lpstr>
      <vt:lpstr>Tipos de Mutações (II)</vt:lpstr>
      <vt:lpstr>Mutações Frameshift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01 Universidade Fernando Pessoa</dc:title>
  <dc:creator>Valued Acer Customer</dc:creator>
  <cp:lastModifiedBy>jcabeda</cp:lastModifiedBy>
  <cp:revision>6</cp:revision>
  <dcterms:created xsi:type="dcterms:W3CDTF">2010-01-27T12:17:02Z</dcterms:created>
  <dcterms:modified xsi:type="dcterms:W3CDTF">2010-02-05T12:30:00Z</dcterms:modified>
</cp:coreProperties>
</file>