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9" r:id="rId31"/>
    <p:sldId id="290" r:id="rId32"/>
    <p:sldId id="291" r:id="rId33"/>
    <p:sldId id="292" r:id="rId34"/>
    <p:sldId id="295" r:id="rId35"/>
    <p:sldId id="296" r:id="rId36"/>
    <p:sldId id="298" r:id="rId37"/>
    <p:sldId id="299" r:id="rId38"/>
    <p:sldId id="303" r:id="rId39"/>
    <p:sldId id="307" r:id="rId40"/>
    <p:sldId id="324" r:id="rId41"/>
    <p:sldId id="325" r:id="rId42"/>
    <p:sldId id="327" r:id="rId43"/>
    <p:sldId id="328" r:id="rId44"/>
    <p:sldId id="332" r:id="rId45"/>
    <p:sldId id="333" r:id="rId46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AC2EC-1543-4681-8F59-1B3E3BC3839C}" type="datetimeFigureOut">
              <a:rPr lang="pt-PT" smtClean="0"/>
              <a:pPr/>
              <a:t>05-02-2010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148FC-81EE-426A-A252-4A188EDF19B3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31F411-C433-4814-9C60-C866BAE8F214}" type="slidenum">
              <a:rPr lang="en-US"/>
              <a:pPr/>
              <a:t>19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87A29C-99AF-4603-BD17-A1CDFF792C64}" type="slidenum">
              <a:rPr lang="en-US"/>
              <a:pPr/>
              <a:t>29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8BFDCC-1ED4-4A86-AC8F-091486ED96CA}" type="slidenum">
              <a:rPr lang="en-US"/>
              <a:pPr/>
              <a:t>30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9A03C5-B719-48B6-AC96-2BE390B8500C}" type="slidenum">
              <a:rPr lang="en-US"/>
              <a:pPr/>
              <a:t>31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3A092D-4D28-4AC7-A518-718940800B80}" type="slidenum">
              <a:rPr lang="en-US"/>
              <a:pPr/>
              <a:t>32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2E39D7-9B0F-4FE5-BBFB-562B7187DDC6}" type="slidenum">
              <a:rPr lang="en-US"/>
              <a:pPr/>
              <a:t>33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CF0500-8D5E-4310-B088-1EC7A6363062}" type="slidenum">
              <a:rPr lang="en-US"/>
              <a:pPr/>
              <a:t>34</a:t>
            </a:fld>
            <a:endParaRPr lang="en-US"/>
          </a:p>
        </p:txBody>
      </p:sp>
      <p:sp>
        <p:nvSpPr>
          <p:cNvPr id="160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8C03C3-EA62-4791-9DBD-2CAC6807052A}" type="slidenum">
              <a:rPr lang="en-US"/>
              <a:pPr/>
              <a:t>36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24" y="4343246"/>
            <a:ext cx="5028353" cy="41144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5FA9D-F620-4FA0-87E5-1DD87D7D5C66}" type="slidenum">
              <a:rPr lang="en-US"/>
              <a:pPr/>
              <a:t>38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24" y="4343246"/>
            <a:ext cx="5028353" cy="41144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B06C53-11BF-4009-B53B-988FFE354F63}" type="slidenum">
              <a:rPr lang="en-US"/>
              <a:pPr/>
              <a:t>39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24" y="4343246"/>
            <a:ext cx="5028353" cy="41144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466621-7C50-47CA-9782-BD737934AA18}" type="slidenum">
              <a:rPr lang="en-US"/>
              <a:pPr/>
              <a:t>40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24" y="4343246"/>
            <a:ext cx="5028353" cy="41144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17B8AA-B7BB-4E96-8D5C-FA3E9CD7676E}" type="slidenum">
              <a:rPr lang="en-US"/>
              <a:pPr/>
              <a:t>20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C5FC1F-8291-442A-BE27-9E27DDDDF5E3}" type="slidenum">
              <a:rPr lang="en-US"/>
              <a:pPr/>
              <a:t>41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24" y="4343246"/>
            <a:ext cx="5028353" cy="41144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5BCC3-C3C6-4192-88D4-535429687530}" type="slidenum">
              <a:rPr lang="en-US"/>
              <a:pPr/>
              <a:t>42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24" y="4343246"/>
            <a:ext cx="5028353" cy="41144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1D0984-3588-4915-954F-70781E2C81DC}" type="slidenum">
              <a:rPr lang="en-US"/>
              <a:pPr/>
              <a:t>43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24" y="4343246"/>
            <a:ext cx="5028353" cy="41144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F043DE-7E2F-42C6-B60A-FDFD4FD54448}" type="slidenum">
              <a:rPr lang="en-US"/>
              <a:pPr/>
              <a:t>44</a:t>
            </a:fld>
            <a:endParaRPr lang="en-US"/>
          </a:p>
        </p:txBody>
      </p:sp>
      <p:sp>
        <p:nvSpPr>
          <p:cNvPr id="364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24" y="4343246"/>
            <a:ext cx="5028353" cy="41144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2041B8-0FA4-46FA-9E48-51F34DF38042}" type="slidenum">
              <a:rPr lang="en-US"/>
              <a:pPr/>
              <a:t>45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24" y="4343246"/>
            <a:ext cx="5028353" cy="41144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84655-E0A0-4A14-BB52-7FDFAA4E093E}" type="slidenum">
              <a:rPr lang="en-US"/>
              <a:pPr/>
              <a:t>21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6611AC-C54D-4481-9C20-37A90BFC02C8}" type="slidenum">
              <a:rPr lang="en-US"/>
              <a:pPr/>
              <a:t>23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071F13-983C-459A-B59D-1864C888C2C1}" type="slidenum">
              <a:rPr lang="en-US"/>
              <a:pPr/>
              <a:t>24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31CEC4-0D46-41EB-814A-811398E559FF}" type="slidenum">
              <a:rPr lang="en-US"/>
              <a:pPr/>
              <a:t>25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18EFF-3360-4ED2-AB9A-B6E716083301}" type="slidenum">
              <a:rPr lang="en-US"/>
              <a:pPr/>
              <a:t>26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6FAB77-66D2-4E28-B31C-76D06A0488A0}" type="slidenum">
              <a:rPr lang="en-US"/>
              <a:pPr/>
              <a:t>27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ADEC9-AEBC-4917-8261-02D3DD4FEA0C}" type="slidenum">
              <a:rPr lang="en-US"/>
              <a:pPr/>
              <a:t>28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3" descr="C:\Documents and Settings\Rami\Desktop\Ramis Work\PresPro\Templates_07_July_2004\Biotech\JPGS\PPP_SBIOT_TLE_DNA_Stru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solidFill>
            <a:srgbClr val="336699"/>
          </a:solidFill>
          <a:ln w="9525">
            <a:solidFill>
              <a:srgbClr val="339966"/>
            </a:solidFill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933" y="1011272"/>
            <a:ext cx="6250927" cy="1880534"/>
          </a:xfrm>
        </p:spPr>
        <p:txBody>
          <a:bodyPr/>
          <a:lstStyle>
            <a:lvl1pPr algn="r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8847" y="3029512"/>
            <a:ext cx="6193722" cy="1308198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707188"/>
            <a:ext cx="1905000" cy="165100"/>
          </a:xfrm>
        </p:spPr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35149E1-2A42-4B20-9336-DB0388762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1D8BF-FAD4-42DD-87EA-9169B5D00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544" y="137705"/>
            <a:ext cx="1956364" cy="64032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2451" y="137705"/>
            <a:ext cx="5731804" cy="640328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C5F04-2B38-4199-9460-D848D4DB3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, tex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ClipArt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C0CBA-FF78-43D4-A285-FE6F6EBE9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6" y="4406563"/>
            <a:ext cx="7772543" cy="136270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6" y="2906151"/>
            <a:ext cx="7772543" cy="150041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2394" indent="0">
              <a:buNone/>
              <a:defRPr sz="1600"/>
            </a:lvl2pPr>
            <a:lvl3pPr marL="824789" indent="0">
              <a:buNone/>
              <a:defRPr sz="1400"/>
            </a:lvl3pPr>
            <a:lvl4pPr marL="1237183" indent="0">
              <a:buNone/>
              <a:defRPr sz="1300"/>
            </a:lvl4pPr>
            <a:lvl5pPr marL="1649578" indent="0">
              <a:buNone/>
              <a:defRPr sz="1300"/>
            </a:lvl5pPr>
            <a:lvl6pPr marL="2061972" indent="0">
              <a:buNone/>
              <a:defRPr sz="1300"/>
            </a:lvl6pPr>
            <a:lvl7pPr marL="2474366" indent="0">
              <a:buNone/>
              <a:defRPr sz="1300"/>
            </a:lvl7pPr>
            <a:lvl8pPr marL="2886761" indent="0">
              <a:buNone/>
              <a:defRPr sz="1300"/>
            </a:lvl8pPr>
            <a:lvl9pPr marL="329915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CBE46-5D17-46FF-A2EA-DB652538E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598" y="1583608"/>
            <a:ext cx="3706795" cy="495738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682" y="1583608"/>
            <a:ext cx="3706795" cy="495738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4D1EC-0B25-47C1-9723-3D78171EC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29" y="273976"/>
            <a:ext cx="8228742" cy="1143239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29" y="1534838"/>
            <a:ext cx="4040007" cy="639755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rgbClr val="FFC000"/>
                </a:solidFill>
              </a:defRPr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29" y="2174593"/>
            <a:ext cx="4040007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5" y="1534838"/>
            <a:ext cx="4041436" cy="639755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rgbClr val="FFC000"/>
                </a:solidFill>
              </a:defRPr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5" y="2174593"/>
            <a:ext cx="4041436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F59F4-3862-4E0A-BC5C-82F98660B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97B7-FE2D-4314-8ABC-86426E325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FB20B-9CDF-41B7-BFCB-6A5CD88B9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72542"/>
            <a:ext cx="2679325" cy="1161887"/>
          </a:xfrm>
        </p:spPr>
        <p:txBody>
          <a:bodyPr anchor="t" anchorCtr="1">
            <a:normAutofit/>
          </a:bodyPr>
          <a:lstStyle>
            <a:lvl1pPr algn="ctr">
              <a:defRPr sz="24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7" y="1428736"/>
            <a:ext cx="5111144" cy="469770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643206" cy="46920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66AFC-91EB-479C-8671-A3694394C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785818"/>
          </a:xfrm>
          <a:solidFill>
            <a:schemeClr val="bg1">
              <a:alpha val="39000"/>
            </a:schemeClr>
          </a:solidFill>
        </p:spPr>
        <p:txBody>
          <a:bodyPr anchor="t" anchorCtr="1">
            <a:normAutofit/>
          </a:bodyPr>
          <a:lstStyle>
            <a:lvl1pPr marL="0" indent="0">
              <a:buNone/>
              <a:defRPr>
                <a:solidFill>
                  <a:srgbClr val="FFFF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1030"/>
            <a:ext cx="5487258" cy="56659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2502"/>
            <a:ext cx="5487258" cy="4115373"/>
          </a:xfrm>
        </p:spPr>
        <p:txBody>
          <a:bodyPr/>
          <a:lstStyle>
            <a:lvl1pPr marL="0" indent="0">
              <a:buNone/>
              <a:defRPr sz="2900"/>
            </a:lvl1pPr>
            <a:lvl2pPr marL="412394" indent="0">
              <a:buNone/>
              <a:defRPr sz="2500"/>
            </a:lvl2pPr>
            <a:lvl3pPr marL="824789" indent="0">
              <a:buNone/>
              <a:defRPr sz="2200"/>
            </a:lvl3pPr>
            <a:lvl4pPr marL="1237183" indent="0">
              <a:buNone/>
              <a:defRPr sz="1800"/>
            </a:lvl4pPr>
            <a:lvl5pPr marL="1649578" indent="0">
              <a:buNone/>
              <a:defRPr sz="1800"/>
            </a:lvl5pPr>
            <a:lvl6pPr marL="2061972" indent="0">
              <a:buNone/>
              <a:defRPr sz="1800"/>
            </a:lvl6pPr>
            <a:lvl7pPr marL="2474366" indent="0">
              <a:buNone/>
              <a:defRPr sz="1800"/>
            </a:lvl7pPr>
            <a:lvl8pPr marL="2886761" indent="0">
              <a:buNone/>
              <a:defRPr sz="1800"/>
            </a:lvl8pPr>
            <a:lvl9pPr marL="3299155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629"/>
            <a:ext cx="5487258" cy="8047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DE24-BF28-4B7A-B898-A2A0783DD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8" descr="C:\Documents and Settings\Rami\Desktop\Ramis Work\PresPro\Templates_07_July_2004\Biotech\JPGS\PPP_SBIOT_TXT_DNA_Structure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2025" y="138113"/>
            <a:ext cx="782637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5075" y="1584325"/>
            <a:ext cx="7551738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5001">
              <a:defRPr sz="9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7538" y="6624638"/>
            <a:ext cx="289401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defTabSz="915001">
              <a:defRPr sz="900" smtClean="0">
                <a:solidFill>
                  <a:srgbClr val="FFFFFF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07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5001">
              <a:defRPr sz="900" smtClean="0">
                <a:solidFill>
                  <a:srgbClr val="FFFFFF"/>
                </a:solidFill>
                <a:effectLst/>
              </a:defRPr>
            </a:lvl1pPr>
          </a:lstStyle>
          <a:p>
            <a:pPr>
              <a:defRPr/>
            </a:pPr>
            <a:fld id="{F5B54C35-6846-4C14-9768-5E4E48DF8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5pPr>
      <a:lvl6pPr marL="412394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6pPr>
      <a:lvl7pPr marL="824789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7pPr>
      <a:lvl8pPr marL="1237183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8pPr>
      <a:lvl9pPr marL="1649578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Char char="•"/>
        <a:defRPr sz="25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FFFFFF"/>
          </a:solidFill>
          <a:latin typeface="+mn-lt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FFFFFF"/>
          </a:solidFill>
          <a:latin typeface="+mn-lt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5pPr>
      <a:lvl6pPr marL="2470071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6pPr>
      <a:lvl7pPr marL="2882465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7pPr>
      <a:lvl8pPr marL="3294860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8pPr>
      <a:lvl9pPr marL="3707254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394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4789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7183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9578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972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4366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6761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9155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../../animacoes%20DNA/InitComplx_Cam1.mov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CB0402.MOV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CB0401N.MOV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hyperlink" Target="../../animacoes%20DNA/Transcription.mov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t-PT"/>
              <a:t>Genética Molecular </a:t>
            </a:r>
            <a:br>
              <a:rPr lang="pt-PT"/>
            </a:br>
            <a:r>
              <a:rPr lang="pt-PT"/>
              <a:t>em Análises Clinicas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/>
              <a:t>A Transcrição</a:t>
            </a:r>
          </a:p>
        </p:txBody>
      </p:sp>
      <p:sp>
        <p:nvSpPr>
          <p:cNvPr id="5" name="Rectangle 310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9638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pt-PT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Prof.Doutor</a:t>
            </a:r>
            <a:r>
              <a:rPr lang="pt-PT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José Cabeda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7288" y="200025"/>
            <a:ext cx="7772400" cy="1143000"/>
          </a:xfrm>
        </p:spPr>
        <p:txBody>
          <a:bodyPr/>
          <a:lstStyle/>
          <a:p>
            <a:r>
              <a:rPr lang="pt-PT"/>
              <a:t>Pol é posicionada </a:t>
            </a:r>
            <a:br>
              <a:rPr lang="pt-PT"/>
            </a:br>
            <a:r>
              <a:rPr lang="pt-PT"/>
              <a:t>por TBP</a:t>
            </a:r>
          </a:p>
        </p:txBody>
      </p:sp>
      <p:pic>
        <p:nvPicPr>
          <p:cNvPr id="691204" name="Picture 4" descr="new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4750" y="0"/>
            <a:ext cx="2676525" cy="6419850"/>
          </a:xfrm>
          <a:prstGeom prst="rect">
            <a:avLst/>
          </a:prstGeom>
          <a:noFill/>
        </p:spPr>
      </p:pic>
      <p:pic>
        <p:nvPicPr>
          <p:cNvPr id="691205" name="Picture 5" descr="new2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438" y="2055813"/>
            <a:ext cx="2957512" cy="4243387"/>
          </a:xfrm>
          <a:prstGeom prst="rect">
            <a:avLst/>
          </a:prstGeom>
          <a:noFill/>
        </p:spPr>
      </p:pic>
      <p:pic>
        <p:nvPicPr>
          <p:cNvPr id="691206" name="Picture 6" descr="new20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1350" y="2055813"/>
            <a:ext cx="2962275" cy="2811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0388" y="212725"/>
            <a:ext cx="6523037" cy="1406525"/>
          </a:xfrm>
        </p:spPr>
        <p:txBody>
          <a:bodyPr/>
          <a:lstStyle/>
          <a:p>
            <a:r>
              <a:rPr lang="pt-PT"/>
              <a:t>Iniciação da transcrição</a:t>
            </a:r>
          </a:p>
        </p:txBody>
      </p:sp>
      <p:pic>
        <p:nvPicPr>
          <p:cNvPr id="396291" name="Picture 3" descr="TRANSCRI"/>
          <p:cNvPicPr>
            <a:picLocks noChangeAspect="1" noChangeArrowheads="1"/>
          </p:cNvPicPr>
          <p:nvPr/>
        </p:nvPicPr>
        <p:blipFill>
          <a:blip r:embed="rId2" cstate="print"/>
          <a:srcRect b="43430"/>
          <a:stretch>
            <a:fillRect/>
          </a:stretch>
        </p:blipFill>
        <p:spPr bwMode="auto">
          <a:xfrm>
            <a:off x="552450" y="1624013"/>
            <a:ext cx="3933825" cy="5233987"/>
          </a:xfrm>
          <a:prstGeom prst="rect">
            <a:avLst/>
          </a:prstGeom>
          <a:noFill/>
        </p:spPr>
      </p:pic>
      <p:pic>
        <p:nvPicPr>
          <p:cNvPr id="396292" name="Picture 4" descr="TRANSCRI"/>
          <p:cNvPicPr>
            <a:picLocks noChangeAspect="1" noChangeArrowheads="1"/>
          </p:cNvPicPr>
          <p:nvPr/>
        </p:nvPicPr>
        <p:blipFill>
          <a:blip r:embed="rId2" cstate="print"/>
          <a:srcRect t="57123"/>
          <a:stretch>
            <a:fillRect/>
          </a:stretch>
        </p:blipFill>
        <p:spPr bwMode="auto">
          <a:xfrm>
            <a:off x="4822825" y="2865438"/>
            <a:ext cx="3959225" cy="3992562"/>
          </a:xfrm>
          <a:prstGeom prst="rect">
            <a:avLst/>
          </a:prstGeom>
          <a:noFill/>
        </p:spPr>
      </p:pic>
      <p:sp>
        <p:nvSpPr>
          <p:cNvPr id="396293" name="Text Box 5"/>
          <p:cNvSpPr txBox="1">
            <a:spLocks noChangeArrowheads="1"/>
          </p:cNvSpPr>
          <p:nvPr/>
        </p:nvSpPr>
        <p:spPr bwMode="auto">
          <a:xfrm>
            <a:off x="5476875" y="1816100"/>
            <a:ext cx="13493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pt-PT">
                <a:hlinkClick r:id="rId3" action="ppaction://hlinkfile"/>
              </a:rPr>
              <a:t>animação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Abertura da hélice</a:t>
            </a:r>
          </a:p>
        </p:txBody>
      </p:sp>
      <p:pic>
        <p:nvPicPr>
          <p:cNvPr id="397316" name="Picture 1028" descr="tatabox"/>
          <p:cNvPicPr>
            <a:picLocks noChangeAspect="1" noChangeArrowheads="1"/>
          </p:cNvPicPr>
          <p:nvPr/>
        </p:nvPicPr>
        <p:blipFill>
          <a:blip r:embed="rId2" cstate="print"/>
          <a:srcRect t="67581"/>
          <a:stretch>
            <a:fillRect/>
          </a:stretch>
        </p:blipFill>
        <p:spPr bwMode="auto">
          <a:xfrm>
            <a:off x="641350" y="2265363"/>
            <a:ext cx="7864475" cy="318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717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Transcrição (</a:t>
            </a:r>
            <a:r>
              <a:rPr lang="pt-PT">
                <a:hlinkClick r:id="rId2" action="ppaction://hlinkfile"/>
              </a:rPr>
              <a:t>animação</a:t>
            </a:r>
            <a:r>
              <a:rPr lang="pt-PT"/>
              <a:t>)</a:t>
            </a:r>
            <a:endParaRPr lang="en-GB"/>
          </a:p>
        </p:txBody>
      </p:sp>
      <p:sp>
        <p:nvSpPr>
          <p:cNvPr id="665603" name="Rectangle 717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sz="2800"/>
              <a:t>Fase de iniciação</a:t>
            </a:r>
          </a:p>
          <a:p>
            <a:pPr lvl="1"/>
            <a:r>
              <a:rPr lang="pt-PT" sz="2800"/>
              <a:t>Reconhecimento do DNA e posicionamento</a:t>
            </a:r>
          </a:p>
          <a:p>
            <a:pPr lvl="1"/>
            <a:r>
              <a:rPr lang="pt-PT" sz="2800"/>
              <a:t>Abertura da hélice</a:t>
            </a:r>
          </a:p>
          <a:p>
            <a:pPr lvl="1"/>
            <a:r>
              <a:rPr lang="pt-PT" sz="2800"/>
              <a:t>Incorporação do primeiro nucleótido</a:t>
            </a:r>
          </a:p>
          <a:p>
            <a:r>
              <a:rPr lang="pt-PT" sz="2800"/>
              <a:t>Fase de elongação</a:t>
            </a:r>
          </a:p>
          <a:p>
            <a:pPr lvl="1"/>
            <a:r>
              <a:rPr lang="pt-PT" sz="2800"/>
              <a:t>Migração da zona de DNA aberto</a:t>
            </a:r>
          </a:p>
          <a:p>
            <a:pPr lvl="1"/>
            <a:r>
              <a:rPr lang="pt-PT" sz="2800"/>
              <a:t>Elongação do hnRNA</a:t>
            </a:r>
          </a:p>
          <a:p>
            <a:r>
              <a:rPr lang="pt-PT" sz="2800"/>
              <a:t>Fase de terminação</a:t>
            </a:r>
            <a:endParaRPr lang="en-GB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Transcrição</a:t>
            </a:r>
            <a:endParaRPr lang="en-GB"/>
          </a:p>
        </p:txBody>
      </p:sp>
      <p:sp>
        <p:nvSpPr>
          <p:cNvPr id="66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/>
              <a:t>Processamento do RNA (</a:t>
            </a:r>
            <a:r>
              <a:rPr lang="pt-PT">
                <a:hlinkClick r:id="rId2" action="ppaction://hlinkfile"/>
              </a:rPr>
              <a:t>animação</a:t>
            </a:r>
            <a:r>
              <a:rPr lang="pt-PT"/>
              <a:t>)</a:t>
            </a:r>
          </a:p>
          <a:p>
            <a:pPr lvl="1"/>
            <a:r>
              <a:rPr lang="pt-PT"/>
              <a:t>Adição do CAP</a:t>
            </a:r>
          </a:p>
          <a:p>
            <a:pPr lvl="1"/>
            <a:r>
              <a:rPr lang="pt-PT"/>
              <a:t>Poliadenilação</a:t>
            </a:r>
          </a:p>
          <a:p>
            <a:pPr lvl="1"/>
            <a:r>
              <a:rPr lang="pt-PT"/>
              <a:t>splicing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mRNA</a:t>
            </a:r>
          </a:p>
        </p:txBody>
      </p:sp>
      <p:pic>
        <p:nvPicPr>
          <p:cNvPr id="658435" name="Picture 3" descr="mR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2752725"/>
            <a:ext cx="7981950" cy="3573463"/>
          </a:xfrm>
          <a:prstGeom prst="rect">
            <a:avLst/>
          </a:prstGeom>
          <a:noFill/>
        </p:spPr>
      </p:pic>
      <p:pic>
        <p:nvPicPr>
          <p:cNvPr id="658436" name="Picture 4" descr="c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7138" y="233363"/>
            <a:ext cx="4735512" cy="2519362"/>
          </a:xfrm>
          <a:prstGeom prst="rect">
            <a:avLst/>
          </a:prstGeom>
          <a:noFill/>
        </p:spPr>
      </p:pic>
      <p:sp>
        <p:nvSpPr>
          <p:cNvPr id="658437" name="Text Box 5"/>
          <p:cNvSpPr txBox="1">
            <a:spLocks noChangeArrowheads="1"/>
          </p:cNvSpPr>
          <p:nvPr/>
        </p:nvSpPr>
        <p:spPr bwMode="auto">
          <a:xfrm>
            <a:off x="5162550" y="6400800"/>
            <a:ext cx="13493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pt-PT">
                <a:hlinkClick r:id="rId4" action="ppaction://hlinkfile"/>
              </a:rPr>
              <a:t>animação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/>
              <a:t>A Transcrição</a:t>
            </a:r>
          </a:p>
        </p:txBody>
      </p:sp>
      <p:sp>
        <p:nvSpPr>
          <p:cNvPr id="66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/>
              <a:t>O RNA como espécie central na genética</a:t>
            </a:r>
          </a:p>
          <a:p>
            <a:r>
              <a:rPr lang="pt-PT"/>
              <a:t>Tipos de polimerases do RNA. Cofactores</a:t>
            </a:r>
          </a:p>
          <a:p>
            <a:r>
              <a:rPr lang="pt-PT"/>
              <a:t>Promotores</a:t>
            </a:r>
          </a:p>
          <a:p>
            <a:r>
              <a:rPr lang="pt-PT"/>
              <a:t>Mecanismo da Transcrição</a:t>
            </a:r>
          </a:p>
          <a:p>
            <a:r>
              <a:rPr lang="pt-PT">
                <a:solidFill>
                  <a:srgbClr val="FFFF00"/>
                </a:solidFill>
              </a:rPr>
              <a:t>Papel da instabilidade do RNA</a:t>
            </a:r>
            <a:r>
              <a:rPr lang="pt-PT">
                <a:solidFill>
                  <a:srgbClr val="99FF66"/>
                </a:solidFill>
              </a:rPr>
              <a:t>.</a:t>
            </a:r>
            <a:r>
              <a:rPr lang="pt-PT"/>
              <a:t> </a:t>
            </a:r>
          </a:p>
          <a:p>
            <a:r>
              <a:rPr lang="pt-PT"/>
              <a:t>Transcrição reversa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/>
              <a:t>A Transcrição</a:t>
            </a:r>
          </a:p>
        </p:txBody>
      </p:sp>
      <p:sp>
        <p:nvSpPr>
          <p:cNvPr id="661507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/>
              <a:t>O RNA como espécie central na genética</a:t>
            </a:r>
          </a:p>
          <a:p>
            <a:r>
              <a:rPr lang="pt-PT"/>
              <a:t>Tipos de polimerases do RNA. Cofactores</a:t>
            </a:r>
          </a:p>
          <a:p>
            <a:r>
              <a:rPr lang="pt-PT"/>
              <a:t>Promotores</a:t>
            </a:r>
          </a:p>
          <a:p>
            <a:r>
              <a:rPr lang="pt-PT"/>
              <a:t>Mecanismo da Transcrição</a:t>
            </a:r>
          </a:p>
          <a:p>
            <a:r>
              <a:rPr lang="pt-PT"/>
              <a:t>Papel da instabilidade do RNA. </a:t>
            </a:r>
          </a:p>
          <a:p>
            <a:r>
              <a:rPr lang="pt-PT">
                <a:solidFill>
                  <a:srgbClr val="FFFF00"/>
                </a:solidFill>
              </a:rPr>
              <a:t>Transcrição reversa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20" y="2214554"/>
            <a:ext cx="6858000" cy="1771650"/>
          </a:xfrm>
        </p:spPr>
        <p:txBody>
          <a:bodyPr/>
          <a:lstStyle/>
          <a:p>
            <a:r>
              <a:rPr lang="en-US" dirty="0">
                <a:latin typeface="Helvetica" pitchFamily="34" charset="0"/>
              </a:rPr>
              <a:t>Regulation of Transcription Initiation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Helvetica" pitchFamily="34" charset="0"/>
              </a:rPr>
              <a:t>Bacterial </a:t>
            </a:r>
            <a:r>
              <a:rPr lang="en-US" sz="3200" dirty="0">
                <a:latin typeface="Helvetica" pitchFamily="34" charset="0"/>
              </a:rPr>
              <a:t>gene control: the Jacob-Monod model</a:t>
            </a:r>
          </a:p>
        </p:txBody>
      </p:sp>
      <p:sp>
        <p:nvSpPr>
          <p:cNvPr id="5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pic>
        <p:nvPicPr>
          <p:cNvPr id="41989" name="Picture 5" descr="C:\My Documents\FreemanFigs\CH10\F10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7038" y="1609725"/>
            <a:ext cx="5626100" cy="488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222" name="Picture 4102" descr="gene in a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131763"/>
            <a:ext cx="4286250" cy="659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Helvetica" pitchFamily="34" charset="0"/>
              </a:rPr>
              <a:t>Experimental </a:t>
            </a:r>
            <a:r>
              <a:rPr lang="en-US" sz="3200" dirty="0">
                <a:latin typeface="Helvetica" pitchFamily="34" charset="0"/>
              </a:rPr>
              <a:t>evidence for </a:t>
            </a:r>
            <a:r>
              <a:rPr lang="en-US" sz="3200" dirty="0" err="1">
                <a:latin typeface="Helvetica" pitchFamily="34" charset="0"/>
              </a:rPr>
              <a:t>cis</a:t>
            </a:r>
            <a:r>
              <a:rPr lang="en-US" sz="3200" dirty="0">
                <a:latin typeface="Helvetica" pitchFamily="34" charset="0"/>
              </a:rPr>
              <a:t>-acting DNA sequences</a:t>
            </a:r>
          </a:p>
        </p:txBody>
      </p:sp>
      <p:sp>
        <p:nvSpPr>
          <p:cNvPr id="5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pic>
        <p:nvPicPr>
          <p:cNvPr id="44037" name="Picture 5" descr="C:\My Documents\FreemanFigs\CH10\F10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4675" y="1698625"/>
            <a:ext cx="5248275" cy="4752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Helvetica" pitchFamily="34" charset="0"/>
              </a:rPr>
              <a:t>Experimental </a:t>
            </a:r>
            <a:r>
              <a:rPr lang="en-US" sz="3200" dirty="0">
                <a:latin typeface="Helvetica" pitchFamily="34" charset="0"/>
              </a:rPr>
              <a:t>evidence for trans-acting genes/proteins</a:t>
            </a:r>
          </a:p>
        </p:txBody>
      </p:sp>
      <p:sp>
        <p:nvSpPr>
          <p:cNvPr id="5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(c) by W. H. Freeman and Company</a:t>
            </a:r>
            <a:endParaRPr lang="en-US" sz="1400">
              <a:latin typeface="Arial" charset="0"/>
            </a:endParaRPr>
          </a:p>
        </p:txBody>
      </p:sp>
      <p:pic>
        <p:nvPicPr>
          <p:cNvPr id="46084" name="Picture 4" descr="C:\My Documents\FreemanFigs\CH10\F10-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0813" y="1727200"/>
            <a:ext cx="6310312" cy="471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5" y="228600"/>
            <a:ext cx="7013599" cy="1143000"/>
          </a:xfrm>
        </p:spPr>
        <p:txBody>
          <a:bodyPr/>
          <a:lstStyle/>
          <a:p>
            <a:r>
              <a:rPr lang="en-US" sz="3200" dirty="0" smtClean="0">
                <a:latin typeface="Helvetica" pitchFamily="34" charset="0"/>
              </a:rPr>
              <a:t>Bacterial </a:t>
            </a:r>
            <a:r>
              <a:rPr lang="en-US" sz="3200" dirty="0">
                <a:latin typeface="Helvetica" pitchFamily="34" charset="0"/>
              </a:rPr>
              <a:t>transcription initiation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1674813"/>
            <a:ext cx="8062938" cy="451485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sz="2000" dirty="0">
                <a:latin typeface="Helvetica" pitchFamily="34" charset="0"/>
              </a:rPr>
              <a:t>RNA polymerase initiates transcription of most genes at a unique DNA position lying upstream of the coding sequence</a:t>
            </a:r>
          </a:p>
          <a:p>
            <a:pPr>
              <a:spcBef>
                <a:spcPct val="10000"/>
              </a:spcBef>
            </a:pPr>
            <a:r>
              <a:rPr lang="en-US" sz="2000" dirty="0">
                <a:latin typeface="Helvetica" pitchFamily="34" charset="0"/>
              </a:rPr>
              <a:t>The base pair where transcription initiates is termed the transcription-initiation site or start site</a:t>
            </a:r>
          </a:p>
          <a:p>
            <a:pPr>
              <a:spcBef>
                <a:spcPct val="10000"/>
              </a:spcBef>
            </a:pPr>
            <a:r>
              <a:rPr lang="en-US" sz="2000" dirty="0">
                <a:latin typeface="Helvetica" pitchFamily="34" charset="0"/>
              </a:rPr>
              <a:t>By convention, the transcription-initiation site in the DNA sequence is designated +1, and base pairs extending in the direction of transcription (downstream) are assigned positive numbers which those extending in the opposite direction (upstream) are assigned negative numbers</a:t>
            </a:r>
          </a:p>
          <a:p>
            <a:pPr>
              <a:spcBef>
                <a:spcPct val="10000"/>
              </a:spcBef>
            </a:pPr>
            <a:r>
              <a:rPr lang="en-US" sz="2000" dirty="0">
                <a:latin typeface="Helvetica" pitchFamily="34" charset="0"/>
              </a:rPr>
              <a:t>Various proteins (RNA polymerase, activators, repressors) interact with DNA at or near the promoter to regulate transcription initiation</a:t>
            </a:r>
          </a:p>
          <a:p>
            <a:pPr>
              <a:spcBef>
                <a:spcPct val="10000"/>
              </a:spcBef>
            </a:pPr>
            <a:endParaRPr lang="en-US" sz="2000" dirty="0">
              <a:latin typeface="Helvetica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>
                <a:latin typeface="Helvetica" pitchFamily="34" charset="0"/>
              </a:rPr>
              <a:t>DNase</a:t>
            </a:r>
            <a:r>
              <a:rPr lang="en-US" sz="3200" dirty="0" smtClean="0">
                <a:latin typeface="Helvetica" pitchFamily="34" charset="0"/>
              </a:rPr>
              <a:t> </a:t>
            </a:r>
            <a:r>
              <a:rPr lang="en-US" sz="3200" dirty="0">
                <a:latin typeface="Helvetica" pitchFamily="34" charset="0"/>
              </a:rPr>
              <a:t>I </a:t>
            </a:r>
            <a:r>
              <a:rPr lang="en-US" sz="3200" dirty="0" err="1">
                <a:latin typeface="Helvetica" pitchFamily="34" charset="0"/>
              </a:rPr>
              <a:t>footprinting</a:t>
            </a:r>
            <a:r>
              <a:rPr lang="en-US" sz="3200" dirty="0">
                <a:latin typeface="Helvetica" pitchFamily="34" charset="0"/>
              </a:rPr>
              <a:t> assays identify protein-DNA interactions</a:t>
            </a:r>
          </a:p>
        </p:txBody>
      </p:sp>
      <p:pic>
        <p:nvPicPr>
          <p:cNvPr id="52229" name="Picture 5" descr="C:\My Documents\FreemanFigs\CH10\F10-06.JPG"/>
          <p:cNvPicPr>
            <a:picLocks noChangeAspect="1" noChangeArrowheads="1"/>
          </p:cNvPicPr>
          <p:nvPr/>
        </p:nvPicPr>
        <p:blipFill>
          <a:blip r:embed="rId3" cstate="print"/>
          <a:srcRect b="38857"/>
          <a:stretch>
            <a:fillRect/>
          </a:stretch>
        </p:blipFill>
        <p:spPr bwMode="auto">
          <a:xfrm>
            <a:off x="222250" y="1806575"/>
            <a:ext cx="4419600" cy="4503738"/>
          </a:xfrm>
          <a:prstGeom prst="rect">
            <a:avLst/>
          </a:prstGeom>
          <a:noFill/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659313" y="2462213"/>
            <a:ext cx="4332287" cy="3138487"/>
            <a:chOff x="2975" y="1674"/>
            <a:chExt cx="2520" cy="1793"/>
          </a:xfrm>
        </p:grpSpPr>
        <p:pic>
          <p:nvPicPr>
            <p:cNvPr id="52228" name="Picture 4" descr="C:\My Documents\FreemanFigs\CH10\F10-06.JPG"/>
            <p:cNvPicPr>
              <a:picLocks noChangeAspect="1" noChangeArrowheads="1"/>
            </p:cNvPicPr>
            <p:nvPr/>
          </p:nvPicPr>
          <p:blipFill>
            <a:blip r:embed="rId3" cstate="print"/>
            <a:srcRect l="9882" t="60857" r="28453"/>
            <a:stretch>
              <a:fillRect/>
            </a:stretch>
          </p:blipFill>
          <p:spPr bwMode="auto">
            <a:xfrm>
              <a:off x="3333" y="1823"/>
              <a:ext cx="1554" cy="1644"/>
            </a:xfrm>
            <a:prstGeom prst="rect">
              <a:avLst/>
            </a:prstGeom>
            <a:noFill/>
          </p:spPr>
        </p:pic>
        <p:pic>
          <p:nvPicPr>
            <p:cNvPr id="52231" name="Picture 7" descr="C:\My Documents\FreemanFigs\CH10\F10-06.JPG"/>
            <p:cNvPicPr>
              <a:picLocks noChangeAspect="1" noChangeArrowheads="1"/>
            </p:cNvPicPr>
            <p:nvPr/>
          </p:nvPicPr>
          <p:blipFill>
            <a:blip r:embed="rId3" cstate="print"/>
            <a:srcRect b="96928"/>
            <a:stretch>
              <a:fillRect/>
            </a:stretch>
          </p:blipFill>
          <p:spPr bwMode="auto">
            <a:xfrm>
              <a:off x="2975" y="1674"/>
              <a:ext cx="2520" cy="12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Helvetica" pitchFamily="34" charset="0"/>
              </a:rPr>
              <a:t>Gel-shift </a:t>
            </a:r>
            <a:r>
              <a:rPr lang="en-US" sz="3200" dirty="0">
                <a:latin typeface="Helvetica" pitchFamily="34" charset="0"/>
              </a:rPr>
              <a:t>assays identify protein-DNA interactions</a:t>
            </a:r>
          </a:p>
        </p:txBody>
      </p:sp>
      <p:pic>
        <p:nvPicPr>
          <p:cNvPr id="54276" name="Picture 4" descr="C:\My Documents\FreemanFigs\CH10\F10-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" y="2044700"/>
            <a:ext cx="6943725" cy="4262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Helvetica" pitchFamily="34" charset="0"/>
              </a:rPr>
              <a:t>The </a:t>
            </a:r>
            <a:r>
              <a:rPr lang="en-US" sz="3200" dirty="0">
                <a:latin typeface="Helvetica" pitchFamily="34" charset="0"/>
              </a:rPr>
              <a:t>footprint of RNA polymerase and </a:t>
            </a:r>
            <a:r>
              <a:rPr lang="en-US" sz="3200" i="1" dirty="0" err="1">
                <a:latin typeface="Helvetica" pitchFamily="34" charset="0"/>
              </a:rPr>
              <a:t>lac</a:t>
            </a:r>
            <a:r>
              <a:rPr lang="en-US" sz="3200" dirty="0">
                <a:latin typeface="Helvetica" pitchFamily="34" charset="0"/>
              </a:rPr>
              <a:t> repressor on the </a:t>
            </a:r>
            <a:r>
              <a:rPr lang="en-US" sz="3200" i="1" dirty="0" err="1">
                <a:latin typeface="Helvetica" pitchFamily="34" charset="0"/>
              </a:rPr>
              <a:t>lac</a:t>
            </a:r>
            <a:r>
              <a:rPr lang="en-US" sz="3200" dirty="0">
                <a:latin typeface="Helvetica" pitchFamily="34" charset="0"/>
              </a:rPr>
              <a:t> control region</a:t>
            </a:r>
          </a:p>
        </p:txBody>
      </p:sp>
      <p:pic>
        <p:nvPicPr>
          <p:cNvPr id="56324" name="Picture 4" descr="C:\My Documents\FreemanFigs\CH10\F10-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8013" y="1673225"/>
            <a:ext cx="2416175" cy="5006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Helvetica" pitchFamily="34" charset="0"/>
              </a:rPr>
              <a:t>The </a:t>
            </a:r>
            <a:r>
              <a:rPr lang="en-US" sz="3200" dirty="0" err="1">
                <a:latin typeface="Helvetica" pitchFamily="34" charset="0"/>
              </a:rPr>
              <a:t>lac</a:t>
            </a:r>
            <a:r>
              <a:rPr lang="en-US" sz="3200" dirty="0">
                <a:latin typeface="Helvetica" pitchFamily="34" charset="0"/>
              </a:rPr>
              <a:t> control region contains three critical </a:t>
            </a:r>
            <a:r>
              <a:rPr lang="en-US" sz="3200" dirty="0" err="1">
                <a:latin typeface="Helvetica" pitchFamily="34" charset="0"/>
              </a:rPr>
              <a:t>cis</a:t>
            </a:r>
            <a:r>
              <a:rPr lang="en-US" sz="3200" dirty="0">
                <a:latin typeface="Helvetica" pitchFamily="34" charset="0"/>
              </a:rPr>
              <a:t>-acting sites</a:t>
            </a:r>
          </a:p>
        </p:txBody>
      </p:sp>
      <p:pic>
        <p:nvPicPr>
          <p:cNvPr id="58372" name="Picture 4" descr="C:\My Documents\FreemanFigs\CH10\F10-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2019300"/>
            <a:ext cx="9142412" cy="260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228600"/>
            <a:ext cx="7529536" cy="1143000"/>
          </a:xfrm>
        </p:spPr>
        <p:txBody>
          <a:bodyPr/>
          <a:lstStyle/>
          <a:p>
            <a:r>
              <a:rPr lang="en-US" sz="3200" dirty="0" smtClean="0">
                <a:latin typeface="Helvetica" pitchFamily="34" charset="0"/>
              </a:rPr>
              <a:t>RNA </a:t>
            </a:r>
            <a:r>
              <a:rPr lang="en-US" sz="3200" dirty="0">
                <a:latin typeface="Helvetica" pitchFamily="34" charset="0"/>
              </a:rPr>
              <a:t>polymerase binds to specific promoter sequences to initiate transcription</a:t>
            </a:r>
          </a:p>
        </p:txBody>
      </p:sp>
      <p:pic>
        <p:nvPicPr>
          <p:cNvPr id="60420" name="Picture 4" descr="C:\My Documents\FreemanFigs\CH10\F10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0" y="2552700"/>
            <a:ext cx="7308850" cy="3468688"/>
          </a:xfrm>
          <a:prstGeom prst="rect">
            <a:avLst/>
          </a:prstGeom>
          <a:noFill/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781050" y="1965325"/>
            <a:ext cx="414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elvetica" pitchFamily="34" charset="0"/>
              </a:rPr>
              <a:t>Each subunit has a specific function</a:t>
            </a:r>
            <a:endParaRPr lang="en-US" sz="1600" b="1" dirty="0">
              <a:solidFill>
                <a:schemeClr val="bg1">
                  <a:lumMod val="20000"/>
                  <a:lumOff val="80000"/>
                </a:schemeClr>
              </a:solidFill>
              <a:latin typeface="Helvetica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28600"/>
            <a:ext cx="7837513" cy="1143000"/>
          </a:xfrm>
        </p:spPr>
        <p:txBody>
          <a:bodyPr/>
          <a:lstStyle/>
          <a:p>
            <a:r>
              <a:rPr lang="en-US" sz="2800" dirty="0" smtClean="0">
                <a:latin typeface="Helvetica" pitchFamily="34" charset="0"/>
              </a:rPr>
              <a:t>Differences </a:t>
            </a:r>
            <a:r>
              <a:rPr lang="en-US" sz="2800" dirty="0">
                <a:latin typeface="Helvetica" pitchFamily="34" charset="0"/>
              </a:rPr>
              <a:t>in </a:t>
            </a:r>
            <a:r>
              <a:rPr lang="en-US" sz="2800" i="1" dirty="0">
                <a:latin typeface="Helvetica" pitchFamily="34" charset="0"/>
              </a:rPr>
              <a:t>E. coli</a:t>
            </a:r>
            <a:r>
              <a:rPr lang="en-US" sz="2800" dirty="0">
                <a:latin typeface="Helvetica" pitchFamily="34" charset="0"/>
              </a:rPr>
              <a:t> promoter sequences affect the frequency of transcription initiation</a:t>
            </a:r>
          </a:p>
        </p:txBody>
      </p:sp>
      <p:pic>
        <p:nvPicPr>
          <p:cNvPr id="62468" name="Picture 4" descr="C:\My Documents\FreemanFigs\CH10\F10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213"/>
            <a:ext cx="8853488" cy="4370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Helvetica" pitchFamily="34" charset="0"/>
              </a:rPr>
              <a:t>Most </a:t>
            </a:r>
            <a:r>
              <a:rPr lang="en-US" sz="3200" dirty="0">
                <a:latin typeface="Helvetica" pitchFamily="34" charset="0"/>
              </a:rPr>
              <a:t>operator sequences are short inverted repeats</a:t>
            </a:r>
          </a:p>
        </p:txBody>
      </p:sp>
      <p:pic>
        <p:nvPicPr>
          <p:cNvPr id="64516" name="Picture 4" descr="C:\My Documents\FreemanFigs\CH10\F10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25" y="3022600"/>
            <a:ext cx="8562975" cy="2276475"/>
          </a:xfrm>
          <a:prstGeom prst="rect">
            <a:avLst/>
          </a:prstGeom>
          <a:noFill/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146175" y="2151063"/>
            <a:ext cx="288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elvetica" pitchFamily="34" charset="0"/>
              </a:rPr>
              <a:t>The </a:t>
            </a:r>
            <a:r>
              <a:rPr lang="en-US" sz="2400" b="1" i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elvetica" pitchFamily="34" charset="0"/>
              </a:rPr>
              <a:t>lac</a:t>
            </a:r>
            <a:r>
              <a:rPr lang="en-US" sz="2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elvetica" pitchFamily="34" charset="0"/>
              </a:rPr>
              <a:t> operator</a:t>
            </a:r>
            <a:endParaRPr lang="en-US" sz="1600" b="1" dirty="0">
              <a:solidFill>
                <a:schemeClr val="bg1">
                  <a:lumMod val="20000"/>
                  <a:lumOff val="80000"/>
                </a:schemeClr>
              </a:solidFill>
              <a:latin typeface="Helvetic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/>
              <a:t>A Transcrição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>
                <a:solidFill>
                  <a:srgbClr val="FFFF00"/>
                </a:solidFill>
              </a:rPr>
              <a:t>O RNA como espécie central na genética</a:t>
            </a:r>
          </a:p>
          <a:p>
            <a:r>
              <a:rPr lang="pt-PT"/>
              <a:t>Tipos de polimerases do RNA. Cofactores</a:t>
            </a:r>
          </a:p>
          <a:p>
            <a:r>
              <a:rPr lang="pt-PT"/>
              <a:t>Promotores</a:t>
            </a:r>
          </a:p>
          <a:p>
            <a:r>
              <a:rPr lang="pt-PT"/>
              <a:t>Mecanismo da Transcrição</a:t>
            </a:r>
          </a:p>
          <a:p>
            <a:r>
              <a:rPr lang="pt-PT"/>
              <a:t>Papel da instabilidade do RNA. </a:t>
            </a:r>
          </a:p>
          <a:p>
            <a:r>
              <a:rPr lang="pt-PT"/>
              <a:t>Transcrição reversa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228600"/>
            <a:ext cx="7918475" cy="1143000"/>
          </a:xfrm>
        </p:spPr>
        <p:txBody>
          <a:bodyPr/>
          <a:lstStyle/>
          <a:p>
            <a:r>
              <a:rPr lang="en-US" sz="3200" dirty="0" err="1" smtClean="0">
                <a:latin typeface="Helvetica" pitchFamily="34" charset="0"/>
              </a:rPr>
              <a:t>Ligand</a:t>
            </a:r>
            <a:r>
              <a:rPr lang="en-US" sz="3200" dirty="0" smtClean="0">
                <a:latin typeface="Helvetica" pitchFamily="34" charset="0"/>
              </a:rPr>
              <a:t>-induced </a:t>
            </a:r>
            <a:r>
              <a:rPr lang="en-US" sz="3200" dirty="0">
                <a:latin typeface="Helvetica" pitchFamily="34" charset="0"/>
              </a:rPr>
              <a:t>conformational changes alter affinity of many repressors for DNA</a:t>
            </a:r>
          </a:p>
        </p:txBody>
      </p:sp>
      <p:pic>
        <p:nvPicPr>
          <p:cNvPr id="68612" name="Picture 4" descr="C:\My Documents\FreemanFigs\CH10\F10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3088" y="1652588"/>
            <a:ext cx="3517900" cy="4781550"/>
          </a:xfrm>
          <a:prstGeom prst="rect">
            <a:avLst/>
          </a:prstGeom>
          <a:noFill/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5969000" y="1836738"/>
            <a:ext cx="2813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elvetica" pitchFamily="34" charset="0"/>
              </a:rPr>
              <a:t>Tryptophan binding induces a conformational change in the </a:t>
            </a:r>
            <a:r>
              <a:rPr lang="en-US" sz="1800" b="1" i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elvetica" pitchFamily="34" charset="0"/>
              </a:rPr>
              <a:t>trp</a:t>
            </a:r>
            <a:r>
              <a:rPr lang="en-US" sz="1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elvetica" pitchFamily="34" charset="0"/>
              </a:rPr>
              <a:t> </a:t>
            </a:r>
            <a:r>
              <a:rPr lang="en-US" sz="18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elvetica" pitchFamily="34" charset="0"/>
              </a:rPr>
              <a:t>aporepressor</a:t>
            </a:r>
            <a:endParaRPr lang="en-US" sz="1600" b="1" dirty="0">
              <a:solidFill>
                <a:schemeClr val="bg1">
                  <a:lumMod val="20000"/>
                  <a:lumOff val="80000"/>
                </a:schemeClr>
              </a:solidFill>
              <a:latin typeface="Helvetica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Helvetica" pitchFamily="34" charset="0"/>
              </a:rPr>
              <a:t>Positive </a:t>
            </a:r>
            <a:r>
              <a:rPr lang="en-US" sz="3200" dirty="0">
                <a:latin typeface="Helvetica" pitchFamily="34" charset="0"/>
              </a:rPr>
              <a:t>control of the </a:t>
            </a:r>
            <a:r>
              <a:rPr lang="en-US" sz="3200" i="1" dirty="0" err="1">
                <a:latin typeface="Helvetica" pitchFamily="34" charset="0"/>
              </a:rPr>
              <a:t>lac</a:t>
            </a:r>
            <a:r>
              <a:rPr lang="en-US" sz="3200" dirty="0">
                <a:latin typeface="Helvetica" pitchFamily="34" charset="0"/>
              </a:rPr>
              <a:t> </a:t>
            </a:r>
            <a:r>
              <a:rPr lang="en-US" sz="3200" dirty="0" err="1">
                <a:latin typeface="Helvetica" pitchFamily="34" charset="0"/>
              </a:rPr>
              <a:t>operon</a:t>
            </a:r>
            <a:r>
              <a:rPr lang="en-US" sz="3200" dirty="0">
                <a:latin typeface="Helvetica" pitchFamily="34" charset="0"/>
              </a:rPr>
              <a:t> is exerted by </a:t>
            </a:r>
            <a:r>
              <a:rPr lang="en-US" sz="3200" dirty="0" err="1">
                <a:latin typeface="Helvetica" pitchFamily="34" charset="0"/>
              </a:rPr>
              <a:t>cAMP</a:t>
            </a:r>
            <a:r>
              <a:rPr lang="en-US" sz="3200" dirty="0">
                <a:latin typeface="Helvetica" pitchFamily="34" charset="0"/>
              </a:rPr>
              <a:t>-CAP</a:t>
            </a:r>
          </a:p>
        </p:txBody>
      </p:sp>
      <p:pic>
        <p:nvPicPr>
          <p:cNvPr id="72708" name="Picture 4" descr="C:\My Documents\FreemanFigs\CH10\F10-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643050"/>
            <a:ext cx="4481513" cy="4749800"/>
          </a:xfrm>
          <a:prstGeom prst="rect">
            <a:avLst/>
          </a:prstGeom>
          <a:noFill/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6929454" y="1928802"/>
            <a:ext cx="20720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elvetica" pitchFamily="34" charset="0"/>
              </a:rPr>
              <a:t>CAP = </a:t>
            </a:r>
            <a:r>
              <a:rPr lang="en-US" sz="18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elvetica" pitchFamily="34" charset="0"/>
              </a:rPr>
              <a:t>catabolite</a:t>
            </a:r>
            <a:r>
              <a:rPr lang="en-US" sz="1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elvetica" pitchFamily="34" charset="0"/>
              </a:rPr>
              <a:t> </a:t>
            </a:r>
          </a:p>
          <a:p>
            <a:r>
              <a:rPr lang="en-US" sz="1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elvetica" pitchFamily="34" charset="0"/>
              </a:rPr>
              <a:t>activator protein</a:t>
            </a:r>
            <a:endParaRPr lang="en-US" sz="1600" b="1" dirty="0">
              <a:solidFill>
                <a:schemeClr val="bg1">
                  <a:lumMod val="20000"/>
                  <a:lumOff val="80000"/>
                </a:schemeClr>
              </a:solidFill>
              <a:latin typeface="Helvetica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428604"/>
            <a:ext cx="7623199" cy="1143000"/>
          </a:xfrm>
        </p:spPr>
        <p:txBody>
          <a:bodyPr/>
          <a:lstStyle/>
          <a:p>
            <a:r>
              <a:rPr lang="en-US" sz="2800" dirty="0" smtClean="0">
                <a:latin typeface="Helvetica" pitchFamily="34" charset="0"/>
              </a:rPr>
              <a:t>Cooperative </a:t>
            </a:r>
            <a:r>
              <a:rPr lang="en-US" sz="2800" dirty="0">
                <a:latin typeface="Helvetica" pitchFamily="34" charset="0"/>
              </a:rPr>
              <a:t>binding of </a:t>
            </a:r>
            <a:r>
              <a:rPr lang="en-US" sz="2800" dirty="0" err="1">
                <a:latin typeface="Helvetica" pitchFamily="34" charset="0"/>
              </a:rPr>
              <a:t>cAMP</a:t>
            </a:r>
            <a:r>
              <a:rPr lang="en-US" sz="2800" dirty="0">
                <a:latin typeface="Helvetica" pitchFamily="34" charset="0"/>
              </a:rPr>
              <a:t>-CAP and RNA polymerase to the </a:t>
            </a:r>
            <a:r>
              <a:rPr lang="en-US" sz="2800" i="1" dirty="0" err="1">
                <a:latin typeface="Helvetica" pitchFamily="34" charset="0"/>
              </a:rPr>
              <a:t>lac</a:t>
            </a:r>
            <a:r>
              <a:rPr lang="en-US" sz="2800" dirty="0">
                <a:latin typeface="Helvetica" pitchFamily="34" charset="0"/>
              </a:rPr>
              <a:t> </a:t>
            </a:r>
            <a:r>
              <a:rPr lang="en-US" sz="2800" dirty="0" err="1">
                <a:latin typeface="Helvetica" pitchFamily="34" charset="0"/>
              </a:rPr>
              <a:t>contol</a:t>
            </a:r>
            <a:r>
              <a:rPr lang="en-US" sz="2800" dirty="0">
                <a:latin typeface="Helvetica" pitchFamily="34" charset="0"/>
              </a:rPr>
              <a:t> region activates transcription</a:t>
            </a:r>
          </a:p>
        </p:txBody>
      </p:sp>
      <p:pic>
        <p:nvPicPr>
          <p:cNvPr id="74756" name="Picture 4" descr="C:\My Documents\FreemanFigs\CH10\F10-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643050"/>
            <a:ext cx="6440487" cy="4645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Helvetica" pitchFamily="34" charset="0"/>
              </a:rPr>
              <a:t>Transcription </a:t>
            </a:r>
            <a:r>
              <a:rPr lang="en-US" sz="3200" dirty="0">
                <a:latin typeface="Helvetica" pitchFamily="34" charset="0"/>
              </a:rPr>
              <a:t>from some promoters is initiated by alternative sigma (</a:t>
            </a:r>
            <a:r>
              <a:rPr lang="en-US" sz="3200" dirty="0">
                <a:latin typeface="Helvetica" pitchFamily="34" charset="0"/>
                <a:sym typeface="Symbol" pitchFamily="18" charset="2"/>
              </a:rPr>
              <a:t></a:t>
            </a:r>
            <a:r>
              <a:rPr lang="en-US" sz="3200" dirty="0">
                <a:latin typeface="Helvetica" pitchFamily="34" charset="0"/>
              </a:rPr>
              <a:t>) factors</a:t>
            </a:r>
          </a:p>
        </p:txBody>
      </p:sp>
      <p:pic>
        <p:nvPicPr>
          <p:cNvPr id="153605" name="Picture 5" descr="C:\My Documents\FreemanFigs\CH10\T10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613" y="2127250"/>
            <a:ext cx="8942387" cy="3168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357166"/>
            <a:ext cx="7502548" cy="1143000"/>
          </a:xfrm>
        </p:spPr>
        <p:txBody>
          <a:bodyPr/>
          <a:lstStyle/>
          <a:p>
            <a:r>
              <a:rPr lang="en-US" sz="3200" dirty="0" smtClean="0">
                <a:latin typeface="Helvetica" pitchFamily="34" charset="0"/>
              </a:rPr>
              <a:t>Many </a:t>
            </a:r>
            <a:r>
              <a:rPr lang="en-US" sz="3200" dirty="0">
                <a:latin typeface="Helvetica" pitchFamily="34" charset="0"/>
              </a:rPr>
              <a:t>bacterial responses are controlled by two-component regulatory systems</a:t>
            </a:r>
          </a:p>
        </p:txBody>
      </p:sp>
      <p:pic>
        <p:nvPicPr>
          <p:cNvPr id="159749" name="Picture 5" descr="C:\My Documents\FreemanFigs\CH10\F10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000240"/>
            <a:ext cx="4533900" cy="4410075"/>
          </a:xfrm>
          <a:prstGeom prst="rect">
            <a:avLst/>
          </a:prstGeom>
          <a:noFill/>
        </p:spPr>
      </p:pic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1285852" y="1714488"/>
            <a:ext cx="6716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elvetica" pitchFamily="34" charset="0"/>
              </a:rPr>
              <a:t>The </a:t>
            </a:r>
            <a:r>
              <a:rPr lang="en-US" sz="18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elvetica" pitchFamily="34" charset="0"/>
              </a:rPr>
              <a:t>PhoR</a:t>
            </a:r>
            <a:r>
              <a:rPr lang="en-US" sz="1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elvetica" pitchFamily="34" charset="0"/>
              </a:rPr>
              <a:t>/</a:t>
            </a:r>
            <a:r>
              <a:rPr lang="en-US" sz="18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elvetica" pitchFamily="34" charset="0"/>
              </a:rPr>
              <a:t>PhoB</a:t>
            </a:r>
            <a:r>
              <a:rPr lang="en-US" sz="1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elvetica" pitchFamily="34" charset="0"/>
              </a:rPr>
              <a:t> two-component regulatory system in </a:t>
            </a:r>
            <a:r>
              <a:rPr lang="en-US" sz="1800" b="1" i="1" dirty="0">
                <a:solidFill>
                  <a:schemeClr val="bg1">
                    <a:lumMod val="20000"/>
                    <a:lumOff val="80000"/>
                  </a:schemeClr>
                </a:solidFill>
                <a:latin typeface="Helvetica" pitchFamily="34" charset="0"/>
              </a:rPr>
              <a:t>E. coli</a:t>
            </a:r>
            <a:endParaRPr lang="en-US" sz="1600" b="1" dirty="0">
              <a:solidFill>
                <a:schemeClr val="bg1">
                  <a:lumMod val="20000"/>
                  <a:lumOff val="80000"/>
                </a:schemeClr>
              </a:solidFill>
              <a:latin typeface="Helvetica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3" y="228600"/>
            <a:ext cx="6942161" cy="1143000"/>
          </a:xfrm>
        </p:spPr>
        <p:txBody>
          <a:bodyPr/>
          <a:lstStyle/>
          <a:p>
            <a:r>
              <a:rPr lang="en-US" sz="3200" dirty="0" smtClean="0">
                <a:latin typeface="Helvetica" pitchFamily="34" charset="0"/>
              </a:rPr>
              <a:t>Eukaryotic </a:t>
            </a:r>
            <a:r>
              <a:rPr lang="en-US" sz="3200" dirty="0">
                <a:latin typeface="Helvetica" pitchFamily="34" charset="0"/>
              </a:rPr>
              <a:t>gene control: purposes and general principles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1885950"/>
            <a:ext cx="8062938" cy="4514850"/>
          </a:xfrm>
        </p:spPr>
        <p:txBody>
          <a:bodyPr/>
          <a:lstStyle/>
          <a:p>
            <a:r>
              <a:rPr lang="en-US" sz="2400" dirty="0">
                <a:latin typeface="Helvetica" pitchFamily="34" charset="0"/>
              </a:rPr>
              <a:t>Unlike bacterial cells and most single cell eukaryotes, cells in </a:t>
            </a:r>
            <a:r>
              <a:rPr lang="en-US" sz="2400" dirty="0" err="1">
                <a:latin typeface="Helvetica" pitchFamily="34" charset="0"/>
              </a:rPr>
              <a:t>multicelular</a:t>
            </a:r>
            <a:r>
              <a:rPr lang="en-US" sz="2400" dirty="0">
                <a:latin typeface="Helvetica" pitchFamily="34" charset="0"/>
              </a:rPr>
              <a:t> organisms have relatively few genes that are reversibly regulated by environmental conditions</a:t>
            </a:r>
          </a:p>
          <a:p>
            <a:r>
              <a:rPr lang="en-US" sz="2400" dirty="0">
                <a:latin typeface="Helvetica" pitchFamily="34" charset="0"/>
              </a:rPr>
              <a:t>However, gene control in </a:t>
            </a:r>
            <a:r>
              <a:rPr lang="en-US" sz="2400" dirty="0" err="1">
                <a:latin typeface="Helvetica" pitchFamily="34" charset="0"/>
              </a:rPr>
              <a:t>multicellular</a:t>
            </a:r>
            <a:r>
              <a:rPr lang="en-US" sz="2400" dirty="0">
                <a:latin typeface="Helvetica" pitchFamily="34" charset="0"/>
              </a:rPr>
              <a:t> organisms is important for development and differentiation, and is generally not reversible</a:t>
            </a:r>
          </a:p>
          <a:p>
            <a:endParaRPr lang="en-US" sz="2400" dirty="0">
              <a:latin typeface="Helvetica" pitchFamily="34" charset="0"/>
            </a:endParaRPr>
          </a:p>
          <a:p>
            <a:endParaRPr lang="en-US" sz="2400" dirty="0">
              <a:latin typeface="Helvetica" pitchFamily="34" charset="0"/>
            </a:endParaRPr>
          </a:p>
          <a:p>
            <a:endParaRPr lang="en-US" sz="2400" dirty="0">
              <a:latin typeface="Helvetica" pitchFamily="34" charset="0"/>
            </a:endParaRPr>
          </a:p>
          <a:p>
            <a:endParaRPr lang="en-US" sz="2400" dirty="0">
              <a:latin typeface="Helvetica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Helvetica" pitchFamily="34" charset="0"/>
              </a:rPr>
              <a:t>Differential </a:t>
            </a:r>
            <a:r>
              <a:rPr lang="en-US" sz="3200" dirty="0">
                <a:latin typeface="Helvetica" pitchFamily="34" charset="0"/>
              </a:rPr>
              <a:t>synthesis  of 12 mRNAs encoding liver-specific genes</a:t>
            </a:r>
          </a:p>
        </p:txBody>
      </p:sp>
      <p:pic>
        <p:nvPicPr>
          <p:cNvPr id="294916" name="Picture 4" descr="F10-23-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357298"/>
            <a:ext cx="3081338" cy="5291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3" y="228600"/>
            <a:ext cx="7659711" cy="1143000"/>
          </a:xfrm>
        </p:spPr>
        <p:txBody>
          <a:bodyPr/>
          <a:lstStyle/>
          <a:p>
            <a:r>
              <a:rPr lang="en-US" sz="3200" dirty="0" smtClean="0">
                <a:latin typeface="Helvetica" pitchFamily="34" charset="0"/>
              </a:rPr>
              <a:t>Regulatory </a:t>
            </a:r>
            <a:r>
              <a:rPr lang="en-US" sz="3200" dirty="0">
                <a:latin typeface="Helvetica" pitchFamily="34" charset="0"/>
              </a:rPr>
              <a:t>elements in eukaryotic DNA often are many </a:t>
            </a:r>
            <a:r>
              <a:rPr lang="en-US" sz="3200" dirty="0" err="1">
                <a:latin typeface="Helvetica" pitchFamily="34" charset="0"/>
              </a:rPr>
              <a:t>kilobases</a:t>
            </a:r>
            <a:r>
              <a:rPr lang="en-US" sz="3200" dirty="0">
                <a:latin typeface="Helvetica" pitchFamily="34" charset="0"/>
              </a:rPr>
              <a:t> from start sites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idx="1"/>
          </p:nvPr>
        </p:nvSpPr>
        <p:spPr>
          <a:xfrm>
            <a:off x="1071538" y="1885950"/>
            <a:ext cx="7920062" cy="4292600"/>
          </a:xfrm>
        </p:spPr>
        <p:txBody>
          <a:bodyPr/>
          <a:lstStyle/>
          <a:p>
            <a:r>
              <a:rPr lang="en-US" sz="1800" dirty="0">
                <a:latin typeface="Helvetica" pitchFamily="34" charset="0"/>
              </a:rPr>
              <a:t>The basic principles that control transcription in bacteria also apply to eukaryotic organisms: transcription is initiated at a specific base pair and is controlled by the binding of trans-acting proteins (transcription factors) to </a:t>
            </a:r>
            <a:r>
              <a:rPr lang="en-US" sz="1800" dirty="0" err="1">
                <a:latin typeface="Helvetica" pitchFamily="34" charset="0"/>
              </a:rPr>
              <a:t>cis</a:t>
            </a:r>
            <a:r>
              <a:rPr lang="en-US" sz="1800" dirty="0">
                <a:latin typeface="Helvetica" pitchFamily="34" charset="0"/>
              </a:rPr>
              <a:t>-acting regulatory DNA sequences</a:t>
            </a:r>
          </a:p>
          <a:p>
            <a:r>
              <a:rPr lang="en-US" sz="1800" dirty="0">
                <a:latin typeface="Helvetica" pitchFamily="34" charset="0"/>
              </a:rPr>
              <a:t>However, eukaryotic </a:t>
            </a:r>
            <a:r>
              <a:rPr lang="en-US" sz="1800" dirty="0" err="1">
                <a:latin typeface="Helvetica" pitchFamily="34" charset="0"/>
              </a:rPr>
              <a:t>cis</a:t>
            </a:r>
            <a:r>
              <a:rPr lang="en-US" sz="1800" dirty="0">
                <a:latin typeface="Helvetica" pitchFamily="34" charset="0"/>
              </a:rPr>
              <a:t>-acting elements are often much further from the promoter they regulate, and transcription from a single promoter may be regulated by binding of multiple transcription factors to alternative control elements</a:t>
            </a:r>
          </a:p>
          <a:p>
            <a:r>
              <a:rPr lang="en-US" sz="1800" dirty="0">
                <a:latin typeface="Helvetica" pitchFamily="34" charset="0"/>
              </a:rPr>
              <a:t>Transcription control sequences can be identified by analysis of a 5</a:t>
            </a:r>
            <a:r>
              <a:rPr lang="en-US" sz="1800" dirty="0">
                <a:latin typeface="Helvetica" pitchFamily="34" charset="0"/>
                <a:sym typeface="Symbol" pitchFamily="18" charset="2"/>
              </a:rPr>
              <a:t></a:t>
            </a:r>
            <a:r>
              <a:rPr lang="en-US" sz="1800" dirty="0">
                <a:latin typeface="Helvetica" pitchFamily="34" charset="0"/>
              </a:rPr>
              <a:t>-deletion series</a:t>
            </a:r>
          </a:p>
          <a:p>
            <a:endParaRPr lang="en-US" sz="1800" dirty="0">
              <a:latin typeface="Helvetica" pitchFamily="34" charset="0"/>
            </a:endParaRPr>
          </a:p>
          <a:p>
            <a:endParaRPr lang="en-US" sz="1800" dirty="0">
              <a:latin typeface="Helvetica" pitchFamily="34" charset="0"/>
            </a:endParaRPr>
          </a:p>
          <a:p>
            <a:endParaRPr lang="en-US" sz="1800" dirty="0">
              <a:latin typeface="Helvetica" pitchFamily="34" charset="0"/>
            </a:endParaRPr>
          </a:p>
          <a:p>
            <a:endParaRPr lang="en-US" sz="1800" dirty="0">
              <a:latin typeface="Helvetica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Helvetica" pitchFamily="34" charset="0"/>
              </a:rPr>
              <a:t>The </a:t>
            </a:r>
            <a:r>
              <a:rPr lang="en-US" sz="3200" dirty="0">
                <a:latin typeface="Helvetica" pitchFamily="34" charset="0"/>
              </a:rPr>
              <a:t>TATA box is a highly conserved promoter in eukaryotic DNA</a:t>
            </a:r>
          </a:p>
        </p:txBody>
      </p:sp>
      <p:pic>
        <p:nvPicPr>
          <p:cNvPr id="304132" name="Picture 4" descr="F10-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913" y="1917700"/>
            <a:ext cx="8780462" cy="3111500"/>
          </a:xfrm>
          <a:prstGeom prst="rect">
            <a:avLst/>
          </a:prstGeom>
          <a:noFill/>
        </p:spPr>
      </p:pic>
      <p:sp>
        <p:nvSpPr>
          <p:cNvPr id="304133" name="Text Box 5"/>
          <p:cNvSpPr txBox="1">
            <a:spLocks noChangeArrowheads="1"/>
          </p:cNvSpPr>
          <p:nvPr/>
        </p:nvSpPr>
        <p:spPr bwMode="auto">
          <a:xfrm>
            <a:off x="663575" y="5059363"/>
            <a:ext cx="7854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elvetica" pitchFamily="34" charset="0"/>
              </a:rPr>
              <a:t>Alternative promoters in eukaryotes include initiators and </a:t>
            </a:r>
            <a:r>
              <a:rPr lang="en-US" sz="18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elvetica" pitchFamily="34" charset="0"/>
              </a:rPr>
              <a:t>CpG</a:t>
            </a:r>
            <a:r>
              <a:rPr lang="en-US" sz="1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elvetica" pitchFamily="34" charset="0"/>
              </a:rPr>
              <a:t> islands</a:t>
            </a:r>
            <a:endParaRPr lang="en-US" sz="1600" b="1" dirty="0">
              <a:solidFill>
                <a:schemeClr val="bg1">
                  <a:lumMod val="20000"/>
                  <a:lumOff val="80000"/>
                </a:schemeClr>
              </a:solidFill>
              <a:latin typeface="Helvetica" pitchFamily="34" charset="0"/>
            </a:endParaRPr>
          </a:p>
        </p:txBody>
      </p:sp>
      <p:sp>
        <p:nvSpPr>
          <p:cNvPr id="304134" name="Text Box 6"/>
          <p:cNvSpPr txBox="1">
            <a:spLocks noChangeArrowheads="1"/>
          </p:cNvSpPr>
          <p:nvPr/>
        </p:nvSpPr>
        <p:spPr bwMode="auto">
          <a:xfrm>
            <a:off x="1951038" y="5710238"/>
            <a:ext cx="34351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PT" dirty="0">
                <a:solidFill>
                  <a:schemeClr val="bg1">
                    <a:lumMod val="20000"/>
                    <a:lumOff val="80000"/>
                  </a:schemeClr>
                </a:solidFill>
              </a:rPr>
              <a:t>5’-YYA</a:t>
            </a:r>
            <a:r>
              <a:rPr lang="pt-PT" baseline="30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+1</a:t>
            </a:r>
            <a:r>
              <a:rPr lang="pt-PT" dirty="0">
                <a:solidFill>
                  <a:schemeClr val="bg1">
                    <a:lumMod val="20000"/>
                    <a:lumOff val="80000"/>
                  </a:schemeClr>
                </a:solidFill>
              </a:rPr>
              <a:t>N-T/A-YYY-3’   (Y=C/T)</a:t>
            </a:r>
          </a:p>
        </p:txBody>
      </p:sp>
      <p:sp>
        <p:nvSpPr>
          <p:cNvPr id="304135" name="Line 7"/>
          <p:cNvSpPr>
            <a:spLocks noChangeShapeType="1"/>
          </p:cNvSpPr>
          <p:nvPr/>
        </p:nvSpPr>
        <p:spPr bwMode="auto">
          <a:xfrm flipH="1">
            <a:off x="4186238" y="5400675"/>
            <a:ext cx="1657350" cy="357188"/>
          </a:xfrm>
          <a:prstGeom prst="line">
            <a:avLst/>
          </a:prstGeom>
          <a:noFill/>
          <a:ln w="9525">
            <a:solidFill>
              <a:schemeClr val="bg1">
                <a:lumMod val="20000"/>
                <a:lumOff val="8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714356"/>
            <a:ext cx="7520010" cy="1143000"/>
          </a:xfrm>
        </p:spPr>
        <p:txBody>
          <a:bodyPr/>
          <a:lstStyle/>
          <a:p>
            <a:r>
              <a:rPr lang="en-US" sz="3200" dirty="0" smtClean="0">
                <a:latin typeface="Helvetica" pitchFamily="34" charset="0"/>
              </a:rPr>
              <a:t>Most </a:t>
            </a:r>
            <a:r>
              <a:rPr lang="en-US" sz="3200" dirty="0">
                <a:latin typeface="Helvetica" pitchFamily="34" charset="0"/>
              </a:rPr>
              <a:t>eukaryotic genes are regulated by multiple transcription control mechanisms</a:t>
            </a:r>
          </a:p>
        </p:txBody>
      </p:sp>
      <p:pic>
        <p:nvPicPr>
          <p:cNvPr id="312324" name="Picture 4" descr="F10-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13" y="2273300"/>
            <a:ext cx="8648700" cy="3009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O RNA no cerne da Genética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2057400"/>
            <a:ext cx="8458200" cy="4114800"/>
          </a:xfrm>
        </p:spPr>
        <p:txBody>
          <a:bodyPr/>
          <a:lstStyle/>
          <a:p>
            <a:r>
              <a:rPr lang="pt-PT" sz="2800"/>
              <a:t>Transcrição</a:t>
            </a:r>
          </a:p>
          <a:p>
            <a:pPr lvl="1"/>
            <a:r>
              <a:rPr lang="pt-PT" sz="2800"/>
              <a:t>produção de mRNA</a:t>
            </a:r>
          </a:p>
          <a:p>
            <a:pPr lvl="1"/>
            <a:r>
              <a:rPr lang="pt-PT" sz="2800"/>
              <a:t>A regulação génica depende da semivida do mRNA</a:t>
            </a:r>
          </a:p>
          <a:p>
            <a:r>
              <a:rPr lang="pt-PT" sz="2800"/>
              <a:t>Primers de RNA na replicação</a:t>
            </a:r>
          </a:p>
          <a:p>
            <a:r>
              <a:rPr lang="pt-PT" sz="2800"/>
              <a:t>O tRNA intervem na tradução</a:t>
            </a:r>
          </a:p>
          <a:p>
            <a:r>
              <a:rPr lang="pt-PT" sz="2800"/>
              <a:t>O rRNA intervem na tradução</a:t>
            </a:r>
          </a:p>
          <a:p>
            <a:r>
              <a:rPr lang="pt-PT" sz="2800"/>
              <a:t>Alguns vírus só utilizam o 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228600"/>
            <a:ext cx="7696224" cy="1143000"/>
          </a:xfrm>
        </p:spPr>
        <p:txBody>
          <a:bodyPr/>
          <a:lstStyle/>
          <a:p>
            <a:r>
              <a:rPr lang="en-US" sz="3200" dirty="0" smtClean="0">
                <a:latin typeface="Helvetica" pitchFamily="34" charset="0"/>
              </a:rPr>
              <a:t>The </a:t>
            </a:r>
            <a:r>
              <a:rPr lang="en-US" sz="3200" dirty="0">
                <a:latin typeface="Helvetica" pitchFamily="34" charset="0"/>
              </a:rPr>
              <a:t>conserved C-terminal domain of TBP binds to TATA-box DNA</a:t>
            </a:r>
          </a:p>
        </p:txBody>
      </p:sp>
      <p:pic>
        <p:nvPicPr>
          <p:cNvPr id="345092" name="Picture 4" descr="F10-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714488"/>
            <a:ext cx="5153025" cy="4833938"/>
          </a:xfrm>
          <a:prstGeom prst="rect">
            <a:avLst/>
          </a:prstGeom>
          <a:noFill/>
        </p:spPr>
      </p:pic>
      <p:sp>
        <p:nvSpPr>
          <p:cNvPr id="345093" name="Text Box 5"/>
          <p:cNvSpPr txBox="1">
            <a:spLocks noChangeArrowheads="1"/>
          </p:cNvSpPr>
          <p:nvPr/>
        </p:nvSpPr>
        <p:spPr bwMode="auto">
          <a:xfrm>
            <a:off x="5857884" y="1285860"/>
            <a:ext cx="288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elvetica" pitchFamily="34" charset="0"/>
              </a:rPr>
              <a:t>TBP is a subunit of TFIID</a:t>
            </a:r>
            <a:endParaRPr lang="en-US" sz="1600" b="1" dirty="0">
              <a:solidFill>
                <a:schemeClr val="bg1">
                  <a:lumMod val="20000"/>
                  <a:lumOff val="80000"/>
                </a:schemeClr>
              </a:solidFill>
              <a:latin typeface="Helvetica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4" y="228600"/>
            <a:ext cx="7267596" cy="1143000"/>
          </a:xfrm>
        </p:spPr>
        <p:txBody>
          <a:bodyPr/>
          <a:lstStyle/>
          <a:p>
            <a:r>
              <a:rPr lang="en-US" sz="3200" dirty="0" smtClean="0">
                <a:latin typeface="Helvetica" pitchFamily="34" charset="0"/>
              </a:rPr>
              <a:t>Structural </a:t>
            </a:r>
            <a:r>
              <a:rPr lang="en-US" sz="3200" dirty="0">
                <a:latin typeface="Helvetica" pitchFamily="34" charset="0"/>
              </a:rPr>
              <a:t>model of the complex of promoter DNA, TBP, TFIIB, and </a:t>
            </a:r>
            <a:r>
              <a:rPr lang="en-US" sz="3200" dirty="0" err="1">
                <a:latin typeface="Helvetica" pitchFamily="34" charset="0"/>
              </a:rPr>
              <a:t>Pol</a:t>
            </a:r>
            <a:r>
              <a:rPr lang="en-US" sz="3200" dirty="0">
                <a:latin typeface="Helvetica" pitchFamily="34" charset="0"/>
              </a:rPr>
              <a:t> II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0500" y="1806575"/>
            <a:ext cx="8734425" cy="3841750"/>
            <a:chOff x="500" y="1418"/>
            <a:chExt cx="5260" cy="2068"/>
          </a:xfrm>
        </p:grpSpPr>
        <p:pic>
          <p:nvPicPr>
            <p:cNvPr id="347141" name="Picture 5" descr="F10-53"/>
            <p:cNvPicPr>
              <a:picLocks noChangeAspect="1" noChangeArrowheads="1"/>
            </p:cNvPicPr>
            <p:nvPr/>
          </p:nvPicPr>
          <p:blipFill>
            <a:blip r:embed="rId3" cstate="print"/>
            <a:srcRect b="49054"/>
            <a:stretch>
              <a:fillRect/>
            </a:stretch>
          </p:blipFill>
          <p:spPr bwMode="auto">
            <a:xfrm>
              <a:off x="500" y="1418"/>
              <a:ext cx="2592" cy="2042"/>
            </a:xfrm>
            <a:prstGeom prst="rect">
              <a:avLst/>
            </a:prstGeom>
            <a:noFill/>
          </p:spPr>
        </p:pic>
        <p:pic>
          <p:nvPicPr>
            <p:cNvPr id="347142" name="Picture 6" descr="F10-53"/>
            <p:cNvPicPr>
              <a:picLocks noChangeAspect="1" noChangeArrowheads="1"/>
            </p:cNvPicPr>
            <p:nvPr/>
          </p:nvPicPr>
          <p:blipFill>
            <a:blip r:embed="rId3" cstate="print"/>
            <a:srcRect t="49184"/>
            <a:stretch>
              <a:fillRect/>
            </a:stretch>
          </p:blipFill>
          <p:spPr bwMode="auto">
            <a:xfrm>
              <a:off x="3168" y="1449"/>
              <a:ext cx="2592" cy="203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500042"/>
            <a:ext cx="7818462" cy="1143000"/>
          </a:xfrm>
        </p:spPr>
        <p:txBody>
          <a:bodyPr/>
          <a:lstStyle/>
          <a:p>
            <a:r>
              <a:rPr lang="en-US" sz="2800" dirty="0" smtClean="0">
                <a:latin typeface="Helvetica" pitchFamily="34" charset="0"/>
              </a:rPr>
              <a:t>Model </a:t>
            </a:r>
            <a:r>
              <a:rPr lang="en-US" sz="2800" dirty="0">
                <a:latin typeface="Helvetica" pitchFamily="34" charset="0"/>
              </a:rPr>
              <a:t>for cooperative assembly of an activated transcription-initiation complex in the </a:t>
            </a:r>
            <a:r>
              <a:rPr lang="en-US" sz="2800" i="1" dirty="0">
                <a:latin typeface="Helvetica" pitchFamily="34" charset="0"/>
              </a:rPr>
              <a:t>TTR</a:t>
            </a:r>
            <a:r>
              <a:rPr lang="en-US" sz="2800" dirty="0">
                <a:latin typeface="Helvetica" pitchFamily="34" charset="0"/>
              </a:rPr>
              <a:t> promoter</a:t>
            </a:r>
          </a:p>
        </p:txBody>
      </p:sp>
      <p:pic>
        <p:nvPicPr>
          <p:cNvPr id="351236" name="Picture 4" descr="F10-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785926"/>
            <a:ext cx="5726113" cy="4857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228600"/>
            <a:ext cx="7126310" cy="1143000"/>
          </a:xfrm>
        </p:spPr>
        <p:txBody>
          <a:bodyPr/>
          <a:lstStyle/>
          <a:p>
            <a:r>
              <a:rPr lang="en-US" sz="3200" dirty="0" smtClean="0">
                <a:latin typeface="Helvetica" pitchFamily="34" charset="0"/>
              </a:rPr>
              <a:t>Repressors </a:t>
            </a:r>
            <a:r>
              <a:rPr lang="en-US" sz="3200" dirty="0">
                <a:latin typeface="Helvetica" pitchFamily="34" charset="0"/>
              </a:rPr>
              <a:t>interfere directly with transcription initiation in several ways</a:t>
            </a:r>
          </a:p>
        </p:txBody>
      </p:sp>
      <p:pic>
        <p:nvPicPr>
          <p:cNvPr id="353284" name="Picture 4" descr="F10-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857364"/>
            <a:ext cx="3756025" cy="4843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3" name="Rectangle 3"/>
          <p:cNvSpPr>
            <a:spLocks noGrp="1" noChangeArrowheads="1"/>
          </p:cNvSpPr>
          <p:nvPr>
            <p:ph type="title"/>
          </p:nvPr>
        </p:nvSpPr>
        <p:spPr>
          <a:xfrm>
            <a:off x="1071538" y="228600"/>
            <a:ext cx="7412062" cy="1143000"/>
          </a:xfrm>
        </p:spPr>
        <p:txBody>
          <a:bodyPr/>
          <a:lstStyle/>
          <a:p>
            <a:r>
              <a:rPr lang="en-US" sz="3200" dirty="0" smtClean="0">
                <a:latin typeface="Helvetica" pitchFamily="34" charset="0"/>
              </a:rPr>
              <a:t>Model </a:t>
            </a:r>
            <a:r>
              <a:rPr lang="en-US" sz="3200" dirty="0">
                <a:latin typeface="Helvetica" pitchFamily="34" charset="0"/>
              </a:rPr>
              <a:t>of hormone-dependent gene activation by the </a:t>
            </a:r>
            <a:r>
              <a:rPr lang="en-US" sz="3200" dirty="0" err="1">
                <a:latin typeface="Helvetica" pitchFamily="34" charset="0"/>
              </a:rPr>
              <a:t>glucocorticoid</a:t>
            </a:r>
            <a:r>
              <a:rPr lang="en-US" sz="3200" dirty="0">
                <a:latin typeface="Helvetica" pitchFamily="34" charset="0"/>
              </a:rPr>
              <a:t> receptor</a:t>
            </a:r>
          </a:p>
        </p:txBody>
      </p:sp>
      <p:pic>
        <p:nvPicPr>
          <p:cNvPr id="363522" name="Picture 2" descr="F10-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714488"/>
            <a:ext cx="8007350" cy="4813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483600" cy="1143000"/>
          </a:xfrm>
        </p:spPr>
        <p:txBody>
          <a:bodyPr/>
          <a:lstStyle/>
          <a:p>
            <a:r>
              <a:rPr lang="en-US" sz="3200" dirty="0" smtClean="0">
                <a:latin typeface="Helvetica" pitchFamily="34" charset="0"/>
              </a:rPr>
              <a:t>Polypeptide </a:t>
            </a:r>
            <a:r>
              <a:rPr lang="en-US" sz="3200" dirty="0">
                <a:latin typeface="Helvetica" pitchFamily="34" charset="0"/>
              </a:rPr>
              <a:t>hormones signal </a:t>
            </a:r>
            <a:r>
              <a:rPr lang="en-US" sz="3200" dirty="0" err="1">
                <a:latin typeface="Helvetica" pitchFamily="34" charset="0"/>
              </a:rPr>
              <a:t>phosphorylation</a:t>
            </a:r>
            <a:r>
              <a:rPr lang="en-US" sz="3200" dirty="0">
                <a:latin typeface="Helvetica" pitchFamily="34" charset="0"/>
              </a:rPr>
              <a:t> of some transcription factors</a:t>
            </a:r>
          </a:p>
        </p:txBody>
      </p:sp>
      <p:pic>
        <p:nvPicPr>
          <p:cNvPr id="365572" name="Picture 4" descr="F10-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660525"/>
            <a:ext cx="5407025" cy="4778375"/>
          </a:xfrm>
          <a:prstGeom prst="rect">
            <a:avLst/>
          </a:prstGeom>
          <a:noFill/>
        </p:spPr>
      </p:pic>
      <p:sp>
        <p:nvSpPr>
          <p:cNvPr id="365573" name="Text Box 5"/>
          <p:cNvSpPr txBox="1">
            <a:spLocks noChangeArrowheads="1"/>
          </p:cNvSpPr>
          <p:nvPr/>
        </p:nvSpPr>
        <p:spPr bwMode="auto">
          <a:xfrm>
            <a:off x="5689600" y="2082800"/>
            <a:ext cx="31527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elvetica" pitchFamily="34" charset="0"/>
              </a:rPr>
              <a:t>Model of IFN</a:t>
            </a:r>
            <a:r>
              <a:rPr lang="en-US" sz="1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elvetica" pitchFamily="34" charset="0"/>
                <a:sym typeface="Symbol" pitchFamily="18" charset="2"/>
              </a:rPr>
              <a:t></a:t>
            </a:r>
            <a:r>
              <a:rPr lang="en-US" sz="1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elvetica" pitchFamily="34" charset="0"/>
              </a:rPr>
              <a:t>-mediated gene activation by </a:t>
            </a:r>
            <a:r>
              <a:rPr lang="en-US" sz="18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elvetica" pitchFamily="34" charset="0"/>
              </a:rPr>
              <a:t>phosphorylation</a:t>
            </a:r>
            <a:r>
              <a:rPr lang="en-US" sz="1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elvetica" pitchFamily="34" charset="0"/>
              </a:rPr>
              <a:t> and </a:t>
            </a:r>
            <a:r>
              <a:rPr lang="en-US" sz="18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elvetica" pitchFamily="34" charset="0"/>
              </a:rPr>
              <a:t>dimerization</a:t>
            </a:r>
            <a:r>
              <a:rPr lang="en-US" sz="1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elvetica" pitchFamily="34" charset="0"/>
              </a:rPr>
              <a:t> of Stat1</a:t>
            </a:r>
            <a:r>
              <a:rPr lang="en-US" sz="1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elvetica" pitchFamily="34" charset="0"/>
                <a:sym typeface="Symbol" pitchFamily="18" charset="2"/>
              </a:rPr>
              <a:t></a:t>
            </a:r>
            <a:endParaRPr lang="en-US" sz="1600" b="1" dirty="0">
              <a:solidFill>
                <a:schemeClr val="bg1">
                  <a:lumMod val="20000"/>
                  <a:lumOff val="80000"/>
                </a:schemeClr>
              </a:solidFill>
              <a:latin typeface="Helvetica" pitchFamily="34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/>
              <a:t>A Transcrição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pt-PT"/>
              <a:t>O RNA como espécie central na genética</a:t>
            </a:r>
          </a:p>
          <a:p>
            <a:r>
              <a:rPr lang="pt-PT">
                <a:solidFill>
                  <a:srgbClr val="FFFF00"/>
                </a:solidFill>
              </a:rPr>
              <a:t>Tipos de polimerases do RNA. Cofactores</a:t>
            </a:r>
          </a:p>
          <a:p>
            <a:r>
              <a:rPr lang="pt-PT"/>
              <a:t>Promotores</a:t>
            </a:r>
          </a:p>
          <a:p>
            <a:r>
              <a:rPr lang="pt-PT"/>
              <a:t>Mecanismo da Transcrição</a:t>
            </a:r>
          </a:p>
          <a:p>
            <a:r>
              <a:rPr lang="pt-PT"/>
              <a:t>Papel da instabilidade do RNA. </a:t>
            </a:r>
          </a:p>
          <a:p>
            <a:r>
              <a:rPr lang="pt-PT"/>
              <a:t>Transcrição reversa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Polimerases do RNA</a:t>
            </a:r>
            <a:endParaRPr lang="en-GB"/>
          </a:p>
        </p:txBody>
      </p:sp>
      <p:sp>
        <p:nvSpPr>
          <p:cNvPr id="66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PT" sz="2800"/>
              <a:t>Eucariotas:</a:t>
            </a:r>
          </a:p>
          <a:p>
            <a:pPr lvl="1">
              <a:lnSpc>
                <a:spcPct val="90000"/>
              </a:lnSpc>
            </a:pPr>
            <a:r>
              <a:rPr lang="pt-PT" sz="2800"/>
              <a:t>Tipo I – rRNA (50-70%)</a:t>
            </a:r>
          </a:p>
          <a:p>
            <a:pPr lvl="1">
              <a:lnSpc>
                <a:spcPct val="90000"/>
              </a:lnSpc>
            </a:pPr>
            <a:r>
              <a:rPr lang="pt-PT" sz="2800"/>
              <a:t>Tipo II – hnRNA (20-40%; mRNA)</a:t>
            </a:r>
          </a:p>
          <a:p>
            <a:pPr lvl="1">
              <a:lnSpc>
                <a:spcPct val="90000"/>
              </a:lnSpc>
            </a:pPr>
            <a:r>
              <a:rPr lang="pt-PT" sz="2800"/>
              <a:t>Tipo III – restantes espécies de RNA (10%;tRNA, snRNA)</a:t>
            </a:r>
          </a:p>
          <a:p>
            <a:pPr lvl="1">
              <a:lnSpc>
                <a:spcPct val="90000"/>
              </a:lnSpc>
            </a:pPr>
            <a:r>
              <a:rPr lang="pt-PT" sz="2800"/>
              <a:t>Mitocondrias</a:t>
            </a:r>
          </a:p>
          <a:p>
            <a:pPr lvl="1">
              <a:lnSpc>
                <a:spcPct val="90000"/>
              </a:lnSpc>
            </a:pPr>
            <a:r>
              <a:rPr lang="pt-PT" sz="2800"/>
              <a:t>Cloroplastos</a:t>
            </a:r>
          </a:p>
          <a:p>
            <a:pPr>
              <a:lnSpc>
                <a:spcPct val="90000"/>
              </a:lnSpc>
            </a:pPr>
            <a:r>
              <a:rPr lang="pt-PT" sz="2800"/>
              <a:t>Formadas por várias subunidades com funções específicas</a:t>
            </a:r>
            <a:endParaRPr lang="en-GB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/>
              <a:t>A Transcrição</a:t>
            </a:r>
          </a:p>
        </p:txBody>
      </p:sp>
      <p:sp>
        <p:nvSpPr>
          <p:cNvPr id="65536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/>
              <a:t>O RNA como espécie central na genética</a:t>
            </a:r>
          </a:p>
          <a:p>
            <a:r>
              <a:rPr lang="pt-PT"/>
              <a:t>Tipos de polimerases do RNA. Cofactores</a:t>
            </a:r>
          </a:p>
          <a:p>
            <a:r>
              <a:rPr lang="pt-PT">
                <a:solidFill>
                  <a:srgbClr val="FFFF00"/>
                </a:solidFill>
              </a:rPr>
              <a:t>Promotores</a:t>
            </a:r>
          </a:p>
          <a:p>
            <a:r>
              <a:rPr lang="pt-PT"/>
              <a:t>Mecanismo da Transcrição</a:t>
            </a:r>
          </a:p>
          <a:p>
            <a:r>
              <a:rPr lang="pt-PT"/>
              <a:t>Papel da instabilidade do RNA. </a:t>
            </a:r>
          </a:p>
          <a:p>
            <a:r>
              <a:rPr lang="pt-PT"/>
              <a:t>Transcrição reversa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Promotores</a:t>
            </a:r>
          </a:p>
        </p:txBody>
      </p:sp>
      <p:pic>
        <p:nvPicPr>
          <p:cNvPr id="100355" name="Picture 3" descr="TRANSC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3370263"/>
            <a:ext cx="8639175" cy="2335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/>
              <a:t>A Transcrição</a:t>
            </a:r>
          </a:p>
        </p:txBody>
      </p:sp>
      <p:sp>
        <p:nvSpPr>
          <p:cNvPr id="65741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/>
              <a:t>O RNA como espécie central na genética</a:t>
            </a:r>
          </a:p>
          <a:p>
            <a:r>
              <a:rPr lang="pt-PT"/>
              <a:t>Tipos de polimerases do RNA. Cofactores</a:t>
            </a:r>
          </a:p>
          <a:p>
            <a:r>
              <a:rPr lang="pt-PT"/>
              <a:t>Promotores</a:t>
            </a:r>
          </a:p>
          <a:p>
            <a:r>
              <a:rPr lang="pt-PT">
                <a:solidFill>
                  <a:srgbClr val="FFFF00"/>
                </a:solidFill>
              </a:rPr>
              <a:t>Mecanismo da Transcrição</a:t>
            </a:r>
            <a:endParaRPr lang="pt-PT"/>
          </a:p>
          <a:p>
            <a:r>
              <a:rPr lang="pt-PT"/>
              <a:t>Papel da instabilidade do RNA. </a:t>
            </a:r>
          </a:p>
          <a:p>
            <a:r>
              <a:rPr lang="pt-PT"/>
              <a:t>Transcrição reversa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ética médica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genética médica</Template>
  <TotalTime>21</TotalTime>
  <Words>937</Words>
  <Application>Microsoft Office PowerPoint</Application>
  <PresentationFormat>On-screen Show (4:3)</PresentationFormat>
  <Paragraphs>160</Paragraphs>
  <Slides>45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genética médica</vt:lpstr>
      <vt:lpstr>Genética Molecular  em Análises Clinicas</vt:lpstr>
      <vt:lpstr>Slide 2</vt:lpstr>
      <vt:lpstr>A Transcrição</vt:lpstr>
      <vt:lpstr>O RNA no cerne da Genética</vt:lpstr>
      <vt:lpstr>A Transcrição</vt:lpstr>
      <vt:lpstr>Polimerases do RNA</vt:lpstr>
      <vt:lpstr>A Transcrição</vt:lpstr>
      <vt:lpstr>Promotores</vt:lpstr>
      <vt:lpstr>A Transcrição</vt:lpstr>
      <vt:lpstr>Pol é posicionada  por TBP</vt:lpstr>
      <vt:lpstr>Iniciação da transcrição</vt:lpstr>
      <vt:lpstr>Abertura da hélice</vt:lpstr>
      <vt:lpstr>Transcrição (animação)</vt:lpstr>
      <vt:lpstr>Transcrição</vt:lpstr>
      <vt:lpstr>mRNA</vt:lpstr>
      <vt:lpstr>A Transcrição</vt:lpstr>
      <vt:lpstr>A Transcrição</vt:lpstr>
      <vt:lpstr>Slide 18</vt:lpstr>
      <vt:lpstr>Bacterial gene control: the Jacob-Monod model</vt:lpstr>
      <vt:lpstr>Experimental evidence for cis-acting DNA sequences</vt:lpstr>
      <vt:lpstr>Experimental evidence for trans-acting genes/proteins</vt:lpstr>
      <vt:lpstr>Bacterial transcription initiation</vt:lpstr>
      <vt:lpstr>DNase I footprinting assays identify protein-DNA interactions</vt:lpstr>
      <vt:lpstr>Gel-shift assays identify protein-DNA interactions</vt:lpstr>
      <vt:lpstr>The footprint of RNA polymerase and lac repressor on the lac control region</vt:lpstr>
      <vt:lpstr>The lac control region contains three critical cis-acting sites</vt:lpstr>
      <vt:lpstr>RNA polymerase binds to specific promoter sequences to initiate transcription</vt:lpstr>
      <vt:lpstr>Differences in E. coli promoter sequences affect the frequency of transcription initiation</vt:lpstr>
      <vt:lpstr>Most operator sequences are short inverted repeats</vt:lpstr>
      <vt:lpstr>Ligand-induced conformational changes alter affinity of many repressors for DNA</vt:lpstr>
      <vt:lpstr>Positive control of the lac operon is exerted by cAMP-CAP</vt:lpstr>
      <vt:lpstr>Cooperative binding of cAMP-CAP and RNA polymerase to the lac contol region activates transcription</vt:lpstr>
      <vt:lpstr>Transcription from some promoters is initiated by alternative sigma () factors</vt:lpstr>
      <vt:lpstr>Many bacterial responses are controlled by two-component regulatory systems</vt:lpstr>
      <vt:lpstr>Eukaryotic gene control: purposes and general principles</vt:lpstr>
      <vt:lpstr>Differential synthesis  of 12 mRNAs encoding liver-specific genes</vt:lpstr>
      <vt:lpstr>Regulatory elements in eukaryotic DNA often are many kilobases from start sites</vt:lpstr>
      <vt:lpstr>The TATA box is a highly conserved promoter in eukaryotic DNA</vt:lpstr>
      <vt:lpstr>Most eukaryotic genes are regulated by multiple transcription control mechanisms</vt:lpstr>
      <vt:lpstr>The conserved C-terminal domain of TBP binds to TATA-box DNA</vt:lpstr>
      <vt:lpstr>Structural model of the complex of promoter DNA, TBP, TFIIB, and Pol II</vt:lpstr>
      <vt:lpstr>Model for cooperative assembly of an activated transcription-initiation complex in the TTR promoter</vt:lpstr>
      <vt:lpstr>Repressors interfere directly with transcription initiation in several ways</vt:lpstr>
      <vt:lpstr>Model of hormone-dependent gene activation by the glucocorticoid receptor</vt:lpstr>
      <vt:lpstr>Polypeptide hormones signal phosphorylation of some transcription factors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01 Universidade Fernando Pessoa</dc:title>
  <dc:creator>Valued Acer Customer</dc:creator>
  <cp:lastModifiedBy>jcabeda</cp:lastModifiedBy>
  <cp:revision>5</cp:revision>
  <dcterms:created xsi:type="dcterms:W3CDTF">2010-01-27T12:17:02Z</dcterms:created>
  <dcterms:modified xsi:type="dcterms:W3CDTF">2010-02-05T12:24:23Z</dcterms:modified>
</cp:coreProperties>
</file>