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1" r:id="rId3"/>
    <p:sldId id="303" r:id="rId4"/>
    <p:sldId id="304" r:id="rId5"/>
    <p:sldId id="305" r:id="rId6"/>
    <p:sldId id="283" r:id="rId7"/>
    <p:sldId id="306" r:id="rId8"/>
    <p:sldId id="307" r:id="rId9"/>
    <p:sldId id="309" r:id="rId10"/>
    <p:sldId id="308" r:id="rId11"/>
    <p:sldId id="310" r:id="rId12"/>
    <p:sldId id="311" r:id="rId13"/>
    <p:sldId id="286" r:id="rId14"/>
    <p:sldId id="327" r:id="rId15"/>
    <p:sldId id="328" r:id="rId16"/>
    <p:sldId id="329" r:id="rId17"/>
    <p:sldId id="330" r:id="rId18"/>
    <p:sldId id="331" r:id="rId19"/>
    <p:sldId id="332" r:id="rId20"/>
    <p:sldId id="342" r:id="rId21"/>
    <p:sldId id="333" r:id="rId22"/>
    <p:sldId id="334" r:id="rId23"/>
    <p:sldId id="335" r:id="rId24"/>
    <p:sldId id="343" r:id="rId25"/>
    <p:sldId id="315" r:id="rId26"/>
    <p:sldId id="344" r:id="rId27"/>
    <p:sldId id="336" r:id="rId28"/>
    <p:sldId id="345" r:id="rId29"/>
    <p:sldId id="337" r:id="rId30"/>
    <p:sldId id="346" r:id="rId31"/>
    <p:sldId id="338" r:id="rId32"/>
    <p:sldId id="347" r:id="rId33"/>
    <p:sldId id="348" r:id="rId34"/>
    <p:sldId id="339" r:id="rId35"/>
    <p:sldId id="340" r:id="rId36"/>
    <p:sldId id="34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FFFF"/>
    <a:srgbClr val="3366CC"/>
    <a:srgbClr val="336699"/>
    <a:srgbClr val="3399FF"/>
    <a:srgbClr val="33CCFF"/>
    <a:srgbClr val="0033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18" autoAdjust="0"/>
    <p:restoredTop sz="90929"/>
  </p:normalViewPr>
  <p:slideViewPr>
    <p:cSldViewPr>
      <p:cViewPr>
        <p:scale>
          <a:sx n="100" d="100"/>
          <a:sy n="100" d="100"/>
        </p:scale>
        <p:origin x="744" y="15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0EE8-2029-4B8D-B769-FC7B4C256E18}" type="datetimeFigureOut">
              <a:rPr lang="pt-PT" smtClean="0"/>
              <a:pPr/>
              <a:t>04-04-2011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195FC-B116-41F6-B43C-7F78C57BAF7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23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ispub.com/ispub/ijtwm/volume_4_number_1_53/edwards_syndrome_in_a_neonate_from_a_developing_country_reasons_for_concern_a_case_report/edwards-fig2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emalecare.net/wp-content/uploads/2009/03/turner-syndrome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0100" y="3071810"/>
            <a:ext cx="7772543" cy="1500412"/>
          </a:xfrm>
        </p:spPr>
        <p:txBody>
          <a:bodyPr/>
          <a:lstStyle/>
          <a:p>
            <a:pPr algn="ctr"/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772543" cy="1362706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Genética Médica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1714512"/>
          </a:xfrm>
        </p:spPr>
        <p:txBody>
          <a:bodyPr>
            <a:normAutofit/>
          </a:bodyPr>
          <a:lstStyle/>
          <a:p>
            <a:r>
              <a:rPr lang="pt-PT" sz="1600" dirty="0" err="1" smtClean="0"/>
              <a:t>CGH-Cromossómico</a:t>
            </a:r>
            <a:endParaRPr lang="pt-PT" sz="1600" dirty="0" smtClean="0"/>
          </a:p>
          <a:p>
            <a:pPr lvl="1"/>
            <a:r>
              <a:rPr lang="pt-PT" sz="1200" dirty="0" err="1" smtClean="0"/>
              <a:t>Hibridização</a:t>
            </a:r>
            <a:r>
              <a:rPr lang="pt-PT" sz="1200" dirty="0" smtClean="0"/>
              <a:t> de lâmina </a:t>
            </a:r>
            <a:r>
              <a:rPr lang="pt-PT" sz="1200" dirty="0" err="1" smtClean="0"/>
              <a:t>cariótipo</a:t>
            </a:r>
            <a:r>
              <a:rPr lang="pt-PT" sz="1200" dirty="0" smtClean="0"/>
              <a:t> com mistura de DNA</a:t>
            </a:r>
          </a:p>
          <a:p>
            <a:pPr lvl="2"/>
            <a:r>
              <a:rPr lang="pt-PT" sz="1100" dirty="0" smtClean="0"/>
              <a:t>DNA normal marcado com </a:t>
            </a:r>
            <a:r>
              <a:rPr lang="pt-PT" sz="1100" dirty="0" err="1" smtClean="0"/>
              <a:t>p.ex</a:t>
            </a:r>
            <a:r>
              <a:rPr lang="pt-PT" sz="1100" dirty="0" smtClean="0"/>
              <a:t>. </a:t>
            </a:r>
            <a:r>
              <a:rPr lang="pt-PT" sz="1100" dirty="0" err="1" smtClean="0"/>
              <a:t>fluorocromo</a:t>
            </a:r>
            <a:r>
              <a:rPr lang="pt-PT" sz="1100" dirty="0" smtClean="0"/>
              <a:t> verde</a:t>
            </a:r>
          </a:p>
          <a:p>
            <a:pPr lvl="2"/>
            <a:r>
              <a:rPr lang="pt-PT" sz="1100" dirty="0" smtClean="0"/>
              <a:t>DNA doente marcado com </a:t>
            </a:r>
            <a:r>
              <a:rPr lang="pt-PT" sz="1100" dirty="0" err="1" smtClean="0"/>
              <a:t>p.ex</a:t>
            </a:r>
            <a:r>
              <a:rPr lang="pt-PT" sz="1100" dirty="0" smtClean="0"/>
              <a:t>. </a:t>
            </a:r>
            <a:r>
              <a:rPr lang="pt-PT" sz="1100" dirty="0" err="1" smtClean="0"/>
              <a:t>fluorocromo</a:t>
            </a:r>
            <a:r>
              <a:rPr lang="pt-PT" sz="1100" dirty="0" smtClean="0"/>
              <a:t> </a:t>
            </a:r>
            <a:r>
              <a:rPr lang="pt-PT" sz="1100" dirty="0" err="1" smtClean="0"/>
              <a:t>vermelhor</a:t>
            </a:r>
            <a:endParaRPr lang="pt-PT" sz="1100" dirty="0" smtClean="0"/>
          </a:p>
          <a:p>
            <a:pPr lvl="1"/>
            <a:endParaRPr lang="pt-PT" sz="1200" dirty="0" smtClean="0"/>
          </a:p>
          <a:p>
            <a:r>
              <a:rPr lang="pt-PT" sz="1600" dirty="0" err="1" smtClean="0"/>
              <a:t>Array-CGH</a:t>
            </a:r>
            <a:r>
              <a:rPr lang="pt-PT" sz="1600" dirty="0" smtClean="0"/>
              <a:t> /  </a:t>
            </a:r>
            <a:r>
              <a:rPr lang="pt-PT" sz="1600" dirty="0" err="1" smtClean="0"/>
              <a:t>Matrix-CGH</a:t>
            </a:r>
            <a:r>
              <a:rPr lang="pt-PT" sz="1600" dirty="0" smtClean="0"/>
              <a:t>:</a:t>
            </a:r>
          </a:p>
          <a:p>
            <a:pPr lvl="1"/>
            <a:r>
              <a:rPr lang="pt-PT" sz="1200" dirty="0" smtClean="0"/>
              <a:t>Semelhante mas em </a:t>
            </a:r>
            <a:r>
              <a:rPr lang="pt-PT" sz="1200" dirty="0" err="1" smtClean="0"/>
              <a:t>microchip</a:t>
            </a:r>
            <a:r>
              <a:rPr lang="pt-PT" sz="1200" dirty="0" smtClean="0"/>
              <a:t> e </a:t>
            </a:r>
            <a:r>
              <a:rPr lang="pt-PT" sz="1200" dirty="0" err="1" smtClean="0"/>
              <a:t>hibridização</a:t>
            </a:r>
            <a:r>
              <a:rPr lang="pt-PT" sz="1200" dirty="0" smtClean="0"/>
              <a:t> reversa</a:t>
            </a:r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Citogenética</a:t>
            </a:r>
            <a:r>
              <a:rPr lang="pt-PT" sz="1000" dirty="0" smtClean="0">
                <a:solidFill>
                  <a:srgbClr val="FFC000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rgbClr val="FFC000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PT" sz="2800" dirty="0" err="1" smtClean="0"/>
              <a:t>Citogenética</a:t>
            </a:r>
            <a:r>
              <a:rPr lang="pt-PT" sz="2800" dirty="0" smtClean="0"/>
              <a:t> Molecular</a:t>
            </a:r>
          </a:p>
          <a:p>
            <a:pPr algn="ctr">
              <a:buNone/>
            </a:pPr>
            <a:r>
              <a:rPr lang="pt-PT" dirty="0" smtClean="0"/>
              <a:t>CGH – </a:t>
            </a:r>
            <a:r>
              <a:rPr lang="pt-PT" dirty="0" err="1" smtClean="0"/>
              <a:t>Comparative</a:t>
            </a:r>
            <a:r>
              <a:rPr lang="pt-PT" dirty="0" smtClean="0"/>
              <a:t> </a:t>
            </a:r>
            <a:r>
              <a:rPr lang="pt-PT" dirty="0" err="1" smtClean="0"/>
              <a:t>Genome</a:t>
            </a:r>
            <a:r>
              <a:rPr lang="pt-PT" dirty="0" smtClean="0"/>
              <a:t> </a:t>
            </a:r>
            <a:r>
              <a:rPr lang="pt-PT" dirty="0" err="1" smtClean="0"/>
              <a:t>Hibridization</a:t>
            </a:r>
            <a:endParaRPr lang="pt-PT" dirty="0"/>
          </a:p>
        </p:txBody>
      </p:sp>
      <p:pic>
        <p:nvPicPr>
          <p:cNvPr id="38914" name="Picture 2" descr="http://www.implen.de/img/cyto1_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429000"/>
            <a:ext cx="2857500" cy="3286125"/>
          </a:xfrm>
          <a:prstGeom prst="rect">
            <a:avLst/>
          </a:prstGeom>
          <a:noFill/>
        </p:spPr>
      </p:pic>
      <p:pic>
        <p:nvPicPr>
          <p:cNvPr id="38916" name="Picture 4" descr="http://www.dkfz.de/de/genetics/images/dna_chip/mCGH_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339" y="3857628"/>
            <a:ext cx="2764661" cy="200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3143272"/>
          </a:xfrm>
        </p:spPr>
        <p:txBody>
          <a:bodyPr>
            <a:normAutofit/>
          </a:bodyPr>
          <a:lstStyle/>
          <a:p>
            <a:r>
              <a:rPr lang="pt-PT" sz="1600" dirty="0" err="1" smtClean="0"/>
              <a:t>CGH-Cromossómico</a:t>
            </a:r>
            <a:endParaRPr lang="pt-PT" sz="1600" dirty="0" smtClean="0"/>
          </a:p>
          <a:p>
            <a:pPr lvl="1"/>
            <a:endParaRPr lang="pt-PT" sz="1200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r>
              <a:rPr lang="pt-PT" sz="1600" dirty="0" err="1" smtClean="0"/>
              <a:t>Array-CGH</a:t>
            </a:r>
            <a:r>
              <a:rPr lang="pt-PT" sz="1600" dirty="0" smtClean="0"/>
              <a:t> /  </a:t>
            </a:r>
            <a:r>
              <a:rPr lang="pt-PT" sz="1600" dirty="0" err="1" smtClean="0"/>
              <a:t>Matrix-CGH</a:t>
            </a:r>
            <a:r>
              <a:rPr lang="pt-PT" sz="1600" dirty="0" smtClean="0"/>
              <a:t>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Citogenética</a:t>
            </a:r>
            <a:r>
              <a:rPr lang="pt-PT" sz="1000" dirty="0" smtClean="0">
                <a:solidFill>
                  <a:srgbClr val="FFC000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rgbClr val="FFC000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PT" sz="2800" dirty="0" err="1" smtClean="0"/>
              <a:t>Citogenética</a:t>
            </a:r>
            <a:r>
              <a:rPr lang="pt-PT" sz="2800" dirty="0" smtClean="0"/>
              <a:t> Molecular</a:t>
            </a:r>
          </a:p>
          <a:p>
            <a:pPr algn="ctr">
              <a:buNone/>
            </a:pPr>
            <a:r>
              <a:rPr lang="pt-PT" dirty="0" smtClean="0"/>
              <a:t>CGH – </a:t>
            </a:r>
            <a:r>
              <a:rPr lang="pt-PT" dirty="0" err="1" smtClean="0"/>
              <a:t>Comparative</a:t>
            </a:r>
            <a:r>
              <a:rPr lang="pt-PT" dirty="0" smtClean="0"/>
              <a:t> </a:t>
            </a:r>
            <a:r>
              <a:rPr lang="pt-PT" dirty="0" err="1" smtClean="0"/>
              <a:t>Genome</a:t>
            </a:r>
            <a:r>
              <a:rPr lang="pt-PT" dirty="0" smtClean="0"/>
              <a:t> </a:t>
            </a:r>
            <a:r>
              <a:rPr lang="pt-PT" dirty="0" err="1" smtClean="0"/>
              <a:t>Hibridization</a:t>
            </a:r>
            <a:endParaRPr lang="pt-PT" dirty="0"/>
          </a:p>
        </p:txBody>
      </p:sp>
      <p:pic>
        <p:nvPicPr>
          <p:cNvPr id="68610" name="Picture 2" descr="http://www.cs.technion.ac.il/~dlipson/publications/aCG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185" y="4429132"/>
            <a:ext cx="2892534" cy="2257419"/>
          </a:xfrm>
          <a:prstGeom prst="rect">
            <a:avLst/>
          </a:prstGeom>
          <a:noFill/>
        </p:spPr>
      </p:pic>
      <p:pic>
        <p:nvPicPr>
          <p:cNvPr id="68612" name="Picture 4" descr="http://www.aist.go.jp/aist_e/aist_today/2003_07/p20_1.jpg"/>
          <p:cNvPicPr>
            <a:picLocks noChangeAspect="1" noChangeArrowheads="1"/>
          </p:cNvPicPr>
          <p:nvPr/>
        </p:nvPicPr>
        <p:blipFill>
          <a:blip r:embed="rId3" cstate="print"/>
          <a:srcRect b="40385"/>
          <a:stretch>
            <a:fillRect/>
          </a:stretch>
        </p:blipFill>
        <p:spPr bwMode="auto">
          <a:xfrm>
            <a:off x="4071934" y="1857364"/>
            <a:ext cx="2493138" cy="2214577"/>
          </a:xfrm>
          <a:prstGeom prst="rect">
            <a:avLst/>
          </a:prstGeom>
          <a:noFill/>
        </p:spPr>
      </p:pic>
      <p:pic>
        <p:nvPicPr>
          <p:cNvPr id="9" name="Picture 4" descr="http://www.aist.go.jp/aist_e/aist_today/2003_07/p20_1.jpg"/>
          <p:cNvPicPr>
            <a:picLocks noChangeAspect="1" noChangeArrowheads="1"/>
          </p:cNvPicPr>
          <p:nvPr/>
        </p:nvPicPr>
        <p:blipFill>
          <a:blip r:embed="rId3" cstate="print"/>
          <a:srcRect t="57692"/>
          <a:stretch>
            <a:fillRect/>
          </a:stretch>
        </p:blipFill>
        <p:spPr bwMode="auto">
          <a:xfrm>
            <a:off x="6650862" y="2143116"/>
            <a:ext cx="249313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3143272"/>
          </a:xfrm>
        </p:spPr>
        <p:txBody>
          <a:bodyPr>
            <a:normAutofit/>
          </a:bodyPr>
          <a:lstStyle/>
          <a:p>
            <a:r>
              <a:rPr lang="pt-PT" sz="1600" dirty="0" smtClean="0"/>
              <a:t>Sensibilidade do PCR</a:t>
            </a:r>
          </a:p>
          <a:p>
            <a:r>
              <a:rPr lang="pt-PT" sz="1600" dirty="0" smtClean="0"/>
              <a:t>Preserva a morfologia </a:t>
            </a:r>
          </a:p>
          <a:p>
            <a:pPr lvl="1"/>
            <a:r>
              <a:rPr lang="pt-PT" sz="1200" dirty="0" smtClean="0"/>
              <a:t>Das </a:t>
            </a:r>
            <a:r>
              <a:rPr lang="pt-PT" sz="1200" dirty="0" err="1" smtClean="0"/>
              <a:t>celulas</a:t>
            </a:r>
            <a:endParaRPr lang="pt-PT" sz="1200" dirty="0" smtClean="0"/>
          </a:p>
          <a:p>
            <a:pPr lvl="1"/>
            <a:r>
              <a:rPr lang="pt-PT" sz="1200" dirty="0" smtClean="0"/>
              <a:t>Dos tecidos</a:t>
            </a:r>
          </a:p>
          <a:p>
            <a:r>
              <a:rPr lang="pt-PT" sz="1600" dirty="0" smtClean="0"/>
              <a:t>Fazer PCR em lâminas de </a:t>
            </a:r>
          </a:p>
          <a:p>
            <a:pPr lvl="1"/>
            <a:r>
              <a:rPr lang="pt-PT" sz="1200" dirty="0" smtClean="0"/>
              <a:t>Tecidos</a:t>
            </a:r>
          </a:p>
          <a:p>
            <a:pPr lvl="1"/>
            <a:r>
              <a:rPr lang="pt-PT" sz="1200" dirty="0" smtClean="0"/>
              <a:t>Suspensões celulares de misturas complexas</a:t>
            </a:r>
          </a:p>
          <a:p>
            <a:pPr lvl="1"/>
            <a:r>
              <a:rPr lang="pt-PT" sz="1200" dirty="0" smtClean="0"/>
              <a:t>1 nucleótido marcado com </a:t>
            </a:r>
            <a:r>
              <a:rPr lang="pt-PT" sz="1200" dirty="0" err="1" smtClean="0"/>
              <a:t>biotina</a:t>
            </a:r>
            <a:r>
              <a:rPr lang="pt-PT" sz="1200" dirty="0" smtClean="0"/>
              <a:t> </a:t>
            </a:r>
          </a:p>
          <a:p>
            <a:pPr lvl="2"/>
            <a:r>
              <a:rPr lang="pt-PT" sz="900" dirty="0" smtClean="0"/>
              <a:t>Permite a coloração dos produtos do PCR</a:t>
            </a:r>
          </a:p>
          <a:p>
            <a:pPr lvl="1"/>
            <a:r>
              <a:rPr lang="pt-PT" sz="1200" dirty="0" smtClean="0"/>
              <a:t>Observação ao microscópio</a:t>
            </a:r>
          </a:p>
          <a:p>
            <a:r>
              <a:rPr lang="pt-PT" sz="1600" dirty="0" smtClean="0"/>
              <a:t>Difícil de montar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Citogenética</a:t>
            </a:r>
            <a:r>
              <a:rPr lang="pt-PT" sz="1000" dirty="0" smtClean="0">
                <a:solidFill>
                  <a:srgbClr val="FFC000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rgbClr val="FFC000"/>
                </a:solidFill>
              </a:rPr>
              <a:t>PCR </a:t>
            </a:r>
            <a:r>
              <a:rPr lang="pt-PT" sz="800" dirty="0" err="1" smtClean="0">
                <a:solidFill>
                  <a:srgbClr val="FFC000"/>
                </a:solidFill>
              </a:rPr>
              <a:t>in</a:t>
            </a:r>
            <a:r>
              <a:rPr lang="pt-PT" sz="800" dirty="0" smtClean="0">
                <a:solidFill>
                  <a:srgbClr val="FFC000"/>
                </a:solidFill>
              </a:rPr>
              <a:t> </a:t>
            </a:r>
            <a:r>
              <a:rPr lang="pt-PT" sz="800" dirty="0" err="1" smtClean="0">
                <a:solidFill>
                  <a:srgbClr val="FFC000"/>
                </a:solidFill>
              </a:rPr>
              <a:t>situ</a:t>
            </a:r>
            <a:endParaRPr lang="pt-PT" sz="8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0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PT" sz="2800" dirty="0" err="1" smtClean="0"/>
              <a:t>Citogenética</a:t>
            </a:r>
            <a:r>
              <a:rPr lang="pt-PT" sz="2800" dirty="0" smtClean="0"/>
              <a:t> Molecular</a:t>
            </a:r>
          </a:p>
          <a:p>
            <a:pPr algn="ctr">
              <a:buNone/>
            </a:pP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situ-PCR</a:t>
            </a:r>
            <a:endParaRPr lang="pt-PT" dirty="0"/>
          </a:p>
        </p:txBody>
      </p:sp>
      <p:pic>
        <p:nvPicPr>
          <p:cNvPr id="69634" name="Picture 2" descr="http://www.wjgnet.com/images/english/V10/325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714884"/>
            <a:ext cx="4048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1600" dirty="0" err="1" smtClean="0"/>
              <a:t>Euploidia</a:t>
            </a:r>
            <a:endParaRPr lang="pt-PT" sz="1600" dirty="0" smtClean="0"/>
          </a:p>
          <a:p>
            <a:pPr lvl="1"/>
            <a:r>
              <a:rPr lang="pt-PT" sz="1200" dirty="0" smtClean="0"/>
              <a:t>Nº normal (46)</a:t>
            </a:r>
          </a:p>
          <a:p>
            <a:pPr lvl="1"/>
            <a:r>
              <a:rPr lang="pt-PT" sz="1200" dirty="0" err="1" smtClean="0"/>
              <a:t>Diploidia</a:t>
            </a:r>
            <a:endParaRPr lang="pt-PT" sz="1200" dirty="0" smtClean="0"/>
          </a:p>
          <a:p>
            <a:pPr lvl="2"/>
            <a:r>
              <a:rPr lang="pt-PT" sz="1200" dirty="0" err="1" smtClean="0"/>
              <a:t>Diandria</a:t>
            </a:r>
            <a:r>
              <a:rPr lang="pt-PT" sz="1200" dirty="0" smtClean="0"/>
              <a:t> (os 46 cromossomas são todos de origem paterna)</a:t>
            </a:r>
          </a:p>
          <a:p>
            <a:pPr lvl="3"/>
            <a:r>
              <a:rPr lang="pt-PT" sz="1000" dirty="0" smtClean="0"/>
              <a:t>Degenerescência do pro-núcleo materno</a:t>
            </a:r>
          </a:p>
          <a:p>
            <a:pPr lvl="3"/>
            <a:r>
              <a:rPr lang="pt-PT" sz="1000" dirty="0" smtClean="0"/>
              <a:t>Diploidização do pro-núcleo paterno</a:t>
            </a:r>
          </a:p>
          <a:p>
            <a:pPr lvl="3"/>
            <a:r>
              <a:rPr lang="pt-PT" sz="1000" dirty="0" smtClean="0"/>
              <a:t>São 46,XY (96%) porque 46,YY é letal</a:t>
            </a:r>
          </a:p>
          <a:p>
            <a:pPr lvl="3"/>
            <a:r>
              <a:rPr lang="pt-PT" sz="1000" dirty="0" smtClean="0"/>
              <a:t>Também pode ocorrer por </a:t>
            </a:r>
            <a:r>
              <a:rPr lang="pt-PT" sz="1000" dirty="0" err="1" smtClean="0"/>
              <a:t>dispermia</a:t>
            </a:r>
            <a:r>
              <a:rPr lang="pt-PT" sz="1000" dirty="0" smtClean="0"/>
              <a:t> e perda do núcleo materno</a:t>
            </a:r>
          </a:p>
          <a:p>
            <a:pPr lvl="2"/>
            <a:r>
              <a:rPr lang="pt-PT" sz="1200" dirty="0" err="1" smtClean="0"/>
              <a:t>Diginia</a:t>
            </a:r>
            <a:r>
              <a:rPr lang="pt-PT" sz="1200" dirty="0" smtClean="0"/>
              <a:t>(os 46 cromossomas são todos de origem materna)</a:t>
            </a:r>
          </a:p>
          <a:p>
            <a:pPr lvl="1"/>
            <a:r>
              <a:rPr lang="pt-PT" sz="1500" dirty="0" err="1" smtClean="0"/>
              <a:t>Mosaicismo</a:t>
            </a:r>
            <a:endParaRPr lang="pt-PT" sz="1500" dirty="0" smtClean="0"/>
          </a:p>
          <a:p>
            <a:pPr lvl="2"/>
            <a:r>
              <a:rPr lang="pt-PT" sz="1200" dirty="0" smtClean="0"/>
              <a:t>Duas ou mais linhas celulares  do mesmo zigoto</a:t>
            </a:r>
          </a:p>
          <a:p>
            <a:pPr lvl="3"/>
            <a:r>
              <a:rPr lang="pt-PT" sz="1000" dirty="0" err="1" smtClean="0"/>
              <a:t>Genótipo</a:t>
            </a:r>
            <a:r>
              <a:rPr lang="pt-PT" sz="1000" dirty="0" smtClean="0"/>
              <a:t> diferente</a:t>
            </a:r>
          </a:p>
          <a:p>
            <a:pPr lvl="3"/>
            <a:r>
              <a:rPr lang="pt-PT" sz="1000" dirty="0" err="1" smtClean="0"/>
              <a:t>Genótipo</a:t>
            </a:r>
            <a:r>
              <a:rPr lang="pt-PT" sz="1000" dirty="0" smtClean="0"/>
              <a:t> igual mas </a:t>
            </a:r>
            <a:r>
              <a:rPr lang="pt-PT" sz="1000" dirty="0" err="1" smtClean="0"/>
              <a:t>epigenéticamente</a:t>
            </a:r>
            <a:r>
              <a:rPr lang="pt-PT" sz="1000" dirty="0" smtClean="0"/>
              <a:t> modificado</a:t>
            </a:r>
          </a:p>
          <a:p>
            <a:pPr lvl="1"/>
            <a:r>
              <a:rPr lang="pt-PT" sz="1200" dirty="0" smtClean="0"/>
              <a:t>Quimeras</a:t>
            </a:r>
          </a:p>
          <a:p>
            <a:pPr lvl="2"/>
            <a:r>
              <a:rPr lang="pt-PT" sz="1200" dirty="0" smtClean="0"/>
              <a:t>Muito raros</a:t>
            </a:r>
          </a:p>
          <a:p>
            <a:pPr lvl="2"/>
            <a:r>
              <a:rPr lang="pt-PT" sz="1200" dirty="0" smtClean="0"/>
              <a:t>Duas ou mais linhas celulares de zigotos diferentes</a:t>
            </a:r>
          </a:p>
          <a:p>
            <a:pPr lvl="1"/>
            <a:r>
              <a:rPr lang="pt-PT" sz="1500" dirty="0" err="1" smtClean="0"/>
              <a:t>Dissomia</a:t>
            </a:r>
            <a:r>
              <a:rPr lang="pt-PT" sz="1500" dirty="0" smtClean="0"/>
              <a:t>  </a:t>
            </a:r>
            <a:r>
              <a:rPr lang="pt-PT" sz="1500" dirty="0" err="1" smtClean="0"/>
              <a:t>uniparental</a:t>
            </a:r>
            <a:endParaRPr lang="pt-PT" sz="1500" dirty="0" smtClean="0"/>
          </a:p>
          <a:p>
            <a:pPr lvl="2"/>
            <a:r>
              <a:rPr lang="pt-PT" sz="1200" dirty="0" smtClean="0"/>
              <a:t>Um par </a:t>
            </a:r>
            <a:r>
              <a:rPr lang="pt-PT" sz="1200" dirty="0" err="1" smtClean="0"/>
              <a:t>cromossómico</a:t>
            </a:r>
            <a:r>
              <a:rPr lang="pt-PT" sz="1200" dirty="0" smtClean="0"/>
              <a:t> com origem no mesmo progenitor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0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Alterações numéricas (I)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1600" dirty="0" err="1" smtClean="0"/>
              <a:t>Poliploidia</a:t>
            </a:r>
            <a:endParaRPr lang="pt-PT" sz="1600" dirty="0" smtClean="0"/>
          </a:p>
          <a:p>
            <a:pPr lvl="1"/>
            <a:r>
              <a:rPr lang="pt-PT" sz="1200" dirty="0" err="1" smtClean="0"/>
              <a:t>Triploidia</a:t>
            </a:r>
            <a:endParaRPr lang="pt-PT" sz="1200" dirty="0" smtClean="0"/>
          </a:p>
          <a:p>
            <a:pPr lvl="2"/>
            <a:r>
              <a:rPr lang="pt-PT" sz="1000" dirty="0" smtClean="0"/>
              <a:t>Fecundação por 2 espermatozóides</a:t>
            </a:r>
          </a:p>
          <a:p>
            <a:pPr lvl="2"/>
            <a:r>
              <a:rPr lang="pt-PT" sz="1000" dirty="0" smtClean="0"/>
              <a:t>1/6 dos abortos espontâneos</a:t>
            </a:r>
          </a:p>
          <a:p>
            <a:pPr lvl="2"/>
            <a:r>
              <a:rPr lang="pt-PT" sz="1000" dirty="0" smtClean="0"/>
              <a:t>Fecundação de </a:t>
            </a:r>
            <a:r>
              <a:rPr lang="pt-PT" sz="1000" dirty="0" err="1" smtClean="0"/>
              <a:t>ovócito</a:t>
            </a:r>
            <a:r>
              <a:rPr lang="pt-PT" sz="1000" dirty="0" smtClean="0"/>
              <a:t> </a:t>
            </a:r>
            <a:r>
              <a:rPr lang="pt-PT" sz="1000" dirty="0" err="1" smtClean="0"/>
              <a:t>diplóide</a:t>
            </a:r>
            <a:endParaRPr lang="pt-PT" sz="1000" dirty="0" smtClean="0"/>
          </a:p>
          <a:p>
            <a:pPr lvl="2"/>
            <a:r>
              <a:rPr lang="pt-PT" sz="1000" dirty="0" smtClean="0"/>
              <a:t>Não eliminação e globo polar</a:t>
            </a:r>
          </a:p>
          <a:p>
            <a:pPr lvl="2"/>
            <a:r>
              <a:rPr lang="pt-PT" sz="1000" dirty="0" smtClean="0"/>
              <a:t>Fecundação espermatozóide </a:t>
            </a:r>
            <a:r>
              <a:rPr lang="pt-PT" sz="1000" dirty="0" err="1" smtClean="0"/>
              <a:t>diplóide</a:t>
            </a:r>
            <a:endParaRPr lang="pt-PT" sz="1000" dirty="0" smtClean="0"/>
          </a:p>
          <a:p>
            <a:pPr lvl="1"/>
            <a:r>
              <a:rPr lang="pt-PT" sz="1200" dirty="0" err="1" smtClean="0"/>
              <a:t>Tetraploidia</a:t>
            </a:r>
            <a:endParaRPr lang="pt-PT" sz="1200" dirty="0" smtClean="0"/>
          </a:p>
          <a:p>
            <a:pPr lvl="1"/>
            <a:r>
              <a:rPr lang="pt-PT" sz="1200" dirty="0" smtClean="0"/>
              <a:t>Originam</a:t>
            </a:r>
          </a:p>
          <a:p>
            <a:pPr lvl="2"/>
            <a:r>
              <a:rPr lang="pt-PT" sz="1000" dirty="0" err="1" smtClean="0"/>
              <a:t>Anasarca</a:t>
            </a:r>
            <a:endParaRPr lang="pt-PT" sz="1000" dirty="0" smtClean="0"/>
          </a:p>
          <a:p>
            <a:pPr lvl="2"/>
            <a:r>
              <a:rPr lang="pt-PT" sz="1000" dirty="0" smtClean="0"/>
              <a:t>Placentas volumosas</a:t>
            </a:r>
          </a:p>
          <a:p>
            <a:pPr lvl="2"/>
            <a:r>
              <a:rPr lang="pt-PT" sz="1000" dirty="0" smtClean="0"/>
              <a:t>Letais precocemente (embrião ou feto)</a:t>
            </a:r>
          </a:p>
          <a:p>
            <a:pPr lvl="2"/>
            <a:r>
              <a:rPr lang="pt-PT" sz="1000" dirty="0" smtClean="0"/>
              <a:t>Anomalias na generalidade dos  órgãos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0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Alterações numéricas (II)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50851" b="71448"/>
          <a:stretch>
            <a:fillRect/>
          </a:stretch>
        </p:blipFill>
        <p:spPr bwMode="auto">
          <a:xfrm>
            <a:off x="5214942" y="4286256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3571901" cy="5000660"/>
          </a:xfrm>
        </p:spPr>
        <p:txBody>
          <a:bodyPr>
            <a:normAutofit/>
          </a:bodyPr>
          <a:lstStyle/>
          <a:p>
            <a:r>
              <a:rPr lang="pt-PT" sz="1600" dirty="0" err="1" smtClean="0"/>
              <a:t>Aneuploidia</a:t>
            </a:r>
            <a:endParaRPr lang="pt-PT" sz="1600" dirty="0" smtClean="0"/>
          </a:p>
          <a:p>
            <a:pPr lvl="1"/>
            <a:r>
              <a:rPr lang="pt-PT" sz="1200" dirty="0" smtClean="0"/>
              <a:t>Nº cromossomas diferente de 2n</a:t>
            </a:r>
          </a:p>
          <a:p>
            <a:pPr lvl="1"/>
            <a:r>
              <a:rPr lang="pt-PT" sz="1200" dirty="0" smtClean="0"/>
              <a:t>Nº de cromossomas não múltiplo de n</a:t>
            </a:r>
          </a:p>
          <a:p>
            <a:pPr lvl="1"/>
            <a:endParaRPr lang="pt-PT" sz="1200" dirty="0" smtClean="0"/>
          </a:p>
          <a:p>
            <a:pPr lvl="1"/>
            <a:r>
              <a:rPr lang="pt-PT" sz="1200" dirty="0" err="1" smtClean="0"/>
              <a:t>Monossomia</a:t>
            </a:r>
            <a:endParaRPr lang="pt-PT" sz="1200" dirty="0" smtClean="0"/>
          </a:p>
          <a:p>
            <a:pPr lvl="2"/>
            <a:r>
              <a:rPr lang="pt-PT" sz="1200" dirty="0" smtClean="0"/>
              <a:t>Falta de um cromossoma</a:t>
            </a:r>
          </a:p>
          <a:p>
            <a:pPr lvl="1"/>
            <a:r>
              <a:rPr lang="pt-PT" sz="1200" dirty="0" err="1" smtClean="0"/>
              <a:t>Trissomia</a:t>
            </a:r>
            <a:endParaRPr lang="pt-PT" sz="1200" dirty="0" smtClean="0"/>
          </a:p>
          <a:p>
            <a:pPr lvl="2"/>
            <a:r>
              <a:rPr lang="pt-PT" sz="1200" dirty="0" smtClean="0"/>
              <a:t>1 Cromossoma suplementar</a:t>
            </a:r>
          </a:p>
          <a:p>
            <a:pPr lvl="1"/>
            <a:r>
              <a:rPr lang="pt-PT" sz="1200" dirty="0" err="1" smtClean="0"/>
              <a:t>Tetrassomia</a:t>
            </a:r>
            <a:endParaRPr lang="pt-PT" sz="1200" dirty="0" smtClean="0"/>
          </a:p>
          <a:p>
            <a:pPr lvl="2"/>
            <a:r>
              <a:rPr lang="pt-PT" sz="1200" dirty="0" smtClean="0"/>
              <a:t>2 Cromossomas suplementares</a:t>
            </a:r>
          </a:p>
          <a:p>
            <a:pPr lvl="1"/>
            <a:r>
              <a:rPr lang="pt-PT" sz="1200" dirty="0" smtClean="0"/>
              <a:t>Parcial se disser respeito apenas a parte do cromossoma</a:t>
            </a:r>
          </a:p>
          <a:p>
            <a:pPr lvl="1"/>
            <a:r>
              <a:rPr lang="pt-PT" sz="1200" dirty="0" smtClean="0"/>
              <a:t>Provocada </a:t>
            </a:r>
          </a:p>
          <a:p>
            <a:pPr lvl="2"/>
            <a:r>
              <a:rPr lang="pt-PT" sz="1000" dirty="0" smtClean="0"/>
              <a:t>não disjunção </a:t>
            </a:r>
            <a:r>
              <a:rPr lang="pt-PT" sz="1000" dirty="0" err="1" smtClean="0"/>
              <a:t>meiótica</a:t>
            </a:r>
            <a:r>
              <a:rPr lang="pt-PT" sz="1000" dirty="0" smtClean="0"/>
              <a:t> (1ª/2ªdivisão)</a:t>
            </a:r>
          </a:p>
          <a:p>
            <a:pPr lvl="2"/>
            <a:r>
              <a:rPr lang="pt-PT" sz="1000" dirty="0" smtClean="0"/>
              <a:t>Não disjunção </a:t>
            </a:r>
            <a:r>
              <a:rPr lang="pt-PT" sz="1000" dirty="0" err="1" smtClean="0"/>
              <a:t>mitótica</a:t>
            </a:r>
            <a:r>
              <a:rPr lang="pt-PT" sz="1000" dirty="0" smtClean="0"/>
              <a:t> </a:t>
            </a:r>
            <a:r>
              <a:rPr lang="pt-PT" sz="1000" dirty="0" smtClean="0">
                <a:sym typeface="Wingdings" pitchFamily="2" charset="2"/>
              </a:rPr>
              <a:t></a:t>
            </a:r>
            <a:r>
              <a:rPr lang="pt-PT" sz="1000" dirty="0" smtClean="0"/>
              <a:t> mosaico</a:t>
            </a:r>
          </a:p>
          <a:p>
            <a:pPr lvl="2"/>
            <a:r>
              <a:rPr lang="pt-PT" sz="1000" dirty="0" smtClean="0"/>
              <a:t>Atraso na migração (</a:t>
            </a:r>
            <a:r>
              <a:rPr lang="pt-PT" sz="1000" dirty="0" err="1" smtClean="0"/>
              <a:t>lagging</a:t>
            </a:r>
            <a:r>
              <a:rPr lang="pt-PT" sz="1000" dirty="0" smtClean="0"/>
              <a:t>)</a:t>
            </a:r>
          </a:p>
          <a:p>
            <a:pPr lvl="1"/>
            <a:endParaRPr lang="pt-PT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0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Alterações numéricas (II)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9730" r="50552" b="33513"/>
          <a:stretch>
            <a:fillRect/>
          </a:stretch>
        </p:blipFill>
        <p:spPr bwMode="auto">
          <a:xfrm>
            <a:off x="7286644" y="1714488"/>
            <a:ext cx="1714512" cy="19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143512"/>
            <a:ext cx="2714644" cy="157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5" y="1357298"/>
            <a:ext cx="3714776" cy="5143536"/>
          </a:xfrm>
        </p:spPr>
        <p:txBody>
          <a:bodyPr>
            <a:normAutofit/>
          </a:bodyPr>
          <a:lstStyle/>
          <a:p>
            <a:r>
              <a:rPr lang="pt-PT" sz="2000" dirty="0" err="1" smtClean="0"/>
              <a:t>Rearranjos</a:t>
            </a:r>
            <a:endParaRPr lang="pt-PT" sz="2000" dirty="0" smtClean="0"/>
          </a:p>
          <a:p>
            <a:pPr marL="360363" lvl="1" indent="-184150"/>
            <a:r>
              <a:rPr lang="pt-PT" sz="1200" dirty="0" smtClean="0"/>
              <a:t>Equilibrados</a:t>
            </a:r>
          </a:p>
          <a:p>
            <a:pPr marL="720725" lvl="2" indent="-92075"/>
            <a:r>
              <a:rPr lang="pt-PT" sz="1000" dirty="0" smtClean="0"/>
              <a:t>Não há perda/ganho</a:t>
            </a:r>
          </a:p>
          <a:p>
            <a:pPr marL="360363" lvl="1" indent="-184150"/>
            <a:endParaRPr lang="pt-PT" sz="1200" dirty="0" smtClean="0"/>
          </a:p>
          <a:p>
            <a:pPr marL="360363" lvl="1" indent="-184150"/>
            <a:r>
              <a:rPr lang="pt-PT" sz="1200" dirty="0" smtClean="0"/>
              <a:t>Não equilibrados</a:t>
            </a:r>
          </a:p>
          <a:p>
            <a:pPr marL="720725" lvl="2" indent="-92075"/>
            <a:r>
              <a:rPr lang="pt-PT" sz="1000" dirty="0" smtClean="0"/>
              <a:t>Há perda/ganho</a:t>
            </a:r>
          </a:p>
          <a:p>
            <a:pPr marL="720725" lvl="2" indent="-92075"/>
            <a:r>
              <a:rPr lang="pt-PT" sz="1000" dirty="0" smtClean="0"/>
              <a:t>Descendentes podem ter desequilíbrios</a:t>
            </a:r>
          </a:p>
          <a:p>
            <a:endParaRPr lang="pt-PT" sz="2000" dirty="0" smtClean="0"/>
          </a:p>
          <a:p>
            <a:r>
              <a:rPr lang="pt-PT" sz="2000" dirty="0" err="1" smtClean="0"/>
              <a:t>Delecções</a:t>
            </a:r>
            <a:endParaRPr lang="pt-PT" sz="2000" dirty="0" smtClean="0"/>
          </a:p>
          <a:p>
            <a:pPr marL="360363" lvl="1" indent="-184150"/>
            <a:r>
              <a:rPr lang="pt-PT" sz="1000" dirty="0" smtClean="0"/>
              <a:t>Só detectadas </a:t>
            </a:r>
            <a:r>
              <a:rPr lang="pt-PT" sz="1000" dirty="0" smtClean="0"/>
              <a:t>se </a:t>
            </a:r>
            <a:r>
              <a:rPr lang="pt-PT" sz="1000" dirty="0" smtClean="0"/>
              <a:t>superiores a 4Mb</a:t>
            </a:r>
          </a:p>
          <a:p>
            <a:pPr marL="360363" lvl="1" indent="-184150"/>
            <a:r>
              <a:rPr lang="pt-PT" sz="1000" dirty="0" smtClean="0"/>
              <a:t>Origina </a:t>
            </a:r>
            <a:r>
              <a:rPr lang="pt-PT" sz="1000" dirty="0" err="1" smtClean="0"/>
              <a:t>monossomia</a:t>
            </a:r>
            <a:r>
              <a:rPr lang="pt-PT" sz="1000" dirty="0" smtClean="0"/>
              <a:t> parcial</a:t>
            </a:r>
          </a:p>
          <a:p>
            <a:pPr marL="360363" lvl="1" indent="-184150"/>
            <a:r>
              <a:rPr lang="pt-PT" sz="1000" dirty="0" smtClean="0"/>
              <a:t>Terminais</a:t>
            </a:r>
          </a:p>
          <a:p>
            <a:pPr marL="360363" lvl="1" indent="-184150"/>
            <a:r>
              <a:rPr lang="pt-PT" sz="1000" dirty="0" smtClean="0"/>
              <a:t>Intersticiais</a:t>
            </a:r>
          </a:p>
          <a:p>
            <a:pPr marL="360363" lvl="1" indent="-184150"/>
            <a:r>
              <a:rPr lang="pt-PT" sz="1000" dirty="0" smtClean="0"/>
              <a:t>Cromossoma em anel</a:t>
            </a:r>
          </a:p>
          <a:p>
            <a:pPr lvl="1"/>
            <a:endParaRPr lang="pt-PT" sz="1000" dirty="0" smtClean="0"/>
          </a:p>
          <a:p>
            <a:r>
              <a:rPr lang="pt-PT" sz="2000" dirty="0" smtClean="0"/>
              <a:t>Duplicações</a:t>
            </a:r>
          </a:p>
          <a:p>
            <a:pPr marL="360363" lvl="1" indent="-184150"/>
            <a:r>
              <a:rPr lang="pt-PT" sz="1000" dirty="0" smtClean="0"/>
              <a:t>Origina </a:t>
            </a:r>
            <a:r>
              <a:rPr lang="pt-PT" sz="1000" dirty="0" err="1" smtClean="0"/>
              <a:t>trissomia</a:t>
            </a:r>
            <a:r>
              <a:rPr lang="pt-PT" sz="1000" dirty="0" smtClean="0"/>
              <a:t> parcial</a:t>
            </a:r>
            <a:endParaRPr lang="pt-PT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Delecções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rgbClr val="FFC000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Alterações estruturais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571612"/>
            <a:ext cx="1608715" cy="129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000372"/>
            <a:ext cx="17698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857760"/>
            <a:ext cx="110648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4" y="1428736"/>
            <a:ext cx="4143403" cy="5143536"/>
          </a:xfrm>
        </p:spPr>
        <p:txBody>
          <a:bodyPr>
            <a:normAutofit/>
          </a:bodyPr>
          <a:lstStyle/>
          <a:p>
            <a:r>
              <a:rPr lang="pt-PT" sz="1800" dirty="0" smtClean="0"/>
              <a:t>Inversões</a:t>
            </a:r>
          </a:p>
          <a:p>
            <a:pPr lvl="1"/>
            <a:r>
              <a:rPr lang="pt-PT" sz="1500" dirty="0" err="1" smtClean="0"/>
              <a:t>Pericentricas</a:t>
            </a:r>
            <a:r>
              <a:rPr lang="pt-PT" sz="1500" dirty="0" smtClean="0"/>
              <a:t> </a:t>
            </a:r>
          </a:p>
          <a:p>
            <a:pPr lvl="2"/>
            <a:r>
              <a:rPr lang="pt-PT" sz="1200" dirty="0" smtClean="0"/>
              <a:t>envolvem o centrómero</a:t>
            </a:r>
          </a:p>
          <a:p>
            <a:pPr lvl="1"/>
            <a:r>
              <a:rPr lang="pt-PT" sz="1500" dirty="0" err="1" smtClean="0"/>
              <a:t>Paracentricas</a:t>
            </a:r>
            <a:r>
              <a:rPr lang="pt-PT" sz="1500" dirty="0" smtClean="0"/>
              <a:t> </a:t>
            </a:r>
          </a:p>
          <a:p>
            <a:pPr lvl="2"/>
            <a:r>
              <a:rPr lang="pt-PT" sz="1200" dirty="0" smtClean="0"/>
              <a:t>Não envolvem o centrómero</a:t>
            </a:r>
          </a:p>
          <a:p>
            <a:endParaRPr lang="pt-PT" sz="1800" dirty="0" smtClean="0"/>
          </a:p>
          <a:p>
            <a:endParaRPr lang="pt-PT" sz="1800" dirty="0" smtClean="0"/>
          </a:p>
          <a:p>
            <a:r>
              <a:rPr lang="pt-PT" sz="1800" dirty="0" err="1" smtClean="0"/>
              <a:t>Isocromossoma</a:t>
            </a:r>
            <a:endParaRPr lang="pt-PT" sz="1800" dirty="0" smtClean="0"/>
          </a:p>
          <a:p>
            <a:pPr lvl="1"/>
            <a:r>
              <a:rPr lang="pt-PT" sz="1400" dirty="0" smtClean="0"/>
              <a:t>Divisão transversal do centrómero na mitose ou </a:t>
            </a:r>
            <a:r>
              <a:rPr lang="pt-PT" sz="1400" dirty="0" err="1" smtClean="0"/>
              <a:t>meiose</a:t>
            </a:r>
            <a:endParaRPr lang="pt-PT" sz="1400" dirty="0" smtClean="0"/>
          </a:p>
          <a:p>
            <a:pPr lvl="1"/>
            <a:r>
              <a:rPr lang="pt-PT" sz="1400" dirty="0" smtClean="0"/>
              <a:t>Translocação </a:t>
            </a:r>
            <a:r>
              <a:rPr lang="pt-PT" sz="1400" dirty="0" err="1" smtClean="0"/>
              <a:t>robertsoniana</a:t>
            </a:r>
            <a:endParaRPr lang="pt-PT" sz="14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r>
              <a:rPr lang="pt-PT" sz="1800" dirty="0" smtClean="0"/>
              <a:t>Cromossoma </a:t>
            </a:r>
            <a:r>
              <a:rPr lang="pt-PT" sz="1800" dirty="0" err="1" smtClean="0"/>
              <a:t>dicêntrico</a:t>
            </a:r>
            <a:endParaRPr lang="pt-PT" sz="1800" dirty="0" smtClean="0"/>
          </a:p>
          <a:p>
            <a:pPr lvl="1"/>
            <a:r>
              <a:rPr lang="pt-PT" sz="1400" dirty="0" smtClean="0"/>
              <a:t>Translocação entre 2 cromossomas incluindo o centrómero de ambos</a:t>
            </a:r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Isocromossoma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rgbClr val="FFC000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Alterações estruturais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357298"/>
            <a:ext cx="1785918" cy="159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86124"/>
            <a:ext cx="1047748" cy="100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000636"/>
            <a:ext cx="977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4" y="1428736"/>
            <a:ext cx="5786446" cy="5143536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Translocações</a:t>
            </a:r>
            <a:endParaRPr lang="pt-PT" sz="1800" dirty="0" smtClean="0"/>
          </a:p>
          <a:p>
            <a:pPr lvl="1"/>
            <a:r>
              <a:rPr lang="pt-PT" sz="1400" dirty="0" smtClean="0"/>
              <a:t>Alterações mais frequentes</a:t>
            </a:r>
          </a:p>
          <a:p>
            <a:pPr lvl="1"/>
            <a:r>
              <a:rPr lang="pt-PT" sz="1400" dirty="0" smtClean="0"/>
              <a:t>Troca de material entre cromossomas não </a:t>
            </a:r>
            <a:r>
              <a:rPr lang="pt-PT" sz="1400" dirty="0" err="1" smtClean="0"/>
              <a:t>homologos</a:t>
            </a:r>
            <a:endParaRPr lang="pt-PT" sz="1400" dirty="0" smtClean="0"/>
          </a:p>
          <a:p>
            <a:pPr lvl="1"/>
            <a:r>
              <a:rPr lang="pt-PT" sz="1400" dirty="0" smtClean="0"/>
              <a:t>Habitualmente sem perda de material</a:t>
            </a:r>
          </a:p>
          <a:p>
            <a:pPr lvl="1"/>
            <a:endParaRPr lang="pt-PT" sz="1400" dirty="0" smtClean="0"/>
          </a:p>
          <a:p>
            <a:r>
              <a:rPr lang="pt-PT" sz="1800" dirty="0" smtClean="0"/>
              <a:t>Translocação recíproca</a:t>
            </a:r>
          </a:p>
          <a:p>
            <a:pPr lvl="1"/>
            <a:r>
              <a:rPr lang="pt-PT" sz="1400" dirty="0" smtClean="0"/>
              <a:t>Intercambio de fragmentos </a:t>
            </a:r>
            <a:r>
              <a:rPr lang="pt-PT" sz="1400" dirty="0" err="1" smtClean="0"/>
              <a:t>cromossómicos</a:t>
            </a:r>
            <a:endParaRPr lang="pt-PT" sz="1400" dirty="0" smtClean="0"/>
          </a:p>
          <a:p>
            <a:pPr lvl="1"/>
            <a:r>
              <a:rPr lang="pt-PT" sz="1400" dirty="0" smtClean="0"/>
              <a:t>Podem-se formar gâmetas </a:t>
            </a:r>
            <a:r>
              <a:rPr lang="pt-PT" sz="1400" dirty="0" err="1" smtClean="0"/>
              <a:t>desiquilibrados</a:t>
            </a:r>
            <a:endParaRPr lang="pt-PT" sz="1400" dirty="0" smtClean="0"/>
          </a:p>
          <a:p>
            <a:pPr lvl="1"/>
            <a:r>
              <a:rPr lang="pt-PT" sz="1400" dirty="0" smtClean="0"/>
              <a:t>Durante emparelhamento </a:t>
            </a:r>
            <a:r>
              <a:rPr lang="pt-PT" sz="1400" dirty="0" err="1" smtClean="0"/>
              <a:t>meiótico</a:t>
            </a:r>
            <a:r>
              <a:rPr lang="pt-PT" sz="1400" dirty="0" smtClean="0"/>
              <a:t> formam-se </a:t>
            </a:r>
            <a:r>
              <a:rPr lang="pt-PT" sz="1400" dirty="0" err="1" smtClean="0"/>
              <a:t>quadrivalentes</a:t>
            </a:r>
            <a:endParaRPr lang="pt-PT" sz="1400" dirty="0" smtClean="0"/>
          </a:p>
          <a:p>
            <a:pPr lvl="2"/>
            <a:r>
              <a:rPr lang="pt-PT" sz="1100" dirty="0" smtClean="0"/>
              <a:t>Segregação cromossómica anormal</a:t>
            </a:r>
          </a:p>
          <a:p>
            <a:pPr lvl="2"/>
            <a:r>
              <a:rPr lang="pt-PT" sz="1100" dirty="0" smtClean="0"/>
              <a:t>Infertilidade e abortos espontâneos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Translocações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Alterações estruturais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383733"/>
            <a:ext cx="3357554" cy="247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4" y="1428736"/>
            <a:ext cx="5786446" cy="5143536"/>
          </a:xfrm>
        </p:spPr>
        <p:txBody>
          <a:bodyPr>
            <a:normAutofit/>
          </a:bodyPr>
          <a:lstStyle/>
          <a:p>
            <a:r>
              <a:rPr lang="pt-PT" sz="1800" dirty="0" smtClean="0"/>
              <a:t>Translocação </a:t>
            </a:r>
            <a:r>
              <a:rPr lang="pt-PT" sz="1800" dirty="0" err="1" smtClean="0"/>
              <a:t>Robertsoniana</a:t>
            </a:r>
            <a:endParaRPr lang="pt-PT" sz="1800" dirty="0" smtClean="0"/>
          </a:p>
          <a:p>
            <a:pPr lvl="1"/>
            <a:r>
              <a:rPr lang="pt-PT" sz="1400" dirty="0" smtClean="0"/>
              <a:t>1 / 500 indivíduos</a:t>
            </a:r>
          </a:p>
          <a:p>
            <a:pPr lvl="1"/>
            <a:r>
              <a:rPr lang="pt-PT" sz="1400" dirty="0" smtClean="0"/>
              <a:t>Ocorre entre cromossomas </a:t>
            </a:r>
            <a:r>
              <a:rPr lang="pt-PT" sz="1400" dirty="0" err="1" smtClean="0"/>
              <a:t>acrocêntricos</a:t>
            </a:r>
            <a:r>
              <a:rPr lang="pt-PT" sz="1400" dirty="0" smtClean="0"/>
              <a:t> (13,14,15,21,22)</a:t>
            </a:r>
          </a:p>
          <a:p>
            <a:pPr lvl="1"/>
            <a:r>
              <a:rPr lang="pt-PT" sz="1400" dirty="0" smtClean="0"/>
              <a:t>Quebra ocorre no centrómero ou próxima</a:t>
            </a:r>
          </a:p>
          <a:p>
            <a:pPr lvl="1"/>
            <a:r>
              <a:rPr lang="pt-PT" sz="1400" dirty="0" smtClean="0"/>
              <a:t>Perda do braço curto dos cromossomas</a:t>
            </a:r>
          </a:p>
          <a:p>
            <a:pPr lvl="1"/>
            <a:r>
              <a:rPr lang="pt-PT" sz="1400" dirty="0" smtClean="0"/>
              <a:t>Origina </a:t>
            </a:r>
            <a:r>
              <a:rPr lang="pt-PT" sz="1400" dirty="0" err="1" smtClean="0"/>
              <a:t>isocromossomas</a:t>
            </a:r>
            <a:endParaRPr lang="pt-PT" sz="1400" dirty="0" smtClean="0"/>
          </a:p>
          <a:p>
            <a:r>
              <a:rPr lang="pt-PT" sz="1800" dirty="0" smtClean="0"/>
              <a:t>Translocação </a:t>
            </a:r>
            <a:r>
              <a:rPr lang="pt-PT" sz="1800" dirty="0" err="1" smtClean="0"/>
              <a:t>insercional</a:t>
            </a:r>
            <a:endParaRPr lang="pt-PT" sz="1800" dirty="0" smtClean="0"/>
          </a:p>
          <a:p>
            <a:pPr lvl="1"/>
            <a:r>
              <a:rPr lang="pt-PT" sz="1400" dirty="0" smtClean="0"/>
              <a:t>Fragmento </a:t>
            </a:r>
            <a:r>
              <a:rPr lang="pt-PT" sz="1400" dirty="0" err="1" smtClean="0"/>
              <a:t>cromossómico</a:t>
            </a:r>
            <a:r>
              <a:rPr lang="pt-PT" sz="1400" dirty="0" smtClean="0"/>
              <a:t> muda de posição</a:t>
            </a:r>
          </a:p>
          <a:p>
            <a:pPr lvl="2"/>
            <a:r>
              <a:rPr lang="pt-PT" sz="1100" dirty="0" smtClean="0"/>
              <a:t>No cromossoma</a:t>
            </a:r>
          </a:p>
          <a:p>
            <a:pPr lvl="2"/>
            <a:r>
              <a:rPr lang="pt-PT" sz="1100" dirty="0" smtClean="0"/>
              <a:t>Entre cromossomas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Translocações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Alterações estruturais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Citogenética</a:t>
            </a:r>
            <a:r>
              <a:rPr lang="pt-PT" sz="1800" dirty="0" smtClean="0"/>
              <a:t>:</a:t>
            </a:r>
          </a:p>
          <a:p>
            <a:pPr lvl="1"/>
            <a:r>
              <a:rPr lang="pt-PT" sz="1400" dirty="0" smtClean="0"/>
              <a:t>Estudo das características dos cromossomas e suas anomalias</a:t>
            </a:r>
          </a:p>
          <a:p>
            <a:r>
              <a:rPr lang="pt-PT" sz="1800" dirty="0" smtClean="0"/>
              <a:t>Nº de cromossomas Humanos e sua estrutura</a:t>
            </a:r>
          </a:p>
          <a:p>
            <a:pPr lvl="1"/>
            <a:r>
              <a:rPr lang="pt-PT" sz="1400" dirty="0" smtClean="0"/>
              <a:t>Conhecidos desde 1956</a:t>
            </a:r>
          </a:p>
          <a:p>
            <a:pPr lvl="1"/>
            <a:r>
              <a:rPr lang="pt-PT" sz="1400" dirty="0" smtClean="0"/>
              <a:t>46 XX; 46XY</a:t>
            </a:r>
          </a:p>
          <a:p>
            <a:pPr lvl="2"/>
            <a:r>
              <a:rPr lang="pt-PT" sz="1200" dirty="0" smtClean="0"/>
              <a:t>22 pares de cromossomas </a:t>
            </a:r>
            <a:r>
              <a:rPr lang="pt-PT" sz="1200" dirty="0" err="1" smtClean="0"/>
              <a:t>homologos</a:t>
            </a:r>
            <a:endParaRPr lang="pt-PT" sz="1200" dirty="0" smtClean="0"/>
          </a:p>
          <a:p>
            <a:pPr lvl="2"/>
            <a:r>
              <a:rPr lang="pt-PT" sz="1200" dirty="0" smtClean="0"/>
              <a:t>1 par de cromossomas sexuais</a:t>
            </a:r>
          </a:p>
          <a:p>
            <a:pPr lvl="3"/>
            <a:r>
              <a:rPr lang="pt-PT" sz="1200" dirty="0" smtClean="0"/>
              <a:t>X é muito diferente de Y (tamanho e nº genes)</a:t>
            </a:r>
          </a:p>
          <a:p>
            <a:pPr lvl="2"/>
            <a:r>
              <a:rPr lang="pt-PT" sz="1000" dirty="0" smtClean="0"/>
              <a:t>Variações </a:t>
            </a:r>
            <a:r>
              <a:rPr lang="pt-PT" sz="1000" dirty="0" err="1" smtClean="0"/>
              <a:t>heteromórficas</a:t>
            </a:r>
            <a:endParaRPr lang="pt-PT" sz="1000" dirty="0" smtClean="0"/>
          </a:p>
          <a:p>
            <a:pPr lvl="3"/>
            <a:r>
              <a:rPr lang="pt-PT" sz="1000" dirty="0" smtClean="0"/>
              <a:t>Cromossomas homólogos podem ter tamanho diferente </a:t>
            </a:r>
          </a:p>
          <a:p>
            <a:pPr lvl="4"/>
            <a:r>
              <a:rPr lang="pt-PT" sz="1000" dirty="0" smtClean="0"/>
              <a:t>Variações de tamanho em regiões de </a:t>
            </a:r>
            <a:r>
              <a:rPr lang="pt-PT" sz="1000" dirty="0" err="1" smtClean="0"/>
              <a:t>heterocromatina</a:t>
            </a:r>
            <a:endParaRPr lang="pt-PT" sz="1000" dirty="0" smtClean="0"/>
          </a:p>
          <a:p>
            <a:pPr lvl="1"/>
            <a:endParaRPr lang="pt-PT" sz="1400" dirty="0" smtClean="0"/>
          </a:p>
          <a:p>
            <a:r>
              <a:rPr lang="pt-PT" sz="1800" dirty="0" smtClean="0"/>
              <a:t>Pode-se observar o </a:t>
            </a:r>
            <a:r>
              <a:rPr lang="pt-PT" sz="1800" dirty="0" err="1" smtClean="0"/>
              <a:t>cariótipo</a:t>
            </a:r>
            <a:r>
              <a:rPr lang="pt-PT" sz="1800" dirty="0" smtClean="0"/>
              <a:t>:</a:t>
            </a:r>
          </a:p>
          <a:p>
            <a:pPr lvl="1"/>
            <a:r>
              <a:rPr lang="pt-PT" sz="1400" dirty="0" smtClean="0"/>
              <a:t>Em </a:t>
            </a:r>
            <a:r>
              <a:rPr lang="pt-PT" sz="1400" dirty="0" err="1" smtClean="0"/>
              <a:t>metafase</a:t>
            </a:r>
            <a:r>
              <a:rPr lang="pt-PT" sz="1400" dirty="0" smtClean="0"/>
              <a:t> (cromossomas individualizados)</a:t>
            </a:r>
          </a:p>
          <a:p>
            <a:pPr lvl="1"/>
            <a:r>
              <a:rPr lang="pt-PT" sz="1400" dirty="0" smtClean="0"/>
              <a:t>Em </a:t>
            </a:r>
            <a:r>
              <a:rPr lang="pt-PT" sz="1400" dirty="0" err="1" smtClean="0"/>
              <a:t>profase</a:t>
            </a:r>
            <a:r>
              <a:rPr lang="pt-PT" sz="1400" dirty="0" smtClean="0"/>
              <a:t> (cromossomas não individualizados)</a:t>
            </a:r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Cariótipo</a:t>
            </a:r>
            <a:r>
              <a:rPr lang="pt-PT" sz="1200" b="1" dirty="0" smtClean="0">
                <a:solidFill>
                  <a:srgbClr val="FFC000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0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Cariótipo</a:t>
            </a:r>
            <a:r>
              <a:rPr lang="pt-PT" sz="2400" dirty="0" smtClean="0"/>
              <a:t> Humano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r>
              <a:rPr lang="pt-PT" sz="2400" dirty="0" smtClean="0"/>
              <a:t>Nomenclatura em </a:t>
            </a:r>
            <a:r>
              <a:rPr lang="pt-PT" sz="2400" dirty="0" err="1" smtClean="0"/>
              <a:t>citogenética</a:t>
            </a:r>
            <a:endParaRPr lang="pt-PT" sz="2400" dirty="0" smtClean="0"/>
          </a:p>
          <a:p>
            <a:pPr algn="ctr"/>
            <a:r>
              <a:rPr lang="pt-PT" sz="2400" dirty="0" smtClean="0"/>
              <a:t>Acrónimos utilizados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71612"/>
            <a:ext cx="5060841" cy="51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2000" dirty="0" err="1" smtClean="0"/>
              <a:t>Cariótipo</a:t>
            </a:r>
            <a:r>
              <a:rPr lang="pt-PT" sz="2000" dirty="0" smtClean="0"/>
              <a:t> Normal</a:t>
            </a:r>
          </a:p>
          <a:p>
            <a:pPr lvl="1"/>
            <a:r>
              <a:rPr lang="pt-PT" sz="1000" dirty="0" smtClean="0"/>
              <a:t>46, XX</a:t>
            </a:r>
          </a:p>
          <a:p>
            <a:pPr lvl="1"/>
            <a:r>
              <a:rPr lang="pt-PT" sz="1000" dirty="0" smtClean="0"/>
              <a:t>46, XY</a:t>
            </a:r>
          </a:p>
          <a:p>
            <a:r>
              <a:rPr lang="pt-PT" sz="1400" dirty="0" smtClean="0"/>
              <a:t>Alterações mais frequentes</a:t>
            </a:r>
          </a:p>
          <a:p>
            <a:pPr lvl="1"/>
            <a:r>
              <a:rPr lang="pt-PT" sz="1000" dirty="0" smtClean="0"/>
              <a:t>46,XX,9qh+ </a:t>
            </a:r>
            <a:r>
              <a:rPr lang="pt-PT" sz="1000" dirty="0" smtClean="0">
                <a:sym typeface="Wingdings" pitchFamily="2" charset="2"/>
              </a:rPr>
              <a:t> material adicional na região </a:t>
            </a:r>
            <a:r>
              <a:rPr lang="pt-PT" sz="1000" dirty="0" err="1" smtClean="0">
                <a:sym typeface="Wingdings" pitchFamily="2" charset="2"/>
              </a:rPr>
              <a:t>heterocromática</a:t>
            </a:r>
            <a:r>
              <a:rPr lang="pt-PT" sz="1000" dirty="0" smtClean="0">
                <a:sym typeface="Wingdings" pitchFamily="2" charset="2"/>
              </a:rPr>
              <a:t> do braço longo do 9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46,XX,9qh-   delecção  na região </a:t>
            </a:r>
            <a:r>
              <a:rPr lang="pt-PT" sz="1000" dirty="0" err="1" smtClean="0">
                <a:sym typeface="Wingdings" pitchFamily="2" charset="2"/>
              </a:rPr>
              <a:t>heterocromática</a:t>
            </a:r>
            <a:r>
              <a:rPr lang="pt-PT" sz="1000" dirty="0" smtClean="0">
                <a:sym typeface="Wingdings" pitchFamily="2" charset="2"/>
              </a:rPr>
              <a:t> do braço longo do 9</a:t>
            </a:r>
          </a:p>
          <a:p>
            <a:pPr lvl="1"/>
            <a:r>
              <a:rPr lang="pt-PT" sz="1000" dirty="0" smtClean="0"/>
              <a:t>47,XXX </a:t>
            </a:r>
            <a:r>
              <a:rPr lang="pt-PT" sz="1000" dirty="0" smtClean="0">
                <a:sym typeface="Wingdings" pitchFamily="2" charset="2"/>
              </a:rPr>
              <a:t> </a:t>
            </a:r>
            <a:r>
              <a:rPr lang="pt-PT" sz="1000" dirty="0" err="1" smtClean="0">
                <a:sym typeface="Wingdings" pitchFamily="2" charset="2"/>
              </a:rPr>
              <a:t>trissomia</a:t>
            </a:r>
            <a:r>
              <a:rPr lang="pt-PT" sz="1000" dirty="0" smtClean="0">
                <a:sym typeface="Wingdings" pitchFamily="2" charset="2"/>
              </a:rPr>
              <a:t> do X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47,XXY  </a:t>
            </a:r>
            <a:r>
              <a:rPr lang="pt-PT" sz="1000" dirty="0" err="1" smtClean="0">
                <a:sym typeface="Wingdings" pitchFamily="2" charset="2"/>
              </a:rPr>
              <a:t>trissomia</a:t>
            </a:r>
            <a:r>
              <a:rPr lang="pt-PT" sz="1000" dirty="0" smtClean="0">
                <a:sym typeface="Wingdings" pitchFamily="2" charset="2"/>
              </a:rPr>
              <a:t> por cromossoma X suplementar (</a:t>
            </a:r>
            <a:r>
              <a:rPr lang="pt-PT" sz="1000" dirty="0" err="1" smtClean="0">
                <a:sym typeface="Wingdings" pitchFamily="2" charset="2"/>
              </a:rPr>
              <a:t>sind</a:t>
            </a:r>
            <a:r>
              <a:rPr lang="pt-PT" sz="1000" dirty="0" smtClean="0">
                <a:sym typeface="Wingdings" pitchFamily="2" charset="2"/>
              </a:rPr>
              <a:t>. </a:t>
            </a:r>
            <a:r>
              <a:rPr lang="pt-PT" sz="1000" dirty="0" err="1" smtClean="0">
                <a:sym typeface="Wingdings" pitchFamily="2" charset="2"/>
              </a:rPr>
              <a:t>Klinefelter</a:t>
            </a:r>
            <a:r>
              <a:rPr lang="pt-PT" sz="1000" dirty="0" smtClean="0">
                <a:sym typeface="Wingdings" pitchFamily="2" charset="2"/>
              </a:rPr>
              <a:t>)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45,X  </a:t>
            </a:r>
            <a:r>
              <a:rPr lang="pt-PT" sz="1000" dirty="0" err="1" smtClean="0">
                <a:sym typeface="Wingdings" pitchFamily="2" charset="2"/>
              </a:rPr>
              <a:t>monossomia</a:t>
            </a:r>
            <a:r>
              <a:rPr lang="pt-PT" sz="1000" dirty="0" smtClean="0">
                <a:sym typeface="Wingdings" pitchFamily="2" charset="2"/>
              </a:rPr>
              <a:t>  por ausência de um cromossoma X (</a:t>
            </a:r>
            <a:r>
              <a:rPr lang="pt-PT" sz="1000" dirty="0" err="1" smtClean="0">
                <a:sym typeface="Wingdings" pitchFamily="2" charset="2"/>
              </a:rPr>
              <a:t>Sind</a:t>
            </a:r>
            <a:r>
              <a:rPr lang="pt-PT" sz="1000" dirty="0" smtClean="0">
                <a:sym typeface="Wingdings" pitchFamily="2" charset="2"/>
              </a:rPr>
              <a:t>. </a:t>
            </a:r>
            <a:r>
              <a:rPr lang="pt-PT" sz="1000" dirty="0" err="1" smtClean="0">
                <a:sym typeface="Wingdings" pitchFamily="2" charset="2"/>
              </a:rPr>
              <a:t>Turner</a:t>
            </a:r>
            <a:r>
              <a:rPr lang="pt-PT" sz="1000" dirty="0" smtClean="0">
                <a:sym typeface="Wingdings" pitchFamily="2" charset="2"/>
              </a:rPr>
              <a:t>)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45,X/46,XX  </a:t>
            </a:r>
            <a:r>
              <a:rPr lang="pt-PT" sz="1000" dirty="0" err="1" smtClean="0">
                <a:sym typeface="Wingdings" pitchFamily="2" charset="2"/>
              </a:rPr>
              <a:t>mosaicismo</a:t>
            </a:r>
            <a:r>
              <a:rPr lang="pt-PT" sz="1000" dirty="0" smtClean="0">
                <a:sym typeface="Wingdings" pitchFamily="2" charset="2"/>
              </a:rPr>
              <a:t>. </a:t>
            </a:r>
            <a:r>
              <a:rPr lang="pt-PT" sz="1000" dirty="0" err="1" smtClean="0">
                <a:sym typeface="Wingdings" pitchFamily="2" charset="2"/>
              </a:rPr>
              <a:t>Cels</a:t>
            </a:r>
            <a:r>
              <a:rPr lang="pt-PT" sz="1000" dirty="0" smtClean="0">
                <a:sym typeface="Wingdings" pitchFamily="2" charset="2"/>
              </a:rPr>
              <a:t> normais e </a:t>
            </a:r>
            <a:r>
              <a:rPr lang="pt-PT" sz="1000" dirty="0" err="1" smtClean="0">
                <a:sym typeface="Wingdings" pitchFamily="2" charset="2"/>
              </a:rPr>
              <a:t>cels</a:t>
            </a:r>
            <a:r>
              <a:rPr lang="pt-PT" sz="1000" dirty="0" smtClean="0">
                <a:sym typeface="Wingdings" pitchFamily="2" charset="2"/>
              </a:rPr>
              <a:t> c/ </a:t>
            </a:r>
            <a:r>
              <a:rPr lang="pt-PT" sz="1000" dirty="0" err="1" smtClean="0">
                <a:sym typeface="Wingdings" pitchFamily="2" charset="2"/>
              </a:rPr>
              <a:t>monossomia</a:t>
            </a:r>
            <a:r>
              <a:rPr lang="pt-PT" sz="1000" dirty="0" smtClean="0">
                <a:sym typeface="Wingdings" pitchFamily="2" charset="2"/>
              </a:rPr>
              <a:t> X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45,XY,-21  </a:t>
            </a:r>
            <a:r>
              <a:rPr lang="pt-PT" sz="1000" dirty="0" err="1" smtClean="0">
                <a:sym typeface="Wingdings" pitchFamily="2" charset="2"/>
              </a:rPr>
              <a:t>monossomia</a:t>
            </a:r>
            <a:r>
              <a:rPr lang="pt-PT" sz="1000" dirty="0" smtClean="0">
                <a:sym typeface="Wingdings" pitchFamily="2" charset="2"/>
              </a:rPr>
              <a:t> do cromossoma 21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47,XY,+21  </a:t>
            </a:r>
            <a:r>
              <a:rPr lang="pt-PT" sz="1000" dirty="0" err="1" smtClean="0">
                <a:sym typeface="Wingdings" pitchFamily="2" charset="2"/>
              </a:rPr>
              <a:t>trissomia</a:t>
            </a:r>
            <a:r>
              <a:rPr lang="pt-PT" sz="1000" dirty="0" smtClean="0">
                <a:sym typeface="Wingdings" pitchFamily="2" charset="2"/>
              </a:rPr>
              <a:t> do cromossoma 21 (</a:t>
            </a:r>
            <a:r>
              <a:rPr lang="pt-PT" sz="1000" dirty="0" err="1" smtClean="0">
                <a:sym typeface="Wingdings" pitchFamily="2" charset="2"/>
              </a:rPr>
              <a:t>sind</a:t>
            </a:r>
            <a:r>
              <a:rPr lang="pt-PT" sz="1000" dirty="0" smtClean="0">
                <a:sym typeface="Wingdings" pitchFamily="2" charset="2"/>
              </a:rPr>
              <a:t>. </a:t>
            </a:r>
            <a:r>
              <a:rPr lang="pt-PT" sz="1000" dirty="0" err="1" smtClean="0">
                <a:sym typeface="Wingdings" pitchFamily="2" charset="2"/>
              </a:rPr>
              <a:t>Down</a:t>
            </a:r>
            <a:r>
              <a:rPr lang="pt-PT" sz="1000" dirty="0" smtClean="0">
                <a:sym typeface="Wingdings" pitchFamily="2" charset="2"/>
              </a:rPr>
              <a:t>)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46,XY,+mar  cromossoma extra não identificado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69,XXY  </a:t>
            </a:r>
            <a:r>
              <a:rPr lang="pt-PT" sz="1000" dirty="0" err="1" smtClean="0">
                <a:sym typeface="Wingdings" pitchFamily="2" charset="2"/>
              </a:rPr>
              <a:t>triploidia</a:t>
            </a:r>
            <a:endParaRPr lang="pt-PT" sz="1000" dirty="0" smtClean="0">
              <a:sym typeface="Wingdings" pitchFamily="2" charset="2"/>
            </a:endParaRPr>
          </a:p>
          <a:p>
            <a:pPr lvl="1"/>
            <a:r>
              <a:rPr lang="pt-PT" sz="1000" dirty="0" smtClean="0">
                <a:sym typeface="Wingdings" pitchFamily="2" charset="2"/>
              </a:rPr>
              <a:t>92,XXXX  </a:t>
            </a:r>
            <a:r>
              <a:rPr lang="pt-PT" sz="1000" dirty="0" err="1" smtClean="0">
                <a:sym typeface="Wingdings" pitchFamily="2" charset="2"/>
              </a:rPr>
              <a:t>tetraploidia</a:t>
            </a:r>
            <a:endParaRPr lang="pt-PT" sz="10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Cromossoma em anel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46,XY,r(13)(p11q34)  cromossoma 13 em anel com união do braço curto região 1 banda 1 com o braço longo região 3 banda 4. Os fragmentos distais aos ponto da união são perdidos</a:t>
            </a:r>
          </a:p>
          <a:p>
            <a:pPr lvl="1"/>
            <a:r>
              <a:rPr lang="pt-PT" sz="1000" dirty="0" smtClean="0">
                <a:sym typeface="Wingdings" pitchFamily="2" charset="2"/>
              </a:rPr>
              <a:t>46,XY,r(13)(::p11q34::)  igual ao anterior</a:t>
            </a:r>
            <a:endParaRPr lang="pt-PT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Exemplos de </a:t>
            </a:r>
            <a:r>
              <a:rPr lang="pt-PT" sz="1200" dirty="0" err="1" smtClean="0">
                <a:solidFill>
                  <a:srgbClr val="FFC000"/>
                </a:solidFill>
              </a:rPr>
              <a:t>cariótipos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Exemplos de </a:t>
            </a:r>
            <a:r>
              <a:rPr lang="pt-PT" sz="2400" dirty="0" err="1" smtClean="0"/>
              <a:t>cariótipos</a:t>
            </a:r>
            <a:r>
              <a:rPr lang="pt-PT" sz="2400" dirty="0" smtClean="0"/>
              <a:t> (I)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pPr marL="176213" indent="-176213"/>
            <a:r>
              <a:rPr lang="pt-PT" sz="1400" dirty="0" smtClean="0">
                <a:sym typeface="Wingdings" pitchFamily="2" charset="2"/>
              </a:rPr>
              <a:t>Delecção intersticial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/>
              <a:t>46,XX,del(3)(p12p14) </a:t>
            </a:r>
            <a:r>
              <a:rPr lang="pt-PT" sz="1000" dirty="0" smtClean="0">
                <a:sym typeface="Wingdings" pitchFamily="2" charset="2"/>
              </a:rPr>
              <a:t> delecção no 3 entre as bandas 12 e 14 do braço curto</a:t>
            </a:r>
          </a:p>
          <a:p>
            <a:pPr marL="628650" lvl="1" indent="-171450"/>
            <a:r>
              <a:rPr lang="pt-PT" sz="1000" dirty="0" smtClean="0">
                <a:sym typeface="Wingdings" pitchFamily="2" charset="2"/>
              </a:rPr>
              <a:t>46,XX,del(3)(pterp14::p12qter)  igual ao anterior</a:t>
            </a:r>
          </a:p>
          <a:p>
            <a:pPr marL="176213" indent="-120650"/>
            <a:r>
              <a:rPr lang="pt-PT" sz="1400" dirty="0" smtClean="0"/>
              <a:t>Delecção terminal</a:t>
            </a:r>
          </a:p>
          <a:p>
            <a:pPr marL="577850" lvl="1" indent="-120650"/>
            <a:r>
              <a:rPr lang="pt-PT" sz="1000" dirty="0" smtClean="0"/>
              <a:t>46,XY,del(9)(p13) </a:t>
            </a:r>
            <a:r>
              <a:rPr lang="pt-PT" sz="1000" dirty="0" smtClean="0">
                <a:sym typeface="Wingdings" pitchFamily="2" charset="2"/>
              </a:rPr>
              <a:t> delecção do 9 a partir da região 1 banda 3 até ao </a:t>
            </a:r>
            <a:r>
              <a:rPr lang="pt-PT" sz="1000" dirty="0" err="1" smtClean="0">
                <a:sym typeface="Wingdings" pitchFamily="2" charset="2"/>
              </a:rPr>
              <a:t>telómero</a:t>
            </a:r>
            <a:r>
              <a:rPr lang="pt-PT" sz="1000" dirty="0" smtClean="0">
                <a:sym typeface="Wingdings" pitchFamily="2" charset="2"/>
              </a:rPr>
              <a:t> do braço curto</a:t>
            </a: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46,XY,del(9)(qterp13)</a:t>
            </a:r>
          </a:p>
          <a:p>
            <a:pPr marL="176213" indent="-120650"/>
            <a:r>
              <a:rPr lang="pt-PT" sz="1400" dirty="0" smtClean="0">
                <a:sym typeface="Wingdings" pitchFamily="2" charset="2"/>
              </a:rPr>
              <a:t>Cromossoma </a:t>
            </a:r>
            <a:r>
              <a:rPr lang="pt-PT" sz="1400" dirty="0" err="1" smtClean="0">
                <a:sym typeface="Wingdings" pitchFamily="2" charset="2"/>
              </a:rPr>
              <a:t>dicêntrico</a:t>
            </a:r>
            <a:endParaRPr lang="pt-PT" sz="1400" dirty="0" smtClean="0">
              <a:sym typeface="Wingdings" pitchFamily="2" charset="2"/>
            </a:endParaRP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45,XY,dic(9;12)(p11;p11)  fusão dos cromossoma 9 e 12 após quebra nos braços curtos, bandas 11 de ambos os cromossomas. Perda dos fragmentos terminais dos braços curtos e manutenção dos dois </a:t>
            </a:r>
            <a:r>
              <a:rPr lang="pt-PT" sz="1000" dirty="0" err="1" smtClean="0">
                <a:sym typeface="Wingdings" pitchFamily="2" charset="2"/>
              </a:rPr>
              <a:t>centrómeros</a:t>
            </a:r>
            <a:endParaRPr lang="pt-PT" sz="1000" dirty="0" smtClean="0">
              <a:sym typeface="Wingdings" pitchFamily="2" charset="2"/>
            </a:endParaRP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45,XY,dic(9;12)(pqter9p11::12p11qter)</a:t>
            </a:r>
          </a:p>
          <a:p>
            <a:pPr marL="176213" indent="-120650"/>
            <a:r>
              <a:rPr lang="pt-PT" sz="1400" dirty="0" smtClean="0">
                <a:sym typeface="Wingdings" pitchFamily="2" charset="2"/>
              </a:rPr>
              <a:t>Duplicação</a:t>
            </a: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46,XY,dup(2)(p12p22)  duplicação no 2 entre as bandas p12 e p22</a:t>
            </a: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46,XY,dup(2)(pter12::p22qter)</a:t>
            </a:r>
          </a:p>
          <a:p>
            <a:pPr marL="577850" lvl="1" indent="-120650"/>
            <a:endParaRPr lang="pt-PT" sz="1000" dirty="0" smtClean="0">
              <a:sym typeface="Wingdings" pitchFamily="2" charset="2"/>
            </a:endParaRP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46,XY,inv </a:t>
            </a:r>
            <a:r>
              <a:rPr lang="pt-PT" sz="1000" dirty="0" err="1" smtClean="0">
                <a:sym typeface="Wingdings" pitchFamily="2" charset="2"/>
              </a:rPr>
              <a:t>dup</a:t>
            </a:r>
            <a:r>
              <a:rPr lang="pt-PT" sz="1000" dirty="0" smtClean="0">
                <a:sym typeface="Wingdings" pitchFamily="2" charset="2"/>
              </a:rPr>
              <a:t>(2)(p22p12)  como acima mas com inversão da zona duplicada</a:t>
            </a:r>
          </a:p>
          <a:p>
            <a:pPr marL="176213" indent="-120650"/>
            <a:r>
              <a:rPr lang="pt-PT" sz="1400" dirty="0" smtClean="0">
                <a:sym typeface="Wingdings" pitchFamily="2" charset="2"/>
              </a:rPr>
              <a:t>Inserção no mesmo cromossoma</a:t>
            </a: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46,XX,ins(1)(q22p13p32)  inserção do fragmento p13p32 na banda q22 do 1</a:t>
            </a:r>
          </a:p>
          <a:p>
            <a:pPr marL="577850" lvl="1" indent="-120650"/>
            <a:endParaRPr lang="pt-PT" sz="1000" dirty="0" smtClean="0">
              <a:sym typeface="Wingdings" pitchFamily="2" charset="2"/>
            </a:endParaRPr>
          </a:p>
          <a:p>
            <a:pPr marL="176213" indent="-120650"/>
            <a:r>
              <a:rPr lang="pt-PT" sz="1400" dirty="0" smtClean="0">
                <a:sym typeface="Wingdings" pitchFamily="2" charset="2"/>
              </a:rPr>
              <a:t>Inserção noutro cromossoma</a:t>
            </a: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46,XY,ins(2;1)(p21;q21q31)  inserção no 2 do fragmento do 1 entre q21 e q31</a:t>
            </a:r>
          </a:p>
          <a:p>
            <a:pPr marL="577850" lvl="1" indent="-120650"/>
            <a:r>
              <a:rPr lang="pt-PT" sz="1000" dirty="0" smtClean="0">
                <a:sym typeface="Wingdings" pitchFamily="2" charset="2"/>
              </a:rPr>
              <a:t>46,XY,ind </a:t>
            </a:r>
            <a:r>
              <a:rPr lang="pt-PT" sz="1000" dirty="0" err="1" smtClean="0">
                <a:sym typeface="Wingdings" pitchFamily="2" charset="2"/>
              </a:rPr>
              <a:t>ins</a:t>
            </a:r>
            <a:r>
              <a:rPr lang="pt-PT" sz="1000" dirty="0" smtClean="0">
                <a:sym typeface="Wingdings" pitchFamily="2" charset="2"/>
              </a:rPr>
              <a:t>(2;1)(p21;q31q21)  como acima com inversão da inserção</a:t>
            </a:r>
            <a:endParaRPr lang="pt-PT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Exemplos de </a:t>
            </a:r>
            <a:r>
              <a:rPr lang="pt-PT" sz="1200" dirty="0" err="1" smtClean="0">
                <a:solidFill>
                  <a:srgbClr val="FFC000"/>
                </a:solidFill>
              </a:rPr>
              <a:t>cariótipos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Exemplos de </a:t>
            </a:r>
            <a:r>
              <a:rPr lang="pt-PT" sz="2400" dirty="0" err="1" smtClean="0"/>
              <a:t>cariótipos</a:t>
            </a:r>
            <a:r>
              <a:rPr lang="pt-PT" sz="2400" dirty="0" smtClean="0"/>
              <a:t> (II)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pPr marL="176213" indent="-176213"/>
            <a:r>
              <a:rPr lang="pt-PT" sz="1400" dirty="0" smtClean="0">
                <a:sym typeface="Wingdings" pitchFamily="2" charset="2"/>
              </a:rPr>
              <a:t>Inversão </a:t>
            </a:r>
            <a:r>
              <a:rPr lang="pt-PT" sz="1400" dirty="0" err="1" smtClean="0">
                <a:sym typeface="Wingdings" pitchFamily="2" charset="2"/>
              </a:rPr>
              <a:t>paracêntrica</a:t>
            </a:r>
            <a:endParaRPr lang="pt-PT" sz="1400" dirty="0" smtClean="0">
              <a:sym typeface="Wingdings" pitchFamily="2" charset="2"/>
            </a:endParaRP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/>
              <a:t>46,XY,inv(10)(q11q21) </a:t>
            </a:r>
            <a:r>
              <a:rPr lang="pt-PT" sz="1000" dirty="0" smtClean="0">
                <a:sym typeface="Wingdings" pitchFamily="2" charset="2"/>
              </a:rPr>
              <a:t> inversão </a:t>
            </a:r>
            <a:r>
              <a:rPr lang="pt-PT" sz="1000" dirty="0" err="1" smtClean="0">
                <a:sym typeface="Wingdings" pitchFamily="2" charset="2"/>
              </a:rPr>
              <a:t>paracêntrica</a:t>
            </a:r>
            <a:r>
              <a:rPr lang="pt-PT" sz="1000" dirty="0" smtClean="0">
                <a:sym typeface="Wingdings" pitchFamily="2" charset="2"/>
              </a:rPr>
              <a:t> do cromossoma 10 entre as bandas 11 e 21 do braço longo (Não inclui centrómero)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46,XY,inv(10)(pterq11::q21q11::q21qter)  como acima</a:t>
            </a:r>
          </a:p>
          <a:p>
            <a:pPr marL="227013" indent="-171450">
              <a:tabLst>
                <a:tab pos="628650" algn="l"/>
              </a:tabLst>
            </a:pPr>
            <a:r>
              <a:rPr lang="pt-PT" sz="1400" dirty="0" smtClean="0">
                <a:sym typeface="Wingdings" pitchFamily="2" charset="2"/>
              </a:rPr>
              <a:t>Inversão </a:t>
            </a:r>
            <a:r>
              <a:rPr lang="pt-PT" sz="1400" dirty="0" err="1" smtClean="0">
                <a:sym typeface="Wingdings" pitchFamily="2" charset="2"/>
              </a:rPr>
              <a:t>pericêntrica</a:t>
            </a:r>
            <a:endParaRPr lang="pt-PT" sz="1400" dirty="0" smtClean="0">
              <a:sym typeface="Wingdings" pitchFamily="2" charset="2"/>
            </a:endParaRP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46,XY,inv(16)(p13q22)  inversão entre as bandas p13 e q22 (inclui centrómero)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46,XY,inv(16)(pterp13::q22p13::q22qter)  como acima</a:t>
            </a:r>
          </a:p>
          <a:p>
            <a:pPr marL="227013" indent="-171450">
              <a:tabLst>
                <a:tab pos="628650" algn="l"/>
              </a:tabLst>
            </a:pPr>
            <a:r>
              <a:rPr lang="pt-PT" sz="1400" dirty="0" err="1" smtClean="0">
                <a:sym typeface="Wingdings" pitchFamily="2" charset="2"/>
              </a:rPr>
              <a:t>Isocromossoma</a:t>
            </a:r>
            <a:endParaRPr lang="pt-PT" sz="1400" dirty="0" smtClean="0">
              <a:sym typeface="Wingdings" pitchFamily="2" charset="2"/>
            </a:endParaRP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46,X,i(X)(q10)  um dos cromossomas X é constituído por dois braços longos (até á banda 10=centrómero) . Está ausente o braço curto.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46,X,i(X)(qterq10::q10qter)  como acima</a:t>
            </a:r>
          </a:p>
          <a:p>
            <a:pPr marL="227013" indent="-171450">
              <a:tabLst>
                <a:tab pos="628650" algn="l"/>
              </a:tabLst>
            </a:pPr>
            <a:r>
              <a:rPr lang="pt-PT" sz="1400" dirty="0" smtClean="0">
                <a:sym typeface="Wingdings" pitchFamily="2" charset="2"/>
              </a:rPr>
              <a:t>Sitio frágil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46,XY,fra(X)(q27)  sitio frágil na banda q27 do X</a:t>
            </a:r>
          </a:p>
          <a:p>
            <a:pPr marL="628650" lvl="1" indent="-171450">
              <a:tabLst>
                <a:tab pos="628650" algn="l"/>
              </a:tabLst>
            </a:pPr>
            <a:endParaRPr lang="pt-PT" sz="1000" dirty="0" smtClean="0">
              <a:sym typeface="Wingdings" pitchFamily="2" charset="2"/>
            </a:endParaRPr>
          </a:p>
          <a:p>
            <a:pPr marL="227013" indent="-171450">
              <a:tabLst>
                <a:tab pos="628650" algn="l"/>
              </a:tabLst>
            </a:pPr>
            <a:r>
              <a:rPr lang="pt-PT" sz="1400" dirty="0" smtClean="0">
                <a:sym typeface="Wingdings" pitchFamily="2" charset="2"/>
              </a:rPr>
              <a:t>Translocação recíproca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46,XY,t(9;22)(q34;q11)  translocação entre os cromossomas 9 e 22. Os pontos de quebra e fusão são no 9q34 e 22q11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46,XY,t(9;22)(9pter9q34::22q1122ter)(22pter22q11::9q349qter)  igual</a:t>
            </a:r>
          </a:p>
          <a:p>
            <a:pPr marL="227013" indent="-171450">
              <a:tabLst>
                <a:tab pos="628650" algn="l"/>
              </a:tabLst>
            </a:pPr>
            <a:r>
              <a:rPr lang="pt-PT" sz="1400" dirty="0" smtClean="0">
                <a:sym typeface="Wingdings" pitchFamily="2" charset="2"/>
              </a:rPr>
              <a:t>Translocação </a:t>
            </a:r>
            <a:r>
              <a:rPr lang="pt-PT" sz="1400" dirty="0" err="1" smtClean="0">
                <a:sym typeface="Wingdings" pitchFamily="2" charset="2"/>
              </a:rPr>
              <a:t>robertsoniana</a:t>
            </a:r>
            <a:endParaRPr lang="pt-PT" sz="1400" dirty="0" smtClean="0">
              <a:sym typeface="Wingdings" pitchFamily="2" charset="2"/>
            </a:endParaRP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45,XY,der(14;21)(q10;q10)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45,XY,der(14;21)(14qter14q10::21q1021qter)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pt-PT" sz="1000" dirty="0" smtClean="0">
                <a:sym typeface="Wingdings" pitchFamily="2" charset="2"/>
              </a:rPr>
              <a:t>Translocação por fusão cêntrica ou </a:t>
            </a:r>
            <a:r>
              <a:rPr lang="pt-PT" sz="1000" dirty="0" err="1" smtClean="0">
                <a:sym typeface="Wingdings" pitchFamily="2" charset="2"/>
              </a:rPr>
              <a:t>robertsoniana</a:t>
            </a:r>
            <a:r>
              <a:rPr lang="pt-PT" sz="1000" dirty="0" smtClean="0">
                <a:sym typeface="Wingdings" pitchFamily="2" charset="2"/>
              </a:rPr>
              <a:t>. Perda dos braços curtos e fusão dos longos pelo centrómero</a:t>
            </a:r>
          </a:p>
          <a:p>
            <a:pPr marL="227013" indent="-171450">
              <a:tabLst>
                <a:tab pos="628650" algn="l"/>
              </a:tabLst>
            </a:pPr>
            <a:endParaRPr lang="pt-PT" sz="1400" dirty="0" smtClean="0">
              <a:sym typeface="Wingdings" pitchFamily="2" charset="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Exemplos de </a:t>
            </a:r>
            <a:r>
              <a:rPr lang="pt-PT" sz="1200" dirty="0" err="1" smtClean="0">
                <a:solidFill>
                  <a:srgbClr val="FFC000"/>
                </a:solidFill>
              </a:rPr>
              <a:t>cariótipos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Exemplos de </a:t>
            </a:r>
            <a:r>
              <a:rPr lang="pt-PT" sz="2400" dirty="0" err="1" smtClean="0"/>
              <a:t>cariótipos</a:t>
            </a:r>
            <a:r>
              <a:rPr lang="pt-PT" sz="2400" dirty="0" smtClean="0"/>
              <a:t> (III)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1400" dirty="0" err="1" smtClean="0"/>
              <a:t>Cromossomopatias</a:t>
            </a:r>
            <a:endParaRPr lang="pt-PT" sz="1400" dirty="0" smtClean="0"/>
          </a:p>
          <a:p>
            <a:pPr lvl="1"/>
            <a:r>
              <a:rPr lang="pt-PT" sz="1200" dirty="0" err="1" smtClean="0"/>
              <a:t>Fenótipos</a:t>
            </a:r>
            <a:r>
              <a:rPr lang="pt-PT" sz="1200" dirty="0" smtClean="0"/>
              <a:t> patológicos devidos alterações </a:t>
            </a:r>
            <a:r>
              <a:rPr lang="pt-PT" sz="1200" dirty="0" err="1" smtClean="0"/>
              <a:t>cromóssómicas</a:t>
            </a:r>
            <a:endParaRPr lang="pt-PT" sz="1200" dirty="0" smtClean="0"/>
          </a:p>
          <a:p>
            <a:pPr lvl="2"/>
            <a:r>
              <a:rPr lang="pt-PT" sz="1100" dirty="0" smtClean="0"/>
              <a:t>Numéricas</a:t>
            </a:r>
          </a:p>
          <a:p>
            <a:pPr lvl="2"/>
            <a:r>
              <a:rPr lang="pt-PT" sz="1100" dirty="0" smtClean="0"/>
              <a:t>Estruturais</a:t>
            </a:r>
          </a:p>
          <a:p>
            <a:pPr lvl="1"/>
            <a:r>
              <a:rPr lang="pt-PT" sz="1200" dirty="0" err="1" smtClean="0"/>
              <a:t>Autossómicas</a:t>
            </a:r>
            <a:r>
              <a:rPr lang="pt-PT" sz="1200" dirty="0" smtClean="0"/>
              <a:t> (Cromossomas não sexuais)</a:t>
            </a:r>
          </a:p>
          <a:p>
            <a:pPr lvl="1"/>
            <a:r>
              <a:rPr lang="pt-PT" sz="1200" dirty="0" err="1" smtClean="0"/>
              <a:t>Heterossómicas</a:t>
            </a:r>
            <a:r>
              <a:rPr lang="pt-PT" sz="1200" dirty="0" smtClean="0"/>
              <a:t> (cromossomas sexuais)</a:t>
            </a:r>
          </a:p>
          <a:p>
            <a:r>
              <a:rPr lang="pt-PT" sz="1400" dirty="0" smtClean="0"/>
              <a:t>Geralmente associadas a </a:t>
            </a:r>
          </a:p>
          <a:p>
            <a:pPr lvl="1"/>
            <a:r>
              <a:rPr lang="pt-PT" sz="1200" dirty="0" smtClean="0"/>
              <a:t>malformações congénitas</a:t>
            </a:r>
          </a:p>
          <a:p>
            <a:pPr lvl="1"/>
            <a:r>
              <a:rPr lang="pt-PT" sz="1200" dirty="0" smtClean="0"/>
              <a:t>Atraso mental</a:t>
            </a:r>
          </a:p>
          <a:p>
            <a:r>
              <a:rPr lang="pt-PT" sz="1400" dirty="0" smtClean="0"/>
              <a:t>Abortos espontâneos</a:t>
            </a:r>
          </a:p>
          <a:p>
            <a:pPr lvl="1"/>
            <a:r>
              <a:rPr lang="pt-PT" sz="1200" dirty="0" smtClean="0"/>
              <a:t>Ocorrem naturalmente em 20% das gravidezes</a:t>
            </a:r>
          </a:p>
          <a:p>
            <a:pPr lvl="1"/>
            <a:r>
              <a:rPr lang="pt-PT" sz="1200" dirty="0" smtClean="0"/>
              <a:t>São causados em 50% dos casos por </a:t>
            </a:r>
            <a:r>
              <a:rPr lang="pt-PT" sz="1200" dirty="0" err="1" smtClean="0"/>
              <a:t>cromossomopatias</a:t>
            </a:r>
            <a:endParaRPr lang="pt-PT" sz="1200" dirty="0" smtClean="0"/>
          </a:p>
          <a:p>
            <a:pPr lvl="1"/>
            <a:endParaRPr lang="pt-PT" sz="1200" dirty="0" smtClean="0"/>
          </a:p>
          <a:p>
            <a:endParaRPr lang="pt-PT" sz="16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Cromossomopatias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214974"/>
          </a:xfrm>
        </p:spPr>
        <p:txBody>
          <a:bodyPr>
            <a:normAutofit lnSpcReduction="10000"/>
          </a:bodyPr>
          <a:lstStyle/>
          <a:p>
            <a:r>
              <a:rPr lang="pt-PT" sz="1400" dirty="0" smtClean="0"/>
              <a:t>A </a:t>
            </a:r>
            <a:r>
              <a:rPr lang="pt-PT" sz="1400" dirty="0" err="1" smtClean="0"/>
              <a:t>aneuploidia</a:t>
            </a:r>
            <a:r>
              <a:rPr lang="pt-PT" sz="1400" dirty="0" smtClean="0"/>
              <a:t> mais frequente </a:t>
            </a:r>
          </a:p>
          <a:p>
            <a:pPr lvl="1"/>
            <a:r>
              <a:rPr lang="pt-PT" sz="1000" dirty="0" smtClean="0"/>
              <a:t>1/660 em mulheres com &gt; 31 anos</a:t>
            </a:r>
          </a:p>
          <a:p>
            <a:pPr lvl="1"/>
            <a:r>
              <a:rPr lang="pt-PT" sz="1000" dirty="0" smtClean="0"/>
              <a:t>Aumenta </a:t>
            </a:r>
            <a:r>
              <a:rPr lang="pt-PT" sz="1000" dirty="0" err="1" smtClean="0"/>
              <a:t>rápidamente</a:t>
            </a:r>
            <a:r>
              <a:rPr lang="pt-PT" sz="1000" dirty="0" smtClean="0"/>
              <a:t> com a idade materna</a:t>
            </a:r>
          </a:p>
          <a:p>
            <a:pPr lvl="1"/>
            <a:r>
              <a:rPr lang="pt-PT" sz="1000" dirty="0" smtClean="0"/>
              <a:t>70% destes embriões abortam </a:t>
            </a:r>
            <a:r>
              <a:rPr lang="pt-PT" sz="1000" dirty="0" err="1" smtClean="0"/>
              <a:t>espontâneamente</a:t>
            </a:r>
            <a:endParaRPr lang="pt-PT" sz="1000" dirty="0" smtClean="0"/>
          </a:p>
          <a:p>
            <a:pPr lvl="1"/>
            <a:r>
              <a:rPr lang="pt-PT" sz="1000" dirty="0" smtClean="0"/>
              <a:t>Pode haver apenas duplicação de parte do cromossoma 21 (duplicação)</a:t>
            </a:r>
          </a:p>
          <a:p>
            <a:pPr lvl="2"/>
            <a:r>
              <a:rPr lang="pt-PT" sz="1100" dirty="0" smtClean="0"/>
              <a:t>21q22.2-21q22.3</a:t>
            </a:r>
          </a:p>
          <a:p>
            <a:r>
              <a:rPr lang="pt-PT" sz="1400" dirty="0" err="1" smtClean="0"/>
              <a:t>Caracteristicas</a:t>
            </a:r>
            <a:endParaRPr lang="pt-PT" sz="1400" dirty="0" smtClean="0"/>
          </a:p>
          <a:p>
            <a:pPr lvl="1"/>
            <a:r>
              <a:rPr lang="pt-PT" sz="1000" dirty="0" smtClean="0"/>
              <a:t>Não estão presentes em 100% dos doentes</a:t>
            </a:r>
          </a:p>
          <a:p>
            <a:pPr lvl="1"/>
            <a:r>
              <a:rPr lang="pt-PT" sz="1000" dirty="0" smtClean="0"/>
              <a:t>Hipotonia muscular</a:t>
            </a:r>
          </a:p>
          <a:p>
            <a:pPr lvl="1"/>
            <a:r>
              <a:rPr lang="pt-PT" sz="1000" dirty="0" err="1" smtClean="0"/>
              <a:t>Laxidão</a:t>
            </a:r>
            <a:r>
              <a:rPr lang="pt-PT" sz="1000" dirty="0" smtClean="0"/>
              <a:t> articular</a:t>
            </a:r>
          </a:p>
          <a:p>
            <a:pPr lvl="1"/>
            <a:r>
              <a:rPr lang="pt-PT" sz="1000" dirty="0" smtClean="0"/>
              <a:t>Excesso de pele na zona posterior do pescoço</a:t>
            </a:r>
          </a:p>
          <a:p>
            <a:pPr lvl="1"/>
            <a:r>
              <a:rPr lang="pt-PT" sz="1000" dirty="0" smtClean="0"/>
              <a:t>Reflexos </a:t>
            </a:r>
            <a:r>
              <a:rPr lang="pt-PT" sz="1000" dirty="0" err="1" smtClean="0"/>
              <a:t>diminuidos</a:t>
            </a:r>
            <a:endParaRPr lang="pt-PT" sz="1000" dirty="0" smtClean="0"/>
          </a:p>
          <a:p>
            <a:pPr lvl="1"/>
            <a:r>
              <a:rPr lang="pt-PT" sz="1000" dirty="0" smtClean="0"/>
              <a:t>Atraso mental (100% casos)</a:t>
            </a:r>
          </a:p>
          <a:p>
            <a:pPr lvl="1"/>
            <a:r>
              <a:rPr lang="pt-PT" sz="1000" dirty="0" smtClean="0"/>
              <a:t>Pele tem aspecto característico (</a:t>
            </a:r>
            <a:r>
              <a:rPr lang="pt-PT" sz="1000" dirty="0" err="1" smtClean="0"/>
              <a:t>cutis</a:t>
            </a:r>
            <a:r>
              <a:rPr lang="pt-PT" sz="1000" dirty="0" smtClean="0"/>
              <a:t> </a:t>
            </a:r>
            <a:r>
              <a:rPr lang="pt-PT" sz="1000" dirty="0" err="1" smtClean="0"/>
              <a:t>marmorata</a:t>
            </a:r>
            <a:r>
              <a:rPr lang="pt-PT" sz="1000" dirty="0" smtClean="0"/>
              <a:t>)</a:t>
            </a:r>
          </a:p>
          <a:p>
            <a:pPr lvl="1"/>
            <a:r>
              <a:rPr lang="pt-PT" sz="1000" dirty="0" smtClean="0"/>
              <a:t>Cianose dos dedos e lábios com </a:t>
            </a:r>
            <a:r>
              <a:rPr lang="pt-PT" sz="1000" dirty="0" err="1" smtClean="0"/>
              <a:t>cardiopatia</a:t>
            </a:r>
            <a:endParaRPr lang="pt-PT" sz="1000" dirty="0" smtClean="0"/>
          </a:p>
          <a:p>
            <a:pPr lvl="1"/>
            <a:r>
              <a:rPr lang="pt-PT" sz="1000" dirty="0" smtClean="0"/>
              <a:t>Cabeça pequena e oval </a:t>
            </a:r>
          </a:p>
          <a:p>
            <a:pPr lvl="1"/>
            <a:r>
              <a:rPr lang="pt-PT" sz="1000" dirty="0" smtClean="0"/>
              <a:t>Face arredondada com perfil achatado</a:t>
            </a:r>
          </a:p>
          <a:p>
            <a:pPr lvl="1"/>
            <a:r>
              <a:rPr lang="pt-PT" sz="1000" dirty="0" smtClean="0"/>
              <a:t>Orelhas pequenas com lobos pequenos/ausentes</a:t>
            </a:r>
          </a:p>
          <a:p>
            <a:pPr lvl="1"/>
            <a:r>
              <a:rPr lang="pt-PT" sz="1000" dirty="0" smtClean="0"/>
              <a:t>Fendas palpebrais oblíquas p/ cima e p/ fora</a:t>
            </a:r>
          </a:p>
          <a:p>
            <a:pPr lvl="1"/>
            <a:r>
              <a:rPr lang="pt-PT" sz="1000" dirty="0" smtClean="0"/>
              <a:t>Nariz pequeno e achatado</a:t>
            </a:r>
          </a:p>
          <a:p>
            <a:pPr lvl="1"/>
            <a:r>
              <a:rPr lang="pt-PT" sz="1000" dirty="0" smtClean="0"/>
              <a:t>Boca aberta c/ </a:t>
            </a:r>
            <a:r>
              <a:rPr lang="pt-PT" sz="1000" dirty="0" err="1" smtClean="0"/>
              <a:t>protusão</a:t>
            </a:r>
            <a:r>
              <a:rPr lang="pt-PT" sz="1000" dirty="0" smtClean="0"/>
              <a:t> da </a:t>
            </a:r>
            <a:r>
              <a:rPr lang="pt-PT" sz="1000" dirty="0" err="1" smtClean="0"/>
              <a:t>lingua</a:t>
            </a:r>
            <a:endParaRPr lang="pt-PT" sz="1000" dirty="0" smtClean="0"/>
          </a:p>
          <a:p>
            <a:pPr lvl="1"/>
            <a:r>
              <a:rPr lang="pt-PT" sz="1000" dirty="0" err="1" smtClean="0"/>
              <a:t>Hipoplasia</a:t>
            </a:r>
            <a:r>
              <a:rPr lang="pt-PT" sz="1000" dirty="0" smtClean="0"/>
              <a:t> do maxilar inferior</a:t>
            </a:r>
          </a:p>
          <a:p>
            <a:pPr lvl="1"/>
            <a:r>
              <a:rPr lang="pt-PT" sz="1000" dirty="0" smtClean="0"/>
              <a:t>Palato alto, estreito e arqueado</a:t>
            </a:r>
          </a:p>
          <a:p>
            <a:pPr lvl="1"/>
            <a:r>
              <a:rPr lang="pt-PT" sz="1000" dirty="0" smtClean="0"/>
              <a:t>Mãos grossas e curtas</a:t>
            </a:r>
          </a:p>
          <a:p>
            <a:pPr lvl="1"/>
            <a:r>
              <a:rPr lang="pt-PT" sz="1000" dirty="0" err="1" smtClean="0"/>
              <a:t>Cardiopatia</a:t>
            </a:r>
            <a:r>
              <a:rPr lang="pt-PT" sz="1000" dirty="0" smtClean="0"/>
              <a:t> congénita (40-60% casos)</a:t>
            </a:r>
          </a:p>
          <a:p>
            <a:pPr lvl="1"/>
            <a:r>
              <a:rPr lang="pt-PT" sz="1000" dirty="0" err="1" smtClean="0"/>
              <a:t>Displasia</a:t>
            </a:r>
            <a:r>
              <a:rPr lang="pt-PT" sz="1000" dirty="0" smtClean="0"/>
              <a:t> da pélvis (70% dos casos)</a:t>
            </a:r>
          </a:p>
          <a:p>
            <a:pPr lvl="1"/>
            <a:r>
              <a:rPr lang="pt-PT" sz="1000" dirty="0" smtClean="0"/>
              <a:t>Voz gutural e dificuldade nas 1</a:t>
            </a:r>
            <a:r>
              <a:rPr lang="pt-PT" sz="1000" baseline="30000" dirty="0" smtClean="0"/>
              <a:t>as</a:t>
            </a:r>
            <a:r>
              <a:rPr lang="pt-PT" sz="1000" dirty="0" smtClean="0"/>
              <a:t> palavras</a:t>
            </a:r>
          </a:p>
          <a:p>
            <a:pPr lvl="1"/>
            <a:r>
              <a:rPr lang="pt-PT" sz="1000" dirty="0" err="1" smtClean="0"/>
              <a:t>Clinodactilia</a:t>
            </a:r>
            <a:r>
              <a:rPr lang="pt-PT" sz="1000" dirty="0" smtClean="0"/>
              <a:t> do 5º dedo</a:t>
            </a:r>
          </a:p>
          <a:p>
            <a:pPr lvl="1"/>
            <a:r>
              <a:rPr lang="pt-PT" sz="1000" dirty="0" smtClean="0"/>
              <a:t>Pés curtos e aumento do espaço entre 1º e 2º dedo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Trissomia</a:t>
            </a:r>
            <a:r>
              <a:rPr lang="pt-PT" sz="1000" dirty="0" smtClean="0">
                <a:solidFill>
                  <a:srgbClr val="FFC000"/>
                </a:solidFill>
              </a:rPr>
              <a:t> 21 (</a:t>
            </a:r>
            <a:r>
              <a:rPr lang="pt-PT" sz="1000" dirty="0" err="1" smtClean="0">
                <a:solidFill>
                  <a:srgbClr val="FFC000"/>
                </a:solidFill>
              </a:rPr>
              <a:t>Sind</a:t>
            </a:r>
            <a:r>
              <a:rPr lang="pt-PT" sz="1000" dirty="0" smtClean="0">
                <a:solidFill>
                  <a:srgbClr val="FFC000"/>
                </a:solidFill>
              </a:rPr>
              <a:t>. </a:t>
            </a:r>
            <a:r>
              <a:rPr lang="pt-PT" sz="1000" dirty="0" err="1" smtClean="0">
                <a:solidFill>
                  <a:srgbClr val="FFC000"/>
                </a:solidFill>
              </a:rPr>
              <a:t>Down</a:t>
            </a:r>
            <a:r>
              <a:rPr lang="pt-PT" sz="1000" dirty="0" smtClean="0">
                <a:solidFill>
                  <a:srgbClr val="FFC000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Trissomia</a:t>
            </a:r>
            <a:r>
              <a:rPr lang="pt-PT" sz="2400" dirty="0" smtClean="0"/>
              <a:t> 21</a:t>
            </a:r>
          </a:p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Down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7172" name="Picture 4" descr="Down Syndrome Net 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703" y="2786058"/>
            <a:ext cx="1778297" cy="1214446"/>
          </a:xfrm>
          <a:prstGeom prst="rect">
            <a:avLst/>
          </a:prstGeom>
          <a:noFill/>
        </p:spPr>
      </p:pic>
      <p:pic>
        <p:nvPicPr>
          <p:cNvPr id="7170" name="Picture 2" descr="http://www.healthbama.com/wp-content/uploads/2009/03/downsyndrom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000504"/>
            <a:ext cx="1785918" cy="212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1000132"/>
          </a:xfrm>
        </p:spPr>
        <p:txBody>
          <a:bodyPr>
            <a:normAutofit/>
          </a:bodyPr>
          <a:lstStyle/>
          <a:p>
            <a:r>
              <a:rPr lang="pt-PT" sz="1400" dirty="0" smtClean="0"/>
              <a:t>Aconselhamento Genético</a:t>
            </a:r>
          </a:p>
          <a:p>
            <a:pPr lvl="1"/>
            <a:r>
              <a:rPr lang="pt-PT" sz="1200" dirty="0" smtClean="0"/>
              <a:t>risco de recorrência a ser analisado caso a caso</a:t>
            </a:r>
          </a:p>
          <a:p>
            <a:pPr lvl="1"/>
            <a:r>
              <a:rPr lang="pt-PT" sz="1200" dirty="0" err="1" smtClean="0"/>
              <a:t>Amniocentese</a:t>
            </a:r>
            <a:r>
              <a:rPr lang="pt-PT" sz="1200" dirty="0" smtClean="0"/>
              <a:t> p/ </a:t>
            </a:r>
            <a:r>
              <a:rPr lang="pt-PT" sz="1200" dirty="0" err="1" smtClean="0"/>
              <a:t>cariótipo</a:t>
            </a:r>
            <a:r>
              <a:rPr lang="pt-PT" sz="1200" dirty="0" smtClean="0"/>
              <a:t> de </a:t>
            </a:r>
            <a:r>
              <a:rPr lang="pt-PT" sz="1200" dirty="0" err="1" smtClean="0"/>
              <a:t>celulas</a:t>
            </a:r>
            <a:r>
              <a:rPr lang="pt-PT" sz="1200" dirty="0" smtClean="0"/>
              <a:t> fetais </a:t>
            </a:r>
            <a:r>
              <a:rPr lang="pt-PT" sz="1200" dirty="0" smtClean="0">
                <a:sym typeface="Wingdings" pitchFamily="2" charset="2"/>
              </a:rPr>
              <a:t> 15 semanas (12-15)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Risco em função da idade:</a:t>
            </a:r>
            <a:endParaRPr lang="pt-PT" sz="1200" dirty="0" smtClean="0"/>
          </a:p>
          <a:p>
            <a:pPr lvl="1"/>
            <a:endParaRPr lang="pt-PT" sz="1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Trissomia</a:t>
            </a:r>
            <a:r>
              <a:rPr lang="pt-PT" sz="1000" dirty="0" smtClean="0">
                <a:solidFill>
                  <a:srgbClr val="FFC000"/>
                </a:solidFill>
              </a:rPr>
              <a:t> 21 (</a:t>
            </a:r>
            <a:r>
              <a:rPr lang="pt-PT" sz="1000" dirty="0" err="1" smtClean="0">
                <a:solidFill>
                  <a:srgbClr val="FFC000"/>
                </a:solidFill>
              </a:rPr>
              <a:t>Sind</a:t>
            </a:r>
            <a:r>
              <a:rPr lang="pt-PT" sz="1000" dirty="0" smtClean="0">
                <a:solidFill>
                  <a:srgbClr val="FFC000"/>
                </a:solidFill>
              </a:rPr>
              <a:t>. </a:t>
            </a:r>
            <a:r>
              <a:rPr lang="pt-PT" sz="1000" dirty="0" err="1" smtClean="0">
                <a:solidFill>
                  <a:srgbClr val="FFC000"/>
                </a:solidFill>
              </a:rPr>
              <a:t>Down</a:t>
            </a:r>
            <a:r>
              <a:rPr lang="pt-PT" sz="1000" dirty="0" smtClean="0">
                <a:solidFill>
                  <a:srgbClr val="FFC000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Trissomia</a:t>
            </a:r>
            <a:r>
              <a:rPr lang="pt-PT" sz="2400" dirty="0" smtClean="0"/>
              <a:t> 21</a:t>
            </a:r>
          </a:p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Down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43751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14743" y="5072074"/>
            <a:ext cx="542925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houver translocação é obrigatório o estudo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dos pais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000" kern="0" baseline="0" dirty="0" smtClean="0">
                <a:solidFill>
                  <a:srgbClr val="FFFFFF"/>
                </a:solidFill>
                <a:effectLst/>
                <a:latin typeface="+mn-lt"/>
              </a:rPr>
              <a:t>Se ausente nos pais rr&lt;1%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Se presente risco acrescido em futuras gestações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000" kern="0" noProof="0" dirty="0" smtClean="0">
                <a:solidFill>
                  <a:srgbClr val="FFFFFF"/>
                </a:solidFill>
                <a:effectLst/>
                <a:latin typeface="+mn-lt"/>
              </a:rPr>
              <a:t>Realizar estudo familiar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Rastreio no soro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noProof="0" dirty="0" smtClean="0">
                <a:solidFill>
                  <a:srgbClr val="FFFFFF"/>
                </a:solidFill>
                <a:effectLst/>
                <a:latin typeface="+mn-lt"/>
              </a:rPr>
              <a:t>No 1º trimestre (</a:t>
            </a:r>
            <a:r>
              <a:rPr lang="pt-PT" sz="1200" kern="0" noProof="0" dirty="0" err="1" smtClean="0">
                <a:solidFill>
                  <a:srgbClr val="FFFFFF"/>
                </a:solidFill>
                <a:effectLst/>
                <a:latin typeface="+mn-lt"/>
              </a:rPr>
              <a:t>ecografia</a:t>
            </a: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(</a:t>
            </a:r>
            <a:r>
              <a:rPr lang="pt-PT" sz="1200" kern="0" noProof="0" dirty="0" err="1" smtClean="0">
                <a:solidFill>
                  <a:srgbClr val="FFFFFF"/>
                </a:solidFill>
                <a:effectLst/>
                <a:latin typeface="+mn-lt"/>
              </a:rPr>
              <a:t>translucência</a:t>
            </a:r>
            <a:r>
              <a:rPr lang="pt-PT" sz="1200" kern="0" noProof="0" dirty="0" smtClean="0">
                <a:solidFill>
                  <a:srgbClr val="FFFFFF"/>
                </a:solidFill>
                <a:effectLst/>
                <a:latin typeface="+mn-lt"/>
              </a:rPr>
              <a:t> nuca) + PAPP-A+ßHCG)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2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No</a:t>
            </a:r>
            <a:r>
              <a:rPr kumimoji="0" lang="pt-PT" sz="12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2º trimestre (</a:t>
            </a:r>
            <a:r>
              <a:rPr kumimoji="0" lang="pt-PT" sz="1200" b="0" i="0" u="none" strike="noStrike" kern="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alfa-fetoproteína+estriol</a:t>
            </a:r>
            <a:r>
              <a:rPr kumimoji="0" lang="pt-PT" sz="12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2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livre+ </a:t>
            </a:r>
            <a:r>
              <a:rPr kumimoji="0" lang="pt-PT" sz="1200" b="0" i="0" u="none" strike="noStrike" kern="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hCG</a:t>
            </a:r>
            <a:r>
              <a:rPr kumimoji="0" lang="pt-PT" sz="12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livre +</a:t>
            </a:r>
            <a:r>
              <a:rPr kumimoji="0" lang="pt-PT" sz="1200" b="0" i="0" u="none" strike="noStrike" kern="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inibinaA</a:t>
            </a:r>
            <a:r>
              <a:rPr kumimoji="0" lang="pt-PT" sz="12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pt-PT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Trissomia</a:t>
            </a:r>
            <a:r>
              <a:rPr lang="pt-PT" sz="1000" dirty="0" smtClean="0">
                <a:solidFill>
                  <a:srgbClr val="FFC000"/>
                </a:solidFill>
              </a:rPr>
              <a:t> 18 (</a:t>
            </a:r>
            <a:r>
              <a:rPr lang="pt-PT" sz="1000" dirty="0" err="1" smtClean="0">
                <a:solidFill>
                  <a:srgbClr val="FFC000"/>
                </a:solidFill>
              </a:rPr>
              <a:t>Sind</a:t>
            </a:r>
            <a:r>
              <a:rPr lang="pt-PT" sz="1000" dirty="0" smtClean="0">
                <a:solidFill>
                  <a:srgbClr val="FFC000"/>
                </a:solidFill>
              </a:rPr>
              <a:t>. </a:t>
            </a:r>
            <a:r>
              <a:rPr lang="pt-PT" sz="1000" dirty="0" err="1" smtClean="0">
                <a:solidFill>
                  <a:srgbClr val="FFC000"/>
                </a:solidFill>
              </a:rPr>
              <a:t>Edwards</a:t>
            </a:r>
            <a:r>
              <a:rPr lang="pt-PT" sz="1000" dirty="0" smtClean="0">
                <a:solidFill>
                  <a:srgbClr val="FFC000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Trissomia</a:t>
            </a:r>
            <a:r>
              <a:rPr lang="pt-PT" sz="2400" dirty="0" smtClean="0"/>
              <a:t> 18 </a:t>
            </a:r>
          </a:p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Edwards</a:t>
            </a:r>
            <a:r>
              <a:rPr lang="pt-PT" sz="2400" dirty="0" smtClean="0"/>
              <a:t>      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6146" name="Picture 2" descr="Thumbnail: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736"/>
            <a:ext cx="1838636" cy="13753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57554" y="1428736"/>
            <a:ext cx="3711417" cy="1285884"/>
          </a:xfrm>
        </p:spPr>
        <p:txBody>
          <a:bodyPr/>
          <a:lstStyle/>
          <a:p>
            <a:r>
              <a:rPr lang="pt-PT" sz="1400" dirty="0" smtClean="0"/>
              <a:t>Prevalência de 1/8,000 nados vivos</a:t>
            </a:r>
          </a:p>
          <a:p>
            <a:pPr lvl="1"/>
            <a:r>
              <a:rPr lang="pt-PT" sz="1000" dirty="0" smtClean="0"/>
              <a:t>95% dos fetos abortam </a:t>
            </a:r>
            <a:r>
              <a:rPr lang="pt-PT" sz="1000" dirty="0" err="1" smtClean="0"/>
              <a:t>espontâneamente</a:t>
            </a:r>
            <a:endParaRPr lang="pt-PT" sz="1000" dirty="0" smtClean="0"/>
          </a:p>
          <a:p>
            <a:pPr lvl="1"/>
            <a:r>
              <a:rPr lang="pt-PT" sz="1000" dirty="0" smtClean="0"/>
              <a:t>Razão 3:1 (</a:t>
            </a:r>
            <a:r>
              <a:rPr lang="pt-PT" sz="1000" dirty="0" err="1" smtClean="0"/>
              <a:t>feminino:masculino</a:t>
            </a:r>
            <a:r>
              <a:rPr lang="pt-PT" sz="1000" dirty="0" smtClean="0"/>
              <a:t>)</a:t>
            </a:r>
          </a:p>
          <a:p>
            <a:pPr lvl="1"/>
            <a:r>
              <a:rPr lang="pt-PT" sz="1000" dirty="0" smtClean="0"/>
              <a:t>Metade dos </a:t>
            </a:r>
            <a:r>
              <a:rPr lang="pt-PT" sz="1000" dirty="0" err="1" smtClean="0"/>
              <a:t>recém</a:t>
            </a:r>
            <a:r>
              <a:rPr lang="pt-PT" sz="1000" dirty="0" smtClean="0"/>
              <a:t> nascidos morre na 1ª semana</a:t>
            </a:r>
          </a:p>
          <a:p>
            <a:pPr lvl="1"/>
            <a:r>
              <a:rPr lang="pt-PT" sz="1000" dirty="0" err="1" smtClean="0"/>
              <a:t>Sobrevivencia</a:t>
            </a:r>
            <a:r>
              <a:rPr lang="pt-PT" sz="1000" dirty="0" smtClean="0"/>
              <a:t> rara após o 1º ano</a:t>
            </a:r>
          </a:p>
          <a:p>
            <a:r>
              <a:rPr lang="pt-PT" sz="1400" dirty="0" err="1" smtClean="0"/>
              <a:t>Caracteristicas</a:t>
            </a:r>
            <a:endParaRPr lang="pt-PT" sz="1400" dirty="0" smtClean="0"/>
          </a:p>
        </p:txBody>
      </p:sp>
      <p:pic>
        <p:nvPicPr>
          <p:cNvPr id="6150" name="Picture 6" descr="http://www.lucinafoundation.org/assets/trisomy1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4000504"/>
            <a:ext cx="2405058" cy="2857496"/>
          </a:xfrm>
          <a:prstGeom prst="rect">
            <a:avLst/>
          </a:prstGeom>
          <a:noFill/>
        </p:spPr>
      </p:pic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5786446" y="2786058"/>
            <a:ext cx="3357554" cy="362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noProof="0" dirty="0" smtClean="0">
                <a:solidFill>
                  <a:srgbClr val="FFFFFF"/>
                </a:solidFill>
                <a:effectLst/>
                <a:latin typeface="+mn-lt"/>
              </a:rPr>
              <a:t>Atraso crescimento pós-parto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Fraca resposta a estímulos sonoros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Choro fraco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Episódios de </a:t>
            </a:r>
            <a:r>
              <a:rPr lang="pt-PT" sz="1000" kern="0" dirty="0" err="1" smtClean="0">
                <a:solidFill>
                  <a:srgbClr val="FFFFFF"/>
                </a:solidFill>
                <a:effectLst/>
                <a:latin typeface="+mn-lt"/>
              </a:rPr>
              <a:t>apneia</a:t>
            </a:r>
            <a:endParaRPr lang="pt-PT" sz="10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Fraca capacidade de sucção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Pele redundante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Occipital proeminente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Redução do </a:t>
            </a:r>
            <a:r>
              <a:rPr kumimoji="0" lang="pt-PT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diámetro</a:t>
            </a: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biparietal</a:t>
            </a: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pt-PT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dolicocefalia</a:t>
            </a:r>
            <a:r>
              <a:rPr kumimoji="0" lang="pt-PT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Orelhas </a:t>
            </a:r>
            <a:r>
              <a:rPr lang="pt-PT" sz="1000" kern="0" dirty="0" err="1" smtClean="0">
                <a:solidFill>
                  <a:srgbClr val="FFFFFF"/>
                </a:solidFill>
                <a:effectLst/>
                <a:latin typeface="+mn-lt"/>
              </a:rPr>
              <a:t>malformadas</a:t>
            </a: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 e baixa implantação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Curtas fendas palpebrais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Boca pequena c/ palato arqueado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Dedos em flexão com </a:t>
            </a:r>
            <a:r>
              <a:rPr kumimoji="0" lang="pt-PT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cavalgamentos</a:t>
            </a:r>
            <a:endParaRPr kumimoji="0" lang="pt-PT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Pode ocorrer </a:t>
            </a:r>
            <a:r>
              <a:rPr lang="pt-PT" sz="1000" kern="0" dirty="0" err="1" smtClean="0">
                <a:solidFill>
                  <a:srgbClr val="FFFFFF"/>
                </a:solidFill>
                <a:effectLst/>
                <a:latin typeface="+mn-lt"/>
              </a:rPr>
              <a:t>sindactilia</a:t>
            </a:r>
            <a:endParaRPr lang="pt-PT" sz="10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Calcanhar proeminente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Pescoço fino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Externo curto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err="1" smtClean="0">
                <a:solidFill>
                  <a:srgbClr val="FFFFFF"/>
                </a:solidFill>
                <a:effectLst/>
                <a:latin typeface="+mn-lt"/>
              </a:rPr>
              <a:t>Criptorquidia</a:t>
            </a: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Hipertrofia do</a:t>
            </a:r>
            <a:r>
              <a:rPr kumimoji="0" lang="pt-PT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0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clitoris</a:t>
            </a:r>
            <a:r>
              <a:rPr kumimoji="0" lang="pt-PT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e grandes lábios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err="1" smtClean="0">
                <a:solidFill>
                  <a:srgbClr val="FFFFFF"/>
                </a:solidFill>
                <a:effectLst/>
                <a:latin typeface="+mn-lt"/>
              </a:rPr>
              <a:t>Cardiopatias</a:t>
            </a: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 congénitas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Malformações gastrointestinais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Segmentação </a:t>
            </a: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anormal pulmões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Rim </a:t>
            </a:r>
            <a:r>
              <a:rPr kumimoji="0" lang="pt-PT" sz="10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ectópico</a:t>
            </a:r>
            <a:r>
              <a:rPr kumimoji="0" lang="pt-PT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e em ferradura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3071802" y="2786058"/>
            <a:ext cx="3071834" cy="326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Placenta pequena, artéria umbilical única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Atraso de crescimento intra-uterino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Movimentos fetais </a:t>
            </a:r>
            <a:r>
              <a:rPr kumimoji="0" lang="pt-PT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hipocinéticos</a:t>
            </a:r>
            <a:endParaRPr kumimoji="0" lang="pt-PT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Malformações </a:t>
            </a:r>
            <a:r>
              <a:rPr kumimoji="0" lang="pt-PT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in-utero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Trissomia</a:t>
            </a:r>
            <a:r>
              <a:rPr lang="pt-PT" sz="1000" dirty="0" smtClean="0">
                <a:solidFill>
                  <a:srgbClr val="FFC000"/>
                </a:solidFill>
              </a:rPr>
              <a:t> 18 (</a:t>
            </a:r>
            <a:r>
              <a:rPr lang="pt-PT" sz="1000" dirty="0" err="1" smtClean="0">
                <a:solidFill>
                  <a:srgbClr val="FFC000"/>
                </a:solidFill>
              </a:rPr>
              <a:t>Sind</a:t>
            </a:r>
            <a:r>
              <a:rPr lang="pt-PT" sz="1000" dirty="0" smtClean="0">
                <a:solidFill>
                  <a:srgbClr val="FFC000"/>
                </a:solidFill>
              </a:rPr>
              <a:t>. </a:t>
            </a:r>
            <a:r>
              <a:rPr lang="pt-PT" sz="1000" dirty="0" err="1" smtClean="0">
                <a:solidFill>
                  <a:srgbClr val="FFC000"/>
                </a:solidFill>
              </a:rPr>
              <a:t>Edwards</a:t>
            </a:r>
            <a:r>
              <a:rPr lang="pt-PT" sz="1000" dirty="0" smtClean="0">
                <a:solidFill>
                  <a:srgbClr val="FFC000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Trissomia</a:t>
            </a:r>
            <a:r>
              <a:rPr lang="pt-PT" sz="2400" dirty="0" smtClean="0"/>
              <a:t> 18 </a:t>
            </a:r>
          </a:p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Edwards</a:t>
            </a:r>
            <a:r>
              <a:rPr lang="pt-PT" sz="2400" dirty="0" smtClean="0"/>
              <a:t>      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71868" y="1428736"/>
            <a:ext cx="5286412" cy="5214974"/>
          </a:xfrm>
        </p:spPr>
        <p:txBody>
          <a:bodyPr/>
          <a:lstStyle/>
          <a:p>
            <a:r>
              <a:rPr lang="pt-PT" sz="1400" dirty="0" err="1" smtClean="0"/>
              <a:t>Citogenética</a:t>
            </a:r>
            <a:endParaRPr lang="pt-PT" sz="1400" dirty="0" smtClean="0"/>
          </a:p>
          <a:p>
            <a:pPr lvl="1"/>
            <a:r>
              <a:rPr lang="pt-PT" sz="1200" dirty="0" err="1" smtClean="0"/>
              <a:t>Trissomia</a:t>
            </a:r>
            <a:r>
              <a:rPr lang="pt-PT" sz="1200" dirty="0" smtClean="0"/>
              <a:t> livre do 18</a:t>
            </a:r>
          </a:p>
          <a:p>
            <a:pPr lvl="2"/>
            <a:r>
              <a:rPr lang="pt-PT" sz="1200" dirty="0" err="1" smtClean="0"/>
              <a:t>Fenótipo</a:t>
            </a:r>
            <a:r>
              <a:rPr lang="pt-PT" sz="1200" dirty="0" smtClean="0"/>
              <a:t> como descrito</a:t>
            </a:r>
          </a:p>
          <a:p>
            <a:pPr lvl="2"/>
            <a:r>
              <a:rPr lang="pt-PT" sz="1200" dirty="0" smtClean="0"/>
              <a:t>Associado à idade materna avançada</a:t>
            </a:r>
          </a:p>
          <a:p>
            <a:pPr lvl="2"/>
            <a:r>
              <a:rPr lang="pt-PT" sz="1200" dirty="0" smtClean="0"/>
              <a:t>Risco de recorrência ≈1%</a:t>
            </a:r>
          </a:p>
          <a:p>
            <a:pPr lvl="1"/>
            <a:r>
              <a:rPr lang="pt-PT" sz="1200" dirty="0" err="1" smtClean="0"/>
              <a:t>Translocações</a:t>
            </a:r>
            <a:endParaRPr lang="pt-PT" sz="1200" dirty="0" smtClean="0"/>
          </a:p>
          <a:p>
            <a:pPr lvl="2"/>
            <a:r>
              <a:rPr lang="pt-PT" sz="1200" dirty="0" err="1" smtClean="0"/>
              <a:t>Trissomia</a:t>
            </a:r>
            <a:r>
              <a:rPr lang="pt-PT" sz="1200" dirty="0" smtClean="0"/>
              <a:t> do braço curto do 18</a:t>
            </a:r>
          </a:p>
          <a:p>
            <a:pPr lvl="3"/>
            <a:r>
              <a:rPr lang="pt-PT" sz="1200" dirty="0" err="1" smtClean="0"/>
              <a:t>Fenótipo</a:t>
            </a:r>
            <a:r>
              <a:rPr lang="pt-PT" sz="1200" dirty="0" smtClean="0"/>
              <a:t> não específico</a:t>
            </a:r>
          </a:p>
          <a:p>
            <a:pPr lvl="3"/>
            <a:r>
              <a:rPr lang="pt-PT" sz="1200" dirty="0" smtClean="0"/>
              <a:t>Atraso mental moderado ou inexistente</a:t>
            </a:r>
          </a:p>
          <a:p>
            <a:pPr lvl="2"/>
            <a:r>
              <a:rPr lang="pt-PT" sz="1200" dirty="0" err="1" smtClean="0"/>
              <a:t>Trissomia</a:t>
            </a:r>
            <a:r>
              <a:rPr lang="pt-PT" sz="1200" dirty="0" smtClean="0"/>
              <a:t> do braço longo do 18</a:t>
            </a:r>
          </a:p>
          <a:p>
            <a:pPr lvl="3"/>
            <a:r>
              <a:rPr lang="pt-PT" sz="1200" dirty="0" err="1" smtClean="0"/>
              <a:t>Fenótipo</a:t>
            </a:r>
            <a:r>
              <a:rPr lang="pt-PT" sz="1200" dirty="0" smtClean="0"/>
              <a:t> como descrito ou incaracterístico</a:t>
            </a:r>
          </a:p>
          <a:p>
            <a:pPr lvl="2"/>
            <a:r>
              <a:rPr lang="pt-PT" sz="1200" dirty="0" err="1" smtClean="0"/>
              <a:t>Mandatório</a:t>
            </a:r>
            <a:r>
              <a:rPr lang="pt-PT" sz="1200" dirty="0" smtClean="0"/>
              <a:t> estudo </a:t>
            </a:r>
            <a:r>
              <a:rPr lang="pt-PT" sz="1200" dirty="0" err="1" smtClean="0"/>
              <a:t>citogenético</a:t>
            </a:r>
            <a:r>
              <a:rPr lang="pt-PT" sz="1200" dirty="0" smtClean="0"/>
              <a:t> nos pais</a:t>
            </a:r>
          </a:p>
          <a:p>
            <a:pPr lvl="3"/>
            <a:r>
              <a:rPr lang="pt-PT" sz="1200" dirty="0" smtClean="0"/>
              <a:t>Presença de translocação equilibrada </a:t>
            </a:r>
            <a:r>
              <a:rPr lang="pt-PT" sz="1200" dirty="0" smtClean="0">
                <a:sym typeface="Wingdings" pitchFamily="2" charset="2"/>
              </a:rPr>
              <a:t> elevado risco de recorrência</a:t>
            </a:r>
            <a:endParaRPr lang="pt-PT" sz="1200" dirty="0" smtClean="0"/>
          </a:p>
          <a:p>
            <a:pPr lvl="1"/>
            <a:endParaRPr lang="pt-PT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357826"/>
          </a:xfrm>
        </p:spPr>
        <p:txBody>
          <a:bodyPr>
            <a:normAutofit lnSpcReduction="10000"/>
          </a:bodyPr>
          <a:lstStyle/>
          <a:p>
            <a:r>
              <a:rPr lang="pt-PT" sz="1400" dirty="0" smtClean="0"/>
              <a:t>Prevalência de 1/10,000 nados vivos</a:t>
            </a:r>
          </a:p>
          <a:p>
            <a:r>
              <a:rPr lang="pt-PT" sz="1400" dirty="0" smtClean="0"/>
              <a:t>Características</a:t>
            </a:r>
          </a:p>
          <a:p>
            <a:pPr lvl="1"/>
            <a:r>
              <a:rPr lang="pt-PT" sz="1200" dirty="0" smtClean="0"/>
              <a:t>Período intra-uterino</a:t>
            </a:r>
          </a:p>
          <a:p>
            <a:pPr marL="803275" lvl="2" indent="-82550"/>
            <a:r>
              <a:rPr lang="pt-PT" sz="1200" dirty="0" smtClean="0"/>
              <a:t>Mortalidade elevada 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anomalias do cérebro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Anomalias da face </a:t>
            </a:r>
            <a:r>
              <a:rPr lang="pt-PT" sz="1000" dirty="0" smtClean="0">
                <a:sym typeface="Wingdings" pitchFamily="2" charset="2"/>
              </a:rPr>
              <a:t>(nariz, fendas)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Anomalias dos membros </a:t>
            </a:r>
            <a:r>
              <a:rPr lang="pt-PT" sz="1000" dirty="0" smtClean="0">
                <a:sym typeface="Wingdings" pitchFamily="2" charset="2"/>
              </a:rPr>
              <a:t>(</a:t>
            </a:r>
            <a:r>
              <a:rPr lang="pt-PT" sz="1000" dirty="0" err="1" smtClean="0">
                <a:sym typeface="Wingdings" pitchFamily="2" charset="2"/>
              </a:rPr>
              <a:t>polidactilia</a:t>
            </a:r>
            <a:r>
              <a:rPr lang="pt-PT" sz="1000" dirty="0" smtClean="0">
                <a:sym typeface="Wingdings" pitchFamily="2" charset="2"/>
              </a:rPr>
              <a:t>)</a:t>
            </a:r>
          </a:p>
          <a:p>
            <a:pPr marL="803275" lvl="2" indent="-82550"/>
            <a:r>
              <a:rPr lang="pt-PT" sz="1200" smtClean="0">
                <a:sym typeface="Wingdings" pitchFamily="2" charset="2"/>
              </a:rPr>
              <a:t>Cardiopatias </a:t>
            </a:r>
            <a:r>
              <a:rPr lang="pt-PT" sz="1200" dirty="0" smtClean="0">
                <a:sym typeface="Wingdings" pitchFamily="2" charset="2"/>
              </a:rPr>
              <a:t>congénitas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Malformações renais</a:t>
            </a:r>
          </a:p>
          <a:p>
            <a:pPr lvl="1"/>
            <a:r>
              <a:rPr lang="pt-PT" sz="1500" dirty="0" smtClean="0">
                <a:sym typeface="Wingdings" pitchFamily="2" charset="2"/>
              </a:rPr>
              <a:t>Período pós-parto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3% de </a:t>
            </a:r>
            <a:r>
              <a:rPr lang="pt-PT" sz="1200" dirty="0" err="1" smtClean="0">
                <a:sym typeface="Wingdings" pitchFamily="2" charset="2"/>
              </a:rPr>
              <a:t>sobrevida</a:t>
            </a:r>
            <a:r>
              <a:rPr lang="pt-PT" sz="1200" dirty="0" smtClean="0">
                <a:sym typeface="Wingdings" pitchFamily="2" charset="2"/>
              </a:rPr>
              <a:t> aos 3 meses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Atraso mental muito profundo</a:t>
            </a:r>
          </a:p>
          <a:p>
            <a:pPr marL="803275" lvl="2" indent="-82550"/>
            <a:r>
              <a:rPr lang="pt-PT" sz="1200" dirty="0" err="1" smtClean="0">
                <a:sym typeface="Wingdings" pitchFamily="2" charset="2"/>
              </a:rPr>
              <a:t>Polidactilia</a:t>
            </a:r>
            <a:r>
              <a:rPr lang="pt-PT" sz="1200" dirty="0" smtClean="0">
                <a:sym typeface="Wingdings" pitchFamily="2" charset="2"/>
              </a:rPr>
              <a:t> pós-axial (pés e mãos)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Dedos em flexão permanente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Microcefalia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Anomalias oculares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Lábio leporino / fenda palatina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Anomalias </a:t>
            </a:r>
            <a:r>
              <a:rPr lang="pt-PT" sz="1200" dirty="0" err="1" smtClean="0">
                <a:sym typeface="Wingdings" pitchFamily="2" charset="2"/>
              </a:rPr>
              <a:t>cardiacas</a:t>
            </a:r>
            <a:endParaRPr lang="pt-PT" sz="1200" dirty="0" smtClean="0">
              <a:sym typeface="Wingdings" pitchFamily="2" charset="2"/>
            </a:endParaRP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Anomalias renais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Defeitos do couro cabeludo (50%)</a:t>
            </a:r>
          </a:p>
          <a:p>
            <a:pPr marL="803275" lvl="2" indent="-82550"/>
            <a:r>
              <a:rPr lang="pt-PT" sz="1200" dirty="0" err="1" smtClean="0">
                <a:sym typeface="Wingdings" pitchFamily="2" charset="2"/>
              </a:rPr>
              <a:t>Holoprosencefalia</a:t>
            </a:r>
            <a:r>
              <a:rPr lang="pt-PT" sz="1200" dirty="0" smtClean="0">
                <a:sym typeface="Wingdings" pitchFamily="2" charset="2"/>
              </a:rPr>
              <a:t> (66%)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Convulsões </a:t>
            </a:r>
            <a:r>
              <a:rPr lang="pt-PT" sz="1200" dirty="0" err="1" smtClean="0">
                <a:sym typeface="Wingdings" pitchFamily="2" charset="2"/>
              </a:rPr>
              <a:t>epiléticas</a:t>
            </a:r>
            <a:r>
              <a:rPr lang="pt-PT" sz="1200" dirty="0" smtClean="0">
                <a:sym typeface="Wingdings" pitchFamily="2" charset="2"/>
              </a:rPr>
              <a:t> e dificuldade alimentar</a:t>
            </a:r>
          </a:p>
          <a:p>
            <a:pPr marL="803275" lvl="2" indent="-82550"/>
            <a:r>
              <a:rPr lang="pt-PT" sz="1200" dirty="0" smtClean="0">
                <a:sym typeface="Wingdings" pitchFamily="2" charset="2"/>
              </a:rPr>
              <a:t>Orelhas </a:t>
            </a:r>
            <a:r>
              <a:rPr lang="pt-PT" sz="1200" dirty="0" err="1" smtClean="0">
                <a:sym typeface="Wingdings" pitchFamily="2" charset="2"/>
              </a:rPr>
              <a:t>malformadas</a:t>
            </a:r>
            <a:endParaRPr lang="pt-PT" sz="1200" dirty="0" smtClean="0">
              <a:sym typeface="Wingdings" pitchFamily="2" charset="2"/>
            </a:endParaRPr>
          </a:p>
          <a:p>
            <a:pPr marL="803275" lvl="2" indent="-82550"/>
            <a:r>
              <a:rPr lang="pt-PT" sz="1200" dirty="0" err="1" smtClean="0">
                <a:sym typeface="Wingdings" pitchFamily="2" charset="2"/>
              </a:rPr>
              <a:t>criptorquidia</a:t>
            </a:r>
            <a:endParaRPr lang="pt-PT" sz="1200" dirty="0" smtClean="0"/>
          </a:p>
          <a:p>
            <a:pPr lvl="2"/>
            <a:endParaRPr lang="pt-PT" sz="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Trissomia</a:t>
            </a:r>
            <a:r>
              <a:rPr lang="pt-PT" sz="1000" dirty="0" smtClean="0">
                <a:solidFill>
                  <a:srgbClr val="FFC000"/>
                </a:solidFill>
              </a:rPr>
              <a:t> 13 (</a:t>
            </a:r>
            <a:r>
              <a:rPr lang="pt-PT" sz="1000" dirty="0" err="1" smtClean="0">
                <a:solidFill>
                  <a:srgbClr val="FFC000"/>
                </a:solidFill>
              </a:rPr>
              <a:t>Sind</a:t>
            </a:r>
            <a:r>
              <a:rPr lang="pt-PT" sz="1000" dirty="0" smtClean="0">
                <a:solidFill>
                  <a:srgbClr val="FFC000"/>
                </a:solidFill>
              </a:rPr>
              <a:t>. </a:t>
            </a:r>
            <a:r>
              <a:rPr lang="pt-PT" sz="1000" dirty="0" err="1" smtClean="0">
                <a:solidFill>
                  <a:srgbClr val="FFC000"/>
                </a:solidFill>
              </a:rPr>
              <a:t>Patau</a:t>
            </a:r>
            <a:r>
              <a:rPr lang="pt-PT" sz="1000" dirty="0" smtClean="0">
                <a:solidFill>
                  <a:srgbClr val="FFC000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Trissomia</a:t>
            </a:r>
            <a:r>
              <a:rPr lang="pt-PT" sz="2400" dirty="0" smtClean="0"/>
              <a:t> 13 </a:t>
            </a:r>
          </a:p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Patau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8294" y="5302969"/>
            <a:ext cx="1255706" cy="155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lucinafoundation.org/assets/trisomy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456" y="1571612"/>
            <a:ext cx="196454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429156"/>
          </a:xfrm>
        </p:spPr>
        <p:txBody>
          <a:bodyPr>
            <a:normAutofit/>
          </a:bodyPr>
          <a:lstStyle/>
          <a:p>
            <a:r>
              <a:rPr lang="pt-PT" sz="1800" dirty="0" smtClean="0"/>
              <a:t>Tipos de cromossomas</a:t>
            </a:r>
          </a:p>
          <a:p>
            <a:pPr lvl="1"/>
            <a:r>
              <a:rPr lang="pt-PT" sz="1800" dirty="0" smtClean="0"/>
              <a:t>Localização do centrómero</a:t>
            </a:r>
          </a:p>
          <a:p>
            <a:pPr lvl="2"/>
            <a:r>
              <a:rPr lang="pt-PT" sz="1200" dirty="0" smtClean="0"/>
              <a:t>Submetacêntrico</a:t>
            </a:r>
          </a:p>
          <a:p>
            <a:pPr lvl="2"/>
            <a:r>
              <a:rPr lang="pt-PT" sz="1200" dirty="0" smtClean="0"/>
              <a:t>Metacêntrico</a:t>
            </a:r>
          </a:p>
          <a:p>
            <a:pPr lvl="2"/>
            <a:r>
              <a:rPr lang="pt-PT" sz="1200" dirty="0" err="1" smtClean="0"/>
              <a:t>Acrocentrico</a:t>
            </a:r>
            <a:r>
              <a:rPr lang="pt-PT" sz="1200" dirty="0" smtClean="0"/>
              <a:t> (centrómero próximo do </a:t>
            </a:r>
            <a:r>
              <a:rPr lang="pt-PT" sz="1200" dirty="0" err="1" smtClean="0"/>
              <a:t>telómero</a:t>
            </a:r>
            <a:r>
              <a:rPr lang="pt-PT" sz="1200" dirty="0" smtClean="0"/>
              <a:t>)</a:t>
            </a:r>
          </a:p>
          <a:p>
            <a:pPr lvl="2"/>
            <a:r>
              <a:rPr lang="pt-PT" sz="1200" dirty="0" err="1" smtClean="0"/>
              <a:t>Telocentrico</a:t>
            </a:r>
            <a:r>
              <a:rPr lang="pt-PT" sz="1200" dirty="0" smtClean="0"/>
              <a:t> (centrómero no </a:t>
            </a:r>
            <a:r>
              <a:rPr lang="pt-PT" sz="1200" dirty="0" err="1" smtClean="0"/>
              <a:t>telómero</a:t>
            </a:r>
            <a:r>
              <a:rPr lang="pt-PT" sz="1200" dirty="0" smtClean="0"/>
              <a:t>; não existe no Homem)</a:t>
            </a:r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Cariótipo</a:t>
            </a:r>
            <a:r>
              <a:rPr lang="pt-PT" sz="1200" b="1" dirty="0" smtClean="0">
                <a:solidFill>
                  <a:srgbClr val="FFC000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Cariótipo</a:t>
            </a:r>
            <a:r>
              <a:rPr lang="pt-PT" sz="2400" dirty="0" smtClean="0"/>
              <a:t> Humano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1" y="3500438"/>
            <a:ext cx="3295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357826"/>
          </a:xfrm>
        </p:spPr>
        <p:txBody>
          <a:bodyPr>
            <a:normAutofit/>
          </a:bodyPr>
          <a:lstStyle/>
          <a:p>
            <a:r>
              <a:rPr lang="pt-PT" sz="1400" dirty="0" err="1" smtClean="0"/>
              <a:t>Citogenética</a:t>
            </a:r>
            <a:endParaRPr lang="pt-PT" sz="1400" dirty="0" smtClean="0"/>
          </a:p>
          <a:p>
            <a:pPr lvl="1"/>
            <a:r>
              <a:rPr lang="pt-PT" sz="1200" dirty="0" err="1" smtClean="0"/>
              <a:t>Trissomia</a:t>
            </a:r>
            <a:r>
              <a:rPr lang="pt-PT" sz="1200" dirty="0" smtClean="0"/>
              <a:t> livre do 13 em ¾ dos casos </a:t>
            </a:r>
          </a:p>
          <a:p>
            <a:pPr lvl="1"/>
            <a:r>
              <a:rPr lang="pt-PT" sz="1200" dirty="0" smtClean="0"/>
              <a:t>20% </a:t>
            </a:r>
            <a:r>
              <a:rPr lang="pt-PT" sz="1200" dirty="0" smtClean="0">
                <a:sym typeface="Wingdings" pitchFamily="2" charset="2"/>
              </a:rPr>
              <a:t> translocação </a:t>
            </a:r>
            <a:r>
              <a:rPr lang="pt-PT" sz="1200" dirty="0" err="1" smtClean="0">
                <a:sym typeface="Wingdings" pitchFamily="2" charset="2"/>
              </a:rPr>
              <a:t>robertsoniana</a:t>
            </a:r>
            <a:r>
              <a:rPr lang="pt-PT" sz="1200" dirty="0" smtClean="0">
                <a:sym typeface="Wingdings" pitchFamily="2" charset="2"/>
              </a:rPr>
              <a:t> c/ </a:t>
            </a:r>
            <a:r>
              <a:rPr lang="pt-PT" sz="1200" dirty="0" err="1" smtClean="0">
                <a:sym typeface="Wingdings" pitchFamily="2" charset="2"/>
              </a:rPr>
              <a:t>crom</a:t>
            </a:r>
            <a:r>
              <a:rPr lang="pt-PT" sz="1200" dirty="0" smtClean="0">
                <a:sym typeface="Wingdings" pitchFamily="2" charset="2"/>
              </a:rPr>
              <a:t>. Grupo D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Metade destes casos são mutações de novo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Na maioria das </a:t>
            </a:r>
            <a:r>
              <a:rPr lang="pt-PT" sz="1200" dirty="0" err="1" smtClean="0">
                <a:sym typeface="Wingdings" pitchFamily="2" charset="2"/>
              </a:rPr>
              <a:t>translocações</a:t>
            </a:r>
            <a:r>
              <a:rPr lang="pt-PT" sz="1200" dirty="0" smtClean="0">
                <a:sym typeface="Wingdings" pitchFamily="2" charset="2"/>
              </a:rPr>
              <a:t> herdadas são-no da mãe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Se não for possível </a:t>
            </a:r>
            <a:r>
              <a:rPr lang="pt-PT" sz="1200" dirty="0" err="1" smtClean="0">
                <a:sym typeface="Wingdings" pitchFamily="2" charset="2"/>
              </a:rPr>
              <a:t>cariótipo</a:t>
            </a:r>
            <a:r>
              <a:rPr lang="pt-PT" sz="1200" dirty="0" smtClean="0">
                <a:sym typeface="Wingdings" pitchFamily="2" charset="2"/>
              </a:rPr>
              <a:t> aos nados mortos este deve ser feito aos pais</a:t>
            </a:r>
          </a:p>
          <a:p>
            <a:pPr lvl="1"/>
            <a:r>
              <a:rPr lang="pt-PT" sz="1500" dirty="0" smtClean="0">
                <a:sym typeface="Wingdings" pitchFamily="2" charset="2"/>
              </a:rPr>
              <a:t>Mulher jovem; filho com </a:t>
            </a:r>
            <a:r>
              <a:rPr lang="pt-PT" sz="1500" dirty="0" err="1" smtClean="0">
                <a:sym typeface="Wingdings" pitchFamily="2" charset="2"/>
              </a:rPr>
              <a:t>trissomia</a:t>
            </a:r>
            <a:r>
              <a:rPr lang="pt-PT" sz="1500" dirty="0" smtClean="0">
                <a:sym typeface="Wingdings" pitchFamily="2" charset="2"/>
              </a:rPr>
              <a:t> 13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Risco de recorrência  ≈1%</a:t>
            </a:r>
          </a:p>
          <a:p>
            <a:pPr lvl="1"/>
            <a:r>
              <a:rPr lang="pt-PT" sz="1500" dirty="0" smtClean="0">
                <a:sym typeface="Wingdings" pitchFamily="2" charset="2"/>
              </a:rPr>
              <a:t>Filho c/ </a:t>
            </a:r>
            <a:r>
              <a:rPr lang="pt-PT" sz="1500" dirty="0" err="1" smtClean="0">
                <a:sym typeface="Wingdings" pitchFamily="2" charset="2"/>
              </a:rPr>
              <a:t>trissomia</a:t>
            </a:r>
            <a:r>
              <a:rPr lang="pt-PT" sz="1500" dirty="0" smtClean="0">
                <a:sym typeface="Wingdings" pitchFamily="2" charset="2"/>
              </a:rPr>
              <a:t>; mãe idade avançada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Risco de recorrência  ≈1%+risco da idade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Indicado estudo </a:t>
            </a:r>
            <a:r>
              <a:rPr lang="pt-PT" sz="1200" dirty="0" err="1" smtClean="0">
                <a:sym typeface="Wingdings" pitchFamily="2" charset="2"/>
              </a:rPr>
              <a:t>citogenético</a:t>
            </a:r>
            <a:r>
              <a:rPr lang="pt-PT" sz="1200" dirty="0" smtClean="0">
                <a:sym typeface="Wingdings" pitchFamily="2" charset="2"/>
              </a:rPr>
              <a:t> pré-natal</a:t>
            </a:r>
          </a:p>
          <a:p>
            <a:pPr lvl="1"/>
            <a:r>
              <a:rPr lang="pt-PT" sz="1500" dirty="0" smtClean="0">
                <a:sym typeface="Wingdings" pitchFamily="2" charset="2"/>
              </a:rPr>
              <a:t>Progenitor com translocação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Risco de recorrência ≈1%</a:t>
            </a:r>
            <a:endParaRPr lang="pt-PT" sz="1200" dirty="0" smtClean="0"/>
          </a:p>
          <a:p>
            <a:endParaRPr lang="pt-PT" sz="1200" dirty="0" smtClean="0"/>
          </a:p>
          <a:p>
            <a:pPr lvl="2"/>
            <a:endParaRPr lang="pt-PT" sz="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Trissomia</a:t>
            </a:r>
            <a:r>
              <a:rPr lang="pt-PT" sz="1000" dirty="0" smtClean="0">
                <a:solidFill>
                  <a:srgbClr val="FFC000"/>
                </a:solidFill>
              </a:rPr>
              <a:t> 13 (</a:t>
            </a:r>
            <a:r>
              <a:rPr lang="pt-PT" sz="1000" dirty="0" err="1" smtClean="0">
                <a:solidFill>
                  <a:srgbClr val="FFC000"/>
                </a:solidFill>
              </a:rPr>
              <a:t>Sind</a:t>
            </a:r>
            <a:r>
              <a:rPr lang="pt-PT" sz="1000" dirty="0" smtClean="0">
                <a:solidFill>
                  <a:srgbClr val="FFC000"/>
                </a:solidFill>
              </a:rPr>
              <a:t>. </a:t>
            </a:r>
            <a:r>
              <a:rPr lang="pt-PT" sz="1000" dirty="0" err="1" smtClean="0">
                <a:solidFill>
                  <a:srgbClr val="FFC000"/>
                </a:solidFill>
              </a:rPr>
              <a:t>Patau</a:t>
            </a:r>
            <a:r>
              <a:rPr lang="pt-PT" sz="1000" dirty="0" smtClean="0">
                <a:solidFill>
                  <a:srgbClr val="FFC000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Trissomia</a:t>
            </a:r>
            <a:r>
              <a:rPr lang="pt-PT" sz="2400" dirty="0" smtClean="0"/>
              <a:t> 13 </a:t>
            </a:r>
          </a:p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Patau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2857520"/>
          </a:xfrm>
        </p:spPr>
        <p:txBody>
          <a:bodyPr>
            <a:normAutofit/>
          </a:bodyPr>
          <a:lstStyle/>
          <a:p>
            <a:r>
              <a:rPr lang="pt-PT" sz="1400" dirty="0" smtClean="0"/>
              <a:t>Prevalência de 1/2500 nados vivos femininos</a:t>
            </a:r>
          </a:p>
          <a:p>
            <a:r>
              <a:rPr lang="pt-PT" sz="1400" dirty="0" smtClean="0"/>
              <a:t>Menos de 1% dos casos sobrevive até ao parto</a:t>
            </a:r>
          </a:p>
          <a:p>
            <a:pPr lvl="1"/>
            <a:r>
              <a:rPr lang="pt-PT" sz="1200" dirty="0" smtClean="0"/>
              <a:t>Abortos precoces  (1º trimestre) o X é habitualmente paterno</a:t>
            </a:r>
          </a:p>
          <a:p>
            <a:r>
              <a:rPr lang="pt-PT" sz="1400" dirty="0" smtClean="0"/>
              <a:t>Características no desenvolvimento fetal</a:t>
            </a:r>
          </a:p>
          <a:p>
            <a:pPr lvl="1"/>
            <a:r>
              <a:rPr lang="pt-PT" sz="1000" dirty="0" err="1" smtClean="0"/>
              <a:t>Hidrópsia</a:t>
            </a:r>
            <a:endParaRPr lang="pt-PT" sz="1000" dirty="0" smtClean="0"/>
          </a:p>
          <a:p>
            <a:pPr lvl="1"/>
            <a:r>
              <a:rPr lang="pt-PT" sz="1000" dirty="0" err="1" smtClean="0"/>
              <a:t>Higromas</a:t>
            </a:r>
            <a:r>
              <a:rPr lang="pt-PT" sz="1000" dirty="0" smtClean="0"/>
              <a:t> </a:t>
            </a:r>
            <a:r>
              <a:rPr lang="pt-PT" sz="1000" dirty="0" err="1" smtClean="0"/>
              <a:t>quisticos</a:t>
            </a:r>
            <a:r>
              <a:rPr lang="pt-PT" sz="1000" dirty="0" smtClean="0"/>
              <a:t> na região cervical</a:t>
            </a:r>
          </a:p>
          <a:p>
            <a:r>
              <a:rPr lang="pt-PT" sz="1400" dirty="0" smtClean="0"/>
              <a:t>Características ao nascimento</a:t>
            </a:r>
          </a:p>
          <a:p>
            <a:pPr lvl="1"/>
            <a:r>
              <a:rPr lang="pt-PT" sz="1000" dirty="0" smtClean="0"/>
              <a:t>Pescoço curto</a:t>
            </a:r>
          </a:p>
          <a:p>
            <a:pPr lvl="1"/>
            <a:r>
              <a:rPr lang="pt-PT" sz="1000" dirty="0" smtClean="0"/>
              <a:t>Implantação baixa do cabelo</a:t>
            </a:r>
          </a:p>
          <a:p>
            <a:pPr lvl="1"/>
            <a:r>
              <a:rPr lang="pt-PT" sz="1000" dirty="0" smtClean="0"/>
              <a:t>Orelhas baixa implantação</a:t>
            </a:r>
          </a:p>
          <a:p>
            <a:pPr lvl="1"/>
            <a:r>
              <a:rPr lang="pt-PT" sz="1000" dirty="0" err="1" smtClean="0"/>
              <a:t>Pterigium</a:t>
            </a:r>
            <a:r>
              <a:rPr lang="pt-PT" sz="1000" dirty="0" smtClean="0"/>
              <a:t> </a:t>
            </a:r>
            <a:r>
              <a:rPr lang="pt-PT" sz="1000" dirty="0" err="1" smtClean="0"/>
              <a:t>coli</a:t>
            </a:r>
            <a:r>
              <a:rPr lang="pt-PT" sz="1000" dirty="0" smtClean="0"/>
              <a:t> (prega de pele em forma de asa no pescoço)</a:t>
            </a:r>
          </a:p>
          <a:p>
            <a:pPr lvl="1"/>
            <a:r>
              <a:rPr lang="pt-PT" sz="1000" dirty="0" err="1" smtClean="0"/>
              <a:t>Lifedema</a:t>
            </a:r>
            <a:r>
              <a:rPr lang="pt-PT" sz="1000" dirty="0" smtClean="0"/>
              <a:t> das mãos e pés com </a:t>
            </a:r>
            <a:r>
              <a:rPr lang="pt-PT" sz="1000" dirty="0" err="1" smtClean="0"/>
              <a:t>hipoplasia</a:t>
            </a:r>
            <a:r>
              <a:rPr lang="pt-PT" sz="1000" dirty="0" smtClean="0"/>
              <a:t> das unhas</a:t>
            </a:r>
          </a:p>
          <a:p>
            <a:endParaRPr lang="pt-PT" sz="1400" dirty="0" smtClean="0"/>
          </a:p>
          <a:p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rgbClr val="FFC000"/>
                </a:solidFill>
              </a:rPr>
              <a:t>Sindroma de </a:t>
            </a:r>
            <a:r>
              <a:rPr lang="pt-PT" sz="1000" dirty="0" err="1" smtClean="0">
                <a:solidFill>
                  <a:srgbClr val="FFC000"/>
                </a:solidFill>
              </a:rPr>
              <a:t>Turner</a:t>
            </a:r>
            <a:r>
              <a:rPr lang="pt-PT" sz="1000" dirty="0" smtClean="0">
                <a:solidFill>
                  <a:srgbClr val="FFC000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Turner</a:t>
            </a:r>
            <a:endParaRPr lang="pt-PT" sz="2400" dirty="0" smtClean="0"/>
          </a:p>
          <a:p>
            <a:pPr algn="ctr"/>
            <a:r>
              <a:rPr lang="pt-PT" sz="2400" dirty="0" smtClean="0"/>
              <a:t>(</a:t>
            </a:r>
            <a:r>
              <a:rPr lang="pt-PT" sz="2400" dirty="0" err="1" smtClean="0"/>
              <a:t>monossomia</a:t>
            </a:r>
            <a:r>
              <a:rPr lang="pt-PT" sz="2400" dirty="0" smtClean="0"/>
              <a:t> do X)</a:t>
            </a:r>
          </a:p>
        </p:txBody>
      </p:sp>
      <p:pic>
        <p:nvPicPr>
          <p:cNvPr id="4098" name="Picture 2" descr="http://www.lucinafoundation.org/assets/turner-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071943"/>
            <a:ext cx="2078248" cy="2786058"/>
          </a:xfrm>
          <a:prstGeom prst="rect">
            <a:avLst/>
          </a:prstGeom>
          <a:noFill/>
        </p:spPr>
      </p:pic>
      <p:pic>
        <p:nvPicPr>
          <p:cNvPr id="9" name="Picture 4" descr="http://femalecare.net/wp-content/uploads/2009/03/turner-syndrom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071938"/>
            <a:ext cx="2786062" cy="278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1600" dirty="0" smtClean="0"/>
              <a:t>Características do desenvolvimento</a:t>
            </a:r>
          </a:p>
          <a:p>
            <a:pPr lvl="1"/>
            <a:r>
              <a:rPr lang="pt-PT" sz="1200" dirty="0" smtClean="0"/>
              <a:t>Baixa estatura (sobretudo membros inferiores) &lt;130-140cm</a:t>
            </a:r>
          </a:p>
          <a:p>
            <a:pPr lvl="1"/>
            <a:r>
              <a:rPr lang="pt-PT" sz="1200" dirty="0" err="1" smtClean="0"/>
              <a:t>Infantilismo</a:t>
            </a:r>
            <a:r>
              <a:rPr lang="pt-PT" sz="1200" dirty="0" smtClean="0"/>
              <a:t> sexual e esterilidade</a:t>
            </a:r>
          </a:p>
          <a:p>
            <a:pPr lvl="1"/>
            <a:r>
              <a:rPr lang="pt-PT" sz="1200" dirty="0" err="1" smtClean="0"/>
              <a:t>Gónadas</a:t>
            </a:r>
            <a:r>
              <a:rPr lang="pt-PT" sz="1200" dirty="0" smtClean="0"/>
              <a:t> em fita</a:t>
            </a:r>
          </a:p>
          <a:p>
            <a:pPr lvl="1"/>
            <a:r>
              <a:rPr lang="pt-PT" sz="1200" dirty="0" smtClean="0"/>
              <a:t>Amenorreia primária (ausência de menstruação)</a:t>
            </a:r>
          </a:p>
          <a:p>
            <a:pPr lvl="1"/>
            <a:r>
              <a:rPr lang="pt-PT" sz="1200" dirty="0" smtClean="0"/>
              <a:t>Mamas muito afastadas</a:t>
            </a:r>
          </a:p>
          <a:p>
            <a:pPr lvl="1"/>
            <a:r>
              <a:rPr lang="pt-PT" sz="1200" dirty="0" smtClean="0"/>
              <a:t>Raros pelos púbicos</a:t>
            </a:r>
          </a:p>
          <a:p>
            <a:pPr lvl="1"/>
            <a:r>
              <a:rPr lang="pt-PT" sz="1200" dirty="0" smtClean="0"/>
              <a:t>Peito em forma de escudo</a:t>
            </a:r>
          </a:p>
          <a:p>
            <a:pPr lvl="1"/>
            <a:r>
              <a:rPr lang="pt-PT" sz="1200" dirty="0" err="1" smtClean="0"/>
              <a:t>Nevos</a:t>
            </a:r>
            <a:r>
              <a:rPr lang="pt-PT" sz="1200" dirty="0" smtClean="0"/>
              <a:t> pigmentados espalhados pelo corpo</a:t>
            </a:r>
          </a:p>
          <a:p>
            <a:pPr lvl="1"/>
            <a:r>
              <a:rPr lang="pt-PT" sz="1200" dirty="0" smtClean="0"/>
              <a:t>Anomalias viscerais graves</a:t>
            </a:r>
          </a:p>
          <a:p>
            <a:pPr lvl="2"/>
            <a:r>
              <a:rPr lang="pt-PT" sz="900" dirty="0" err="1" smtClean="0"/>
              <a:t>Coartação</a:t>
            </a:r>
            <a:r>
              <a:rPr lang="pt-PT" sz="900" dirty="0" smtClean="0"/>
              <a:t> aorta</a:t>
            </a:r>
          </a:p>
          <a:p>
            <a:pPr lvl="2"/>
            <a:r>
              <a:rPr lang="pt-PT" sz="900" dirty="0" smtClean="0"/>
              <a:t>Rim em ferradura</a:t>
            </a:r>
          </a:p>
          <a:p>
            <a:pPr lvl="2"/>
            <a:r>
              <a:rPr lang="pt-PT" sz="900" dirty="0" smtClean="0"/>
              <a:t>Duplicação uretral</a:t>
            </a:r>
          </a:p>
          <a:p>
            <a:pPr lvl="1"/>
            <a:r>
              <a:rPr lang="pt-PT" sz="1200" dirty="0" smtClean="0"/>
              <a:t>Hipertensão arterial</a:t>
            </a:r>
          </a:p>
          <a:p>
            <a:pPr lvl="1"/>
            <a:r>
              <a:rPr lang="pt-PT" sz="1200" dirty="0" smtClean="0"/>
              <a:t>Aumento de incidência</a:t>
            </a:r>
          </a:p>
          <a:p>
            <a:pPr lvl="2"/>
            <a:r>
              <a:rPr lang="pt-PT" sz="900" dirty="0" smtClean="0"/>
              <a:t>Otite média</a:t>
            </a:r>
          </a:p>
          <a:p>
            <a:pPr lvl="2"/>
            <a:r>
              <a:rPr lang="pt-PT" sz="900" dirty="0" err="1" smtClean="0"/>
              <a:t>Tiroidite</a:t>
            </a:r>
            <a:r>
              <a:rPr lang="pt-PT" sz="900" dirty="0" smtClean="0"/>
              <a:t> </a:t>
            </a:r>
            <a:r>
              <a:rPr lang="pt-PT" sz="900" dirty="0" err="1" smtClean="0"/>
              <a:t>autoimune</a:t>
            </a:r>
            <a:endParaRPr lang="pt-PT" sz="900" dirty="0" smtClean="0"/>
          </a:p>
          <a:p>
            <a:pPr lvl="2"/>
            <a:r>
              <a:rPr lang="pt-PT" sz="900" dirty="0" smtClean="0"/>
              <a:t>Diabetes </a:t>
            </a:r>
            <a:r>
              <a:rPr lang="pt-PT" sz="900" dirty="0" err="1" smtClean="0"/>
              <a:t>melitus</a:t>
            </a:r>
            <a:endParaRPr lang="pt-PT" sz="900" dirty="0" smtClean="0"/>
          </a:p>
          <a:p>
            <a:pPr lvl="2"/>
            <a:r>
              <a:rPr lang="pt-PT" sz="900" dirty="0" smtClean="0"/>
              <a:t>Doença de </a:t>
            </a:r>
            <a:r>
              <a:rPr lang="pt-PT" sz="900" dirty="0" err="1" smtClean="0"/>
              <a:t>chron</a:t>
            </a:r>
            <a:endParaRPr lang="pt-PT" sz="900" dirty="0" smtClean="0"/>
          </a:p>
          <a:p>
            <a:pPr lvl="2"/>
            <a:r>
              <a:rPr lang="pt-PT" sz="900" dirty="0" smtClean="0"/>
              <a:t>Hemorragias gastrointestinais</a:t>
            </a:r>
          </a:p>
          <a:p>
            <a:pPr lvl="1"/>
            <a:r>
              <a:rPr lang="pt-PT" sz="1200" dirty="0" smtClean="0"/>
              <a:t>Sem atraso mental</a:t>
            </a:r>
          </a:p>
          <a:p>
            <a:pPr lvl="2"/>
            <a:r>
              <a:rPr lang="pt-PT" sz="900" dirty="0" smtClean="0"/>
              <a:t>Menos inteligentes que irmãs</a:t>
            </a:r>
          </a:p>
          <a:p>
            <a:pPr lvl="2"/>
            <a:r>
              <a:rPr lang="pt-PT" sz="900" dirty="0" smtClean="0"/>
              <a:t>Atraso na fala</a:t>
            </a:r>
          </a:p>
          <a:p>
            <a:pPr lvl="2"/>
            <a:r>
              <a:rPr lang="pt-PT" sz="900" dirty="0" smtClean="0"/>
              <a:t>Dificuldade de aprendizagem</a:t>
            </a:r>
          </a:p>
          <a:p>
            <a:pPr lvl="1"/>
            <a:endParaRPr lang="pt-PT" sz="1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rgbClr val="FFC000"/>
                </a:solidFill>
              </a:rPr>
              <a:t>Sindroma de </a:t>
            </a:r>
            <a:r>
              <a:rPr lang="pt-PT" sz="1000" dirty="0" err="1" smtClean="0">
                <a:solidFill>
                  <a:srgbClr val="FFC000"/>
                </a:solidFill>
              </a:rPr>
              <a:t>Turner</a:t>
            </a:r>
            <a:r>
              <a:rPr lang="pt-PT" sz="1000" dirty="0" smtClean="0">
                <a:solidFill>
                  <a:srgbClr val="FFC000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Turner</a:t>
            </a:r>
            <a:endParaRPr lang="pt-PT" sz="2400" dirty="0" smtClean="0"/>
          </a:p>
          <a:p>
            <a:pPr algn="ctr"/>
            <a:r>
              <a:rPr lang="pt-PT" sz="2400" dirty="0" smtClean="0"/>
              <a:t>(</a:t>
            </a:r>
            <a:r>
              <a:rPr lang="pt-PT" sz="2400" dirty="0" err="1" smtClean="0"/>
              <a:t>monossomia</a:t>
            </a:r>
            <a:r>
              <a:rPr lang="pt-PT" sz="2400" dirty="0" smtClean="0"/>
              <a:t> do X)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850" y="3643314"/>
            <a:ext cx="251515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10800000" flipV="1">
            <a:off x="7429522" y="3857630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7500958" y="4214818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7358082" y="4929198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7500958" y="5500702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 flipV="1">
            <a:off x="8763721" y="4078432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7358082" y="3500438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8643966" y="3500438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8858249" y="6072206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 flipV="1">
            <a:off x="8643966" y="4857760"/>
            <a:ext cx="285751" cy="28575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1600" dirty="0" err="1" smtClean="0"/>
              <a:t>Citogenética</a:t>
            </a:r>
            <a:endParaRPr lang="pt-PT" sz="1600" dirty="0" smtClean="0"/>
          </a:p>
          <a:p>
            <a:pPr lvl="1"/>
            <a:r>
              <a:rPr lang="pt-PT" sz="1200" dirty="0" smtClean="0"/>
              <a:t>55% </a:t>
            </a:r>
            <a:r>
              <a:rPr lang="pt-PT" sz="1200" dirty="0" smtClean="0">
                <a:sym typeface="Wingdings" pitchFamily="2" charset="2"/>
              </a:rPr>
              <a:t> 45,X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Sem relação com idade materna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80%  cromossoma X de origem materna</a:t>
            </a:r>
          </a:p>
          <a:p>
            <a:pPr lvl="1"/>
            <a:r>
              <a:rPr lang="pt-PT" sz="1200" dirty="0" err="1" smtClean="0">
                <a:sym typeface="Wingdings" pitchFamily="2" charset="2"/>
              </a:rPr>
              <a:t>Mosaicismo</a:t>
            </a:r>
            <a:r>
              <a:rPr lang="pt-PT" sz="1200" dirty="0" smtClean="0">
                <a:sym typeface="Wingdings" pitchFamily="2" charset="2"/>
              </a:rPr>
              <a:t> 45,X/46,XX</a:t>
            </a:r>
          </a:p>
          <a:p>
            <a:pPr lvl="1"/>
            <a:r>
              <a:rPr lang="pt-PT" sz="1200" dirty="0" err="1" smtClean="0">
                <a:sym typeface="Wingdings" pitchFamily="2" charset="2"/>
              </a:rPr>
              <a:t>Mosaicismo</a:t>
            </a:r>
            <a:r>
              <a:rPr lang="pt-PT" sz="1200" dirty="0" smtClean="0">
                <a:sym typeface="Wingdings" pitchFamily="2" charset="2"/>
              </a:rPr>
              <a:t> 45,X/46,XY</a:t>
            </a:r>
          </a:p>
          <a:p>
            <a:pPr lvl="1"/>
            <a:r>
              <a:rPr lang="pt-PT" sz="1200" dirty="0" err="1" smtClean="0">
                <a:sym typeface="Wingdings" pitchFamily="2" charset="2"/>
              </a:rPr>
              <a:t>Isocromossoma</a:t>
            </a:r>
            <a:r>
              <a:rPr lang="pt-PT" sz="1200" dirty="0" smtClean="0">
                <a:sym typeface="Wingdings" pitchFamily="2" charset="2"/>
              </a:rPr>
              <a:t> X  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46,X,i(</a:t>
            </a:r>
            <a:r>
              <a:rPr lang="pt-PT" sz="1200" dirty="0" err="1" smtClean="0">
                <a:sym typeface="Wingdings" pitchFamily="2" charset="2"/>
              </a:rPr>
              <a:t>Xq</a:t>
            </a:r>
            <a:r>
              <a:rPr lang="pt-PT" sz="1200" dirty="0" smtClean="0">
                <a:sym typeface="Wingdings" pitchFamily="2" charset="2"/>
              </a:rPr>
              <a:t>)  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46,X,i(Xp)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Cromossoma X em anel  46,X,r(X)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Outras alterações estruturais</a:t>
            </a:r>
          </a:p>
          <a:p>
            <a:pPr lvl="2"/>
            <a:r>
              <a:rPr lang="pt-PT" sz="900" dirty="0" smtClean="0">
                <a:sym typeface="Wingdings" pitchFamily="2" charset="2"/>
              </a:rPr>
              <a:t>46,X,del(</a:t>
            </a:r>
            <a:r>
              <a:rPr lang="pt-PT" sz="900" dirty="0" err="1" smtClean="0">
                <a:sym typeface="Wingdings" pitchFamily="2" charset="2"/>
              </a:rPr>
              <a:t>Xq</a:t>
            </a:r>
            <a:r>
              <a:rPr lang="pt-PT" sz="900" dirty="0" smtClean="0">
                <a:sym typeface="Wingdings" pitchFamily="2" charset="2"/>
              </a:rPr>
              <a:t>)</a:t>
            </a:r>
          </a:p>
          <a:p>
            <a:pPr lvl="2"/>
            <a:r>
              <a:rPr lang="pt-PT" sz="900" dirty="0" smtClean="0">
                <a:sym typeface="Wingdings" pitchFamily="2" charset="2"/>
              </a:rPr>
              <a:t>46,X,del(Xp)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Probabilidade de recorrência é muito reduzida</a:t>
            </a:r>
          </a:p>
          <a:p>
            <a:r>
              <a:rPr lang="pt-PT" sz="1600" dirty="0" smtClean="0">
                <a:sym typeface="Wingdings" pitchFamily="2" charset="2"/>
              </a:rPr>
              <a:t>Tratamento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Administração Hormona do crescimento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Ciclos de tratamento com </a:t>
            </a:r>
            <a:r>
              <a:rPr lang="pt-PT" sz="1200" dirty="0" err="1" smtClean="0">
                <a:sym typeface="Wingdings" pitchFamily="2" charset="2"/>
              </a:rPr>
              <a:t>estrogéneos</a:t>
            </a:r>
            <a:r>
              <a:rPr lang="pt-PT" sz="1200" dirty="0" smtClean="0">
                <a:sym typeface="Wingdings" pitchFamily="2" charset="2"/>
              </a:rPr>
              <a:t> e </a:t>
            </a:r>
            <a:r>
              <a:rPr lang="pt-PT" sz="1200" dirty="0" err="1" smtClean="0">
                <a:sym typeface="Wingdings" pitchFamily="2" charset="2"/>
              </a:rPr>
              <a:t>progesterona</a:t>
            </a:r>
            <a:endParaRPr lang="pt-PT" sz="1200" dirty="0" smtClean="0">
              <a:sym typeface="Wingdings" pitchFamily="2" charset="2"/>
            </a:endParaRPr>
          </a:p>
          <a:p>
            <a:pPr lvl="1"/>
            <a:r>
              <a:rPr lang="pt-PT" sz="1200" dirty="0" err="1" smtClean="0">
                <a:sym typeface="Wingdings" pitchFamily="2" charset="2"/>
              </a:rPr>
              <a:t>Cirúrgia</a:t>
            </a:r>
            <a:r>
              <a:rPr lang="pt-PT" sz="1200" dirty="0" smtClean="0">
                <a:sym typeface="Wingdings" pitchFamily="2" charset="2"/>
              </a:rPr>
              <a:t> plástica para tratamento do </a:t>
            </a:r>
            <a:r>
              <a:rPr lang="pt-PT" sz="1200" dirty="0" err="1" smtClean="0"/>
              <a:t>Pterigium</a:t>
            </a:r>
            <a:r>
              <a:rPr lang="pt-PT" sz="1200" dirty="0" smtClean="0"/>
              <a:t> </a:t>
            </a:r>
            <a:r>
              <a:rPr lang="pt-PT" sz="1200" dirty="0" err="1" smtClean="0"/>
              <a:t>coli</a:t>
            </a:r>
            <a:r>
              <a:rPr lang="pt-PT" sz="1200" dirty="0" smtClean="0"/>
              <a:t>  e outras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Ecocardiograma cada 3 anos (prevenir </a:t>
            </a:r>
            <a:r>
              <a:rPr lang="pt-PT" sz="1200" dirty="0" err="1" smtClean="0">
                <a:sym typeface="Wingdings" pitchFamily="2" charset="2"/>
              </a:rPr>
              <a:t>coartacção</a:t>
            </a:r>
            <a:r>
              <a:rPr lang="pt-PT" sz="1200" dirty="0" smtClean="0">
                <a:sym typeface="Wingdings" pitchFamily="2" charset="2"/>
              </a:rPr>
              <a:t> da aorta)</a:t>
            </a:r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rgbClr val="FFC000"/>
                </a:solidFill>
              </a:rPr>
              <a:t>Sindroma de </a:t>
            </a:r>
            <a:r>
              <a:rPr lang="pt-PT" sz="1000" dirty="0" err="1" smtClean="0">
                <a:solidFill>
                  <a:srgbClr val="FFC000"/>
                </a:solidFill>
              </a:rPr>
              <a:t>Turner</a:t>
            </a:r>
            <a:r>
              <a:rPr lang="pt-PT" sz="1000" dirty="0" smtClean="0">
                <a:solidFill>
                  <a:srgbClr val="FFC000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Turner</a:t>
            </a:r>
            <a:endParaRPr lang="pt-PT" sz="2400" dirty="0" smtClean="0"/>
          </a:p>
          <a:p>
            <a:pPr algn="ctr"/>
            <a:r>
              <a:rPr lang="pt-PT" sz="2400" dirty="0" smtClean="0"/>
              <a:t>(</a:t>
            </a:r>
            <a:r>
              <a:rPr lang="pt-PT" sz="2400" dirty="0" err="1" smtClean="0"/>
              <a:t>monossomia</a:t>
            </a:r>
            <a:r>
              <a:rPr lang="pt-PT" sz="2400" dirty="0" smtClean="0"/>
              <a:t> do 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214974"/>
          </a:xfrm>
        </p:spPr>
        <p:txBody>
          <a:bodyPr>
            <a:normAutofit lnSpcReduction="10000"/>
          </a:bodyPr>
          <a:lstStyle/>
          <a:p>
            <a:r>
              <a:rPr lang="pt-PT" sz="1400" dirty="0" smtClean="0"/>
              <a:t>Prevalência 1/600 nados vivos masculinos</a:t>
            </a:r>
          </a:p>
          <a:p>
            <a:r>
              <a:rPr lang="pt-PT" sz="1400" dirty="0" smtClean="0"/>
              <a:t>Não disjunção causadora ocorre com igual frequência no pai e na mãe</a:t>
            </a:r>
          </a:p>
          <a:p>
            <a:pPr lvl="1"/>
            <a:r>
              <a:rPr lang="pt-PT" sz="1000" dirty="0" smtClean="0"/>
              <a:t>Alguma relação c/ idade da mãe, mas não muito evidente</a:t>
            </a:r>
          </a:p>
          <a:p>
            <a:r>
              <a:rPr lang="pt-PT" sz="1400" dirty="0" smtClean="0"/>
              <a:t>Características</a:t>
            </a:r>
          </a:p>
          <a:p>
            <a:pPr lvl="1"/>
            <a:r>
              <a:rPr lang="pt-PT" sz="1000" dirty="0" smtClean="0"/>
              <a:t>Redução da capacidade intelectual e Malformações ósseas e vasculares</a:t>
            </a:r>
          </a:p>
          <a:p>
            <a:pPr lvl="2"/>
            <a:r>
              <a:rPr lang="pt-PT" sz="1000" dirty="0" smtClean="0"/>
              <a:t>aumentam com nº de X supranumerários</a:t>
            </a:r>
          </a:p>
          <a:p>
            <a:pPr lvl="1"/>
            <a:r>
              <a:rPr lang="pt-PT" sz="1000" dirty="0" err="1" smtClean="0"/>
              <a:t>Hipogonadismo</a:t>
            </a:r>
            <a:endParaRPr lang="pt-PT" sz="1000" dirty="0" smtClean="0"/>
          </a:p>
          <a:p>
            <a:pPr lvl="1"/>
            <a:r>
              <a:rPr lang="pt-PT" sz="1000" dirty="0" err="1" smtClean="0"/>
              <a:t>Microquirdia</a:t>
            </a:r>
            <a:endParaRPr lang="pt-PT" sz="1000" dirty="0" smtClean="0"/>
          </a:p>
          <a:p>
            <a:pPr lvl="1"/>
            <a:r>
              <a:rPr lang="pt-PT" sz="1000" dirty="0" smtClean="0"/>
              <a:t>Esterilidade por </a:t>
            </a:r>
            <a:r>
              <a:rPr lang="pt-PT" sz="1000" dirty="0" err="1" smtClean="0"/>
              <a:t>azoospermia</a:t>
            </a:r>
            <a:endParaRPr lang="pt-PT" sz="1000" dirty="0" smtClean="0"/>
          </a:p>
          <a:p>
            <a:pPr lvl="1"/>
            <a:r>
              <a:rPr lang="pt-PT" sz="1000" dirty="0" err="1" smtClean="0"/>
              <a:t>Ginecomastia</a:t>
            </a:r>
            <a:endParaRPr lang="pt-PT" sz="1000" dirty="0" smtClean="0"/>
          </a:p>
          <a:p>
            <a:pPr lvl="1"/>
            <a:r>
              <a:rPr lang="pt-PT" sz="1000" dirty="0" smtClean="0"/>
              <a:t>Aparência </a:t>
            </a:r>
            <a:r>
              <a:rPr lang="pt-PT" sz="1000" dirty="0" err="1" smtClean="0"/>
              <a:t>eunocoide</a:t>
            </a:r>
            <a:endParaRPr lang="pt-PT" sz="1000" dirty="0" smtClean="0"/>
          </a:p>
          <a:p>
            <a:pPr lvl="1"/>
            <a:r>
              <a:rPr lang="pt-PT" sz="1000" dirty="0" smtClean="0"/>
              <a:t>Aumento dos valores </a:t>
            </a:r>
            <a:r>
              <a:rPr lang="pt-PT" sz="1000" dirty="0" err="1" smtClean="0"/>
              <a:t>sérico</a:t>
            </a:r>
            <a:r>
              <a:rPr lang="pt-PT" sz="1000" dirty="0" smtClean="0"/>
              <a:t> de </a:t>
            </a:r>
            <a:r>
              <a:rPr lang="pt-PT" sz="1000" dirty="0" err="1" smtClean="0"/>
              <a:t>gonadotrofinas</a:t>
            </a:r>
            <a:r>
              <a:rPr lang="pt-PT" sz="1000" dirty="0" smtClean="0"/>
              <a:t>, FSH, LH</a:t>
            </a:r>
          </a:p>
          <a:p>
            <a:pPr lvl="1"/>
            <a:r>
              <a:rPr lang="pt-PT" sz="1000" dirty="0" smtClean="0"/>
              <a:t>Redução acentuada de níveis de </a:t>
            </a:r>
            <a:r>
              <a:rPr lang="pt-PT" sz="1000" dirty="0" err="1" smtClean="0"/>
              <a:t>testosterona</a:t>
            </a:r>
            <a:endParaRPr lang="pt-PT" sz="1000" dirty="0" smtClean="0"/>
          </a:p>
          <a:p>
            <a:pPr lvl="1"/>
            <a:r>
              <a:rPr lang="pt-PT" sz="1000" dirty="0" smtClean="0"/>
              <a:t>Elevada estatura (sobretudo pernas)</a:t>
            </a:r>
          </a:p>
          <a:p>
            <a:pPr lvl="1"/>
            <a:r>
              <a:rPr lang="pt-PT" sz="1000" dirty="0" err="1" smtClean="0"/>
              <a:t>Clinodactilia</a:t>
            </a:r>
            <a:r>
              <a:rPr lang="pt-PT" sz="1000" dirty="0" smtClean="0"/>
              <a:t> </a:t>
            </a:r>
          </a:p>
          <a:p>
            <a:pPr lvl="1"/>
            <a:r>
              <a:rPr lang="pt-PT" sz="1000" dirty="0" smtClean="0"/>
              <a:t>Sem atraso mental</a:t>
            </a:r>
          </a:p>
          <a:p>
            <a:pPr lvl="2"/>
            <a:r>
              <a:rPr lang="pt-PT" sz="1000" dirty="0" smtClean="0"/>
              <a:t>menor inteligência que irmãos</a:t>
            </a:r>
          </a:p>
          <a:p>
            <a:pPr lvl="2"/>
            <a:r>
              <a:rPr lang="pt-PT" sz="1000" dirty="0" smtClean="0"/>
              <a:t>Dificuldade de leitura</a:t>
            </a:r>
          </a:p>
          <a:p>
            <a:pPr lvl="2"/>
            <a:r>
              <a:rPr lang="pt-PT" sz="1000" dirty="0" smtClean="0"/>
              <a:t>Problemas comportamentais</a:t>
            </a:r>
          </a:p>
          <a:p>
            <a:pPr lvl="3"/>
            <a:r>
              <a:rPr lang="pt-PT" sz="1000" dirty="0" smtClean="0"/>
              <a:t>Em stress</a:t>
            </a:r>
          </a:p>
          <a:p>
            <a:pPr lvl="1"/>
            <a:r>
              <a:rPr lang="pt-PT" sz="1000" dirty="0" smtClean="0"/>
              <a:t>Muitos indivíduos não são diagnosticados</a:t>
            </a:r>
          </a:p>
          <a:p>
            <a:pPr lvl="1"/>
            <a:r>
              <a:rPr lang="pt-PT" sz="1000" dirty="0" smtClean="0"/>
              <a:t>Risco acrescido para</a:t>
            </a:r>
          </a:p>
          <a:p>
            <a:pPr lvl="2"/>
            <a:r>
              <a:rPr lang="pt-PT" sz="1000" dirty="0" smtClean="0"/>
              <a:t>Tumores da mama</a:t>
            </a:r>
          </a:p>
          <a:p>
            <a:pPr lvl="2"/>
            <a:r>
              <a:rPr lang="pt-PT" sz="1000" dirty="0" smtClean="0"/>
              <a:t>Tumores das células germinais</a:t>
            </a:r>
          </a:p>
          <a:p>
            <a:pPr lvl="2"/>
            <a:r>
              <a:rPr lang="pt-PT" sz="1000" dirty="0" smtClean="0"/>
              <a:t>Osteoporose</a:t>
            </a:r>
          </a:p>
          <a:p>
            <a:pPr lvl="2"/>
            <a:r>
              <a:rPr lang="pt-PT" sz="1000" dirty="0" smtClean="0"/>
              <a:t>Doenças </a:t>
            </a:r>
            <a:r>
              <a:rPr lang="pt-PT" sz="1000" dirty="0" err="1" smtClean="0"/>
              <a:t>autoimunes</a:t>
            </a:r>
            <a:endParaRPr lang="pt-PT" sz="1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rgbClr val="FFC000"/>
                </a:solidFill>
              </a:rPr>
              <a:t>Sindroma de </a:t>
            </a:r>
            <a:r>
              <a:rPr lang="pt-PT" sz="1000" dirty="0" err="1" smtClean="0">
                <a:solidFill>
                  <a:srgbClr val="FFC000"/>
                </a:solidFill>
              </a:rPr>
              <a:t>Klinefelter</a:t>
            </a:r>
            <a:r>
              <a:rPr lang="pt-PT" sz="1000" dirty="0" smtClean="0">
                <a:solidFill>
                  <a:srgbClr val="FFC000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smtClean="0"/>
              <a:t>Sindroma de </a:t>
            </a:r>
            <a:r>
              <a:rPr lang="pt-PT" sz="2400" dirty="0" err="1" smtClean="0"/>
              <a:t>Klinefelter</a:t>
            </a:r>
            <a:endParaRPr lang="pt-PT" sz="2400" dirty="0" smtClean="0"/>
          </a:p>
          <a:p>
            <a:pPr algn="ctr">
              <a:buNone/>
            </a:pPr>
            <a:r>
              <a:rPr lang="pt-PT" dirty="0" smtClean="0"/>
              <a:t>(47,XXY)</a:t>
            </a:r>
            <a:endParaRPr lang="pt-PT" dirty="0"/>
          </a:p>
        </p:txBody>
      </p:sp>
      <p:pic>
        <p:nvPicPr>
          <p:cNvPr id="3074" name="Picture 2" descr="Illustration of a male with Klinefelter synd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643182"/>
            <a:ext cx="1428760" cy="2190766"/>
          </a:xfrm>
          <a:prstGeom prst="rect">
            <a:avLst/>
          </a:prstGeom>
          <a:noFill/>
        </p:spPr>
      </p:pic>
      <p:pic>
        <p:nvPicPr>
          <p:cNvPr id="3078" name="Picture 6" descr="http://ibmi.mf.uni-lj.si/acta-apa/acta-apa-02-4/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575" y="4171949"/>
            <a:ext cx="18764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1400" dirty="0" smtClean="0"/>
              <a:t>Prevalência de 1/1000 nados vivos masculinos</a:t>
            </a:r>
          </a:p>
          <a:p>
            <a:r>
              <a:rPr lang="pt-PT" sz="1400" dirty="0" smtClean="0"/>
              <a:t>Sem manifestações </a:t>
            </a:r>
            <a:r>
              <a:rPr lang="pt-PT" sz="1400" dirty="0" err="1" smtClean="0"/>
              <a:t>fenotípicas</a:t>
            </a:r>
            <a:r>
              <a:rPr lang="pt-PT" sz="1400" dirty="0" smtClean="0"/>
              <a:t> significativas </a:t>
            </a:r>
          </a:p>
          <a:p>
            <a:pPr lvl="1"/>
            <a:r>
              <a:rPr lang="pt-PT" sz="1200" dirty="0" smtClean="0"/>
              <a:t>Estatura maior que a população</a:t>
            </a:r>
          </a:p>
          <a:p>
            <a:pPr lvl="1"/>
            <a:r>
              <a:rPr lang="pt-PT" sz="1200" dirty="0" smtClean="0"/>
              <a:t>Fraco desenvolvimento da</a:t>
            </a:r>
          </a:p>
          <a:p>
            <a:pPr lvl="2"/>
            <a:r>
              <a:rPr lang="pt-PT" sz="1200" dirty="0" smtClean="0"/>
              <a:t>musculatura  peitoral</a:t>
            </a:r>
          </a:p>
          <a:p>
            <a:pPr lvl="2"/>
            <a:r>
              <a:rPr lang="pt-PT" sz="1200" dirty="0" smtClean="0"/>
              <a:t>Cintura </a:t>
            </a:r>
            <a:r>
              <a:rPr lang="pt-PT" sz="1200" dirty="0" err="1" smtClean="0"/>
              <a:t>escapular</a:t>
            </a:r>
            <a:endParaRPr lang="pt-PT" sz="1200" dirty="0" smtClean="0"/>
          </a:p>
          <a:p>
            <a:pPr lvl="1"/>
            <a:r>
              <a:rPr lang="pt-PT" sz="1200" dirty="0" smtClean="0"/>
              <a:t>Deficiente coordenação de movimentos finos</a:t>
            </a:r>
          </a:p>
          <a:p>
            <a:pPr lvl="1"/>
            <a:r>
              <a:rPr lang="pt-PT" sz="1200" dirty="0" smtClean="0"/>
              <a:t>Tamanho dos dentes aumentado</a:t>
            </a:r>
          </a:p>
          <a:p>
            <a:pPr lvl="1"/>
            <a:r>
              <a:rPr lang="pt-PT" sz="1200" dirty="0" smtClean="0"/>
              <a:t>Na adolescência acne </a:t>
            </a:r>
            <a:r>
              <a:rPr lang="pt-PT" sz="1200" dirty="0" err="1" smtClean="0"/>
              <a:t>nodulocistico</a:t>
            </a:r>
            <a:r>
              <a:rPr lang="pt-PT" sz="1200" dirty="0" smtClean="0"/>
              <a:t> severo</a:t>
            </a:r>
          </a:p>
          <a:p>
            <a:pPr lvl="1"/>
            <a:r>
              <a:rPr lang="pt-PT" sz="1200" dirty="0" err="1" smtClean="0"/>
              <a:t>Dignóstico</a:t>
            </a:r>
            <a:r>
              <a:rPr lang="pt-PT" sz="1200" dirty="0" smtClean="0"/>
              <a:t> feito pelo </a:t>
            </a:r>
            <a:r>
              <a:rPr lang="pt-PT" sz="1200" dirty="0" err="1" smtClean="0"/>
              <a:t>cariótipo</a:t>
            </a:r>
            <a:endParaRPr lang="pt-PT" sz="1200" dirty="0" smtClean="0"/>
          </a:p>
          <a:p>
            <a:r>
              <a:rPr lang="pt-PT" sz="1200" dirty="0" smtClean="0"/>
              <a:t>Filhos não têm risco da patologia</a:t>
            </a:r>
          </a:p>
          <a:p>
            <a:pPr lvl="1"/>
            <a:endParaRPr lang="pt-PT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Trissomia</a:t>
            </a:r>
            <a:r>
              <a:rPr lang="pt-PT" sz="1000" dirty="0" smtClean="0">
                <a:solidFill>
                  <a:srgbClr val="FFC000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Trissomia</a:t>
            </a:r>
            <a:r>
              <a:rPr lang="pt-PT" sz="2400" dirty="0" smtClean="0"/>
              <a:t> XYY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/>
          </a:bodyPr>
          <a:lstStyle/>
          <a:p>
            <a:r>
              <a:rPr lang="pt-PT" sz="1400" dirty="0" smtClean="0"/>
              <a:t>Prevalência de 1/1000 nados vivos femininos</a:t>
            </a:r>
          </a:p>
          <a:p>
            <a:r>
              <a:rPr lang="pt-PT" sz="1400" dirty="0" smtClean="0"/>
              <a:t>Aumenta a incidência com idade materna avançada</a:t>
            </a:r>
          </a:p>
          <a:p>
            <a:r>
              <a:rPr lang="pt-PT" sz="1400" dirty="0" smtClean="0"/>
              <a:t>Manifestações </a:t>
            </a:r>
            <a:r>
              <a:rPr lang="pt-PT" sz="1400" dirty="0" err="1" smtClean="0"/>
              <a:t>fenotípicas</a:t>
            </a:r>
            <a:r>
              <a:rPr lang="pt-PT" sz="1400" dirty="0" smtClean="0"/>
              <a:t> pouco aparentes</a:t>
            </a:r>
          </a:p>
          <a:p>
            <a:pPr lvl="1"/>
            <a:r>
              <a:rPr lang="pt-PT" sz="1000" dirty="0" err="1" smtClean="0"/>
              <a:t>Hipertelorismo</a:t>
            </a:r>
            <a:endParaRPr lang="pt-PT" sz="1000" dirty="0" smtClean="0"/>
          </a:p>
          <a:p>
            <a:pPr lvl="1"/>
            <a:r>
              <a:rPr lang="pt-PT" sz="1000" dirty="0" smtClean="0"/>
              <a:t>Anomalias esqueléticas</a:t>
            </a:r>
          </a:p>
          <a:p>
            <a:r>
              <a:rPr lang="pt-PT" sz="1400" dirty="0" smtClean="0"/>
              <a:t>Não existe risco significativo de transmissão de cromossoma supranumerário a descendente</a:t>
            </a:r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4" indent="-176213">
              <a:buFont typeface="Arial" pitchFamily="34" charset="0"/>
              <a:buChar char="•"/>
            </a:pPr>
            <a:r>
              <a:rPr lang="pt-PT" sz="700" dirty="0" smtClean="0">
                <a:solidFill>
                  <a:schemeClr val="bg1"/>
                </a:solidFill>
              </a:rPr>
              <a:t>PCR </a:t>
            </a:r>
            <a:r>
              <a:rPr lang="pt-PT" sz="700" dirty="0" err="1" smtClean="0">
                <a:solidFill>
                  <a:schemeClr val="bg1"/>
                </a:solidFill>
              </a:rPr>
              <a:t>in</a:t>
            </a:r>
            <a:r>
              <a:rPr lang="pt-PT" sz="700" dirty="0" smtClean="0">
                <a:solidFill>
                  <a:schemeClr val="bg1"/>
                </a:solidFill>
              </a:rPr>
              <a:t> </a:t>
            </a:r>
            <a:r>
              <a:rPr lang="pt-PT" sz="700" dirty="0" err="1" smtClean="0">
                <a:solidFill>
                  <a:schemeClr val="bg1"/>
                </a:solidFill>
              </a:rPr>
              <a:t>situ</a:t>
            </a:r>
            <a:endParaRPr lang="pt-PT" sz="7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Cromossomopatias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Trissomia</a:t>
            </a:r>
            <a:r>
              <a:rPr lang="pt-PT" sz="1000" dirty="0" smtClean="0">
                <a:solidFill>
                  <a:srgbClr val="FFC000"/>
                </a:solidFill>
              </a:rPr>
              <a:t> XXX</a:t>
            </a:r>
          </a:p>
          <a:p>
            <a:pPr marL="176213" indent="-176213"/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Trissomia</a:t>
            </a:r>
            <a:r>
              <a:rPr lang="pt-PT" sz="2400" dirty="0" smtClean="0"/>
              <a:t> XXX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4" y="1928802"/>
            <a:ext cx="2786083" cy="4429156"/>
          </a:xfrm>
        </p:spPr>
        <p:txBody>
          <a:bodyPr>
            <a:normAutofit/>
          </a:bodyPr>
          <a:lstStyle/>
          <a:p>
            <a:r>
              <a:rPr lang="pt-PT" sz="1200" dirty="0" smtClean="0"/>
              <a:t>GRUPO A</a:t>
            </a:r>
          </a:p>
          <a:p>
            <a:pPr marL="628650" lvl="1" indent="-171450"/>
            <a:r>
              <a:rPr lang="pt-PT" sz="1000" dirty="0" smtClean="0"/>
              <a:t>3 maiores cromossomas</a:t>
            </a:r>
          </a:p>
          <a:p>
            <a:pPr marL="628650" lvl="1" indent="-171450"/>
            <a:r>
              <a:rPr lang="pt-PT" sz="1000" dirty="0" smtClean="0"/>
              <a:t>Metacêntricos/submetacêntricos</a:t>
            </a:r>
          </a:p>
          <a:p>
            <a:r>
              <a:rPr lang="pt-PT" sz="1200" dirty="0" smtClean="0"/>
              <a:t>GRUPO B</a:t>
            </a:r>
          </a:p>
          <a:p>
            <a:pPr marL="628650" lvl="1" indent="-171450"/>
            <a:r>
              <a:rPr lang="pt-PT" sz="1000" dirty="0" smtClean="0"/>
              <a:t>2 grandes cromossomas</a:t>
            </a:r>
          </a:p>
          <a:p>
            <a:pPr marL="628650" lvl="1" indent="-171450"/>
            <a:r>
              <a:rPr lang="pt-PT" sz="1000" dirty="0" smtClean="0"/>
              <a:t>submetacêntricos</a:t>
            </a:r>
          </a:p>
          <a:p>
            <a:r>
              <a:rPr lang="pt-PT" sz="1200" dirty="0" smtClean="0"/>
              <a:t>GRUPO C</a:t>
            </a:r>
          </a:p>
          <a:p>
            <a:pPr lvl="1"/>
            <a:r>
              <a:rPr lang="pt-PT" sz="800" dirty="0" smtClean="0"/>
              <a:t>Os mais difíceis de distinguir</a:t>
            </a:r>
          </a:p>
          <a:p>
            <a:pPr lvl="1"/>
            <a:r>
              <a:rPr lang="pt-PT" sz="800" dirty="0" smtClean="0"/>
              <a:t>Tamanho médio</a:t>
            </a:r>
          </a:p>
          <a:p>
            <a:pPr lvl="1"/>
            <a:r>
              <a:rPr lang="pt-PT" sz="800" dirty="0" smtClean="0"/>
              <a:t>Metacêntricos ou submetacêntricos</a:t>
            </a:r>
          </a:p>
          <a:p>
            <a:pPr lvl="1"/>
            <a:r>
              <a:rPr lang="pt-PT" sz="800" dirty="0" smtClean="0"/>
              <a:t>Inclui o X</a:t>
            </a:r>
          </a:p>
          <a:p>
            <a:pPr lvl="1"/>
            <a:endParaRPr lang="pt-PT" sz="800" dirty="0" smtClean="0"/>
          </a:p>
          <a:p>
            <a:pPr lvl="1"/>
            <a:endParaRPr lang="pt-PT" sz="8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Cariótipo</a:t>
            </a:r>
            <a:r>
              <a:rPr lang="pt-PT" sz="1200" b="1" dirty="0" smtClean="0">
                <a:solidFill>
                  <a:srgbClr val="FFC000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Cariótipo</a:t>
            </a:r>
            <a:r>
              <a:rPr lang="pt-PT" sz="2400" dirty="0" smtClean="0"/>
              <a:t> Humano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572264" y="1928802"/>
            <a:ext cx="25717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 D</a:t>
            </a:r>
          </a:p>
          <a:p>
            <a:pPr marL="534988" lvl="1" indent="-123825">
              <a:spcBef>
                <a:spcPct val="20000"/>
              </a:spcBef>
              <a:buFont typeface="Arial" pitchFamily="34" charset="0"/>
              <a:buChar char="-"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Cromossomas médios</a:t>
            </a:r>
          </a:p>
          <a:p>
            <a:pPr marL="534988" lvl="1" indent="-123825">
              <a:spcBef>
                <a:spcPct val="20000"/>
              </a:spcBef>
              <a:buFont typeface="Arial" pitchFamily="34" charset="0"/>
              <a:buChar char="-"/>
            </a:pPr>
            <a:r>
              <a:rPr kumimoji="0" lang="pt-PT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acrocêntricos</a:t>
            </a:r>
            <a:endParaRPr kumimoji="0" lang="pt-PT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 E</a:t>
            </a:r>
          </a:p>
          <a:p>
            <a:pPr marL="5349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Cromossomas menores que D</a:t>
            </a:r>
          </a:p>
          <a:p>
            <a:pPr marL="5349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submetacêntricos (17 e 18)</a:t>
            </a:r>
          </a:p>
          <a:p>
            <a:pPr marL="5349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Metacêntrico</a:t>
            </a:r>
            <a:r>
              <a:rPr kumimoji="0" lang="pt-PT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(16)</a:t>
            </a:r>
            <a:endParaRPr kumimoji="0" lang="pt-PT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 F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000" kern="0" dirty="0" smtClean="0">
                <a:solidFill>
                  <a:srgbClr val="FFFFFF"/>
                </a:solidFill>
                <a:effectLst/>
                <a:latin typeface="+mn-lt"/>
              </a:rPr>
              <a:t>Cromossomas pequenos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Metacêntricos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 G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Muito pequenos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acro</a:t>
            </a: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cêntricos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(inclui o Y)</a:t>
            </a:r>
            <a:endParaRPr kumimoji="0" lang="pt-PT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PT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14743" y="1500174"/>
            <a:ext cx="507209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Grupos de Cromossomas (Tamanho e posição do centrómero)</a:t>
            </a:r>
          </a:p>
        </p:txBody>
      </p:sp>
      <p:pic>
        <p:nvPicPr>
          <p:cNvPr id="6146" name="Picture 2" descr="http://www.rerf.or.jp/dept/genetics/fig/fig5_350.jpg"/>
          <p:cNvPicPr>
            <a:picLocks noChangeAspect="1" noChangeArrowheads="1"/>
          </p:cNvPicPr>
          <p:nvPr/>
        </p:nvPicPr>
        <p:blipFill>
          <a:blip r:embed="rId2" cstate="print"/>
          <a:srcRect b="43750"/>
          <a:stretch>
            <a:fillRect/>
          </a:stretch>
        </p:blipFill>
        <p:spPr bwMode="auto">
          <a:xfrm>
            <a:off x="3500477" y="4286256"/>
            <a:ext cx="2857473" cy="2571744"/>
          </a:xfrm>
          <a:prstGeom prst="rect">
            <a:avLst/>
          </a:prstGeom>
          <a:noFill/>
        </p:spPr>
      </p:pic>
      <p:pic>
        <p:nvPicPr>
          <p:cNvPr id="13" name="Picture 2" descr="http://www.rerf.or.jp/dept/genetics/fig/fig5_350.jpg"/>
          <p:cNvPicPr>
            <a:picLocks noChangeAspect="1" noChangeArrowheads="1"/>
          </p:cNvPicPr>
          <p:nvPr/>
        </p:nvPicPr>
        <p:blipFill>
          <a:blip r:embed="rId2" cstate="print"/>
          <a:srcRect t="57813" b="1561"/>
          <a:stretch>
            <a:fillRect/>
          </a:stretch>
        </p:blipFill>
        <p:spPr bwMode="auto">
          <a:xfrm>
            <a:off x="6286527" y="5000612"/>
            <a:ext cx="285747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Cariótipo</a:t>
            </a:r>
            <a:r>
              <a:rPr lang="pt-PT" sz="1200" b="1" dirty="0" smtClean="0">
                <a:solidFill>
                  <a:srgbClr val="FFC000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Cariótipo</a:t>
            </a:r>
            <a:r>
              <a:rPr lang="pt-PT" sz="2400" dirty="0" smtClean="0"/>
              <a:t> Humano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3116"/>
            <a:ext cx="549252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14743" y="1500174"/>
            <a:ext cx="507209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Grupos de Cromossomas (Tamanho e posição do centrómero)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2500331" cy="5000660"/>
          </a:xfrm>
        </p:spPr>
        <p:txBody>
          <a:bodyPr>
            <a:normAutofit/>
          </a:bodyPr>
          <a:lstStyle/>
          <a:p>
            <a:r>
              <a:rPr lang="pt-PT" sz="1400" dirty="0" err="1" smtClean="0"/>
              <a:t>Linfócitos</a:t>
            </a:r>
            <a:r>
              <a:rPr lang="pt-PT" sz="1400" dirty="0" smtClean="0"/>
              <a:t> / </a:t>
            </a:r>
            <a:r>
              <a:rPr lang="pt-PT" sz="1400" dirty="0" err="1" smtClean="0"/>
              <a:t>cels</a:t>
            </a:r>
            <a:r>
              <a:rPr lang="pt-PT" sz="1400" dirty="0" smtClean="0"/>
              <a:t> </a:t>
            </a:r>
            <a:r>
              <a:rPr lang="pt-PT" sz="1400" dirty="0" err="1" smtClean="0"/>
              <a:t>liq</a:t>
            </a:r>
            <a:r>
              <a:rPr lang="pt-PT" sz="1400" dirty="0" smtClean="0"/>
              <a:t>. Amniótico / cordão umbilical / </a:t>
            </a:r>
            <a:r>
              <a:rPr lang="pt-PT" sz="1400" dirty="0" err="1" smtClean="0"/>
              <a:t>fibroblastos</a:t>
            </a:r>
            <a:endParaRPr lang="pt-PT" sz="1400" dirty="0" smtClean="0"/>
          </a:p>
          <a:p>
            <a:r>
              <a:rPr lang="pt-PT" sz="1400" dirty="0" smtClean="0"/>
              <a:t>Cultura com </a:t>
            </a:r>
            <a:r>
              <a:rPr lang="pt-PT" sz="1400" dirty="0" err="1" smtClean="0"/>
              <a:t>mitogénio</a:t>
            </a:r>
            <a:r>
              <a:rPr lang="pt-PT" sz="1400" dirty="0" smtClean="0"/>
              <a:t> 48-72h/37ºC</a:t>
            </a:r>
          </a:p>
          <a:p>
            <a:r>
              <a:rPr lang="pt-PT" sz="1400" dirty="0" smtClean="0"/>
              <a:t>Adição de </a:t>
            </a:r>
            <a:r>
              <a:rPr lang="pt-PT" sz="1400" dirty="0" err="1" smtClean="0"/>
              <a:t>colchicina</a:t>
            </a:r>
            <a:r>
              <a:rPr lang="pt-PT" sz="1400" dirty="0" smtClean="0"/>
              <a:t>/</a:t>
            </a:r>
            <a:r>
              <a:rPr lang="pt-PT" sz="1400" dirty="0" err="1" smtClean="0"/>
              <a:t>colcemida</a:t>
            </a:r>
            <a:endParaRPr lang="pt-PT" sz="1400" dirty="0" smtClean="0"/>
          </a:p>
          <a:p>
            <a:pPr lvl="1"/>
            <a:r>
              <a:rPr lang="pt-PT" sz="1000" dirty="0" err="1" smtClean="0"/>
              <a:t>Antimicrotubulo</a:t>
            </a:r>
            <a:endParaRPr lang="pt-PT" sz="1000" dirty="0" smtClean="0"/>
          </a:p>
          <a:p>
            <a:r>
              <a:rPr lang="pt-PT" sz="1400" dirty="0" smtClean="0"/>
              <a:t>Dispersar cromossomas no </a:t>
            </a:r>
            <a:r>
              <a:rPr lang="pt-PT" sz="1400" dirty="0" err="1" smtClean="0"/>
              <a:t>nucleo</a:t>
            </a:r>
            <a:endParaRPr lang="pt-PT" sz="1400" dirty="0" smtClean="0"/>
          </a:p>
          <a:p>
            <a:pPr lvl="1"/>
            <a:r>
              <a:rPr lang="pt-PT" sz="1000" dirty="0" smtClean="0"/>
              <a:t>Sol. </a:t>
            </a:r>
            <a:r>
              <a:rPr lang="pt-PT" sz="1000" dirty="0" err="1" smtClean="0"/>
              <a:t>KCl</a:t>
            </a:r>
            <a:r>
              <a:rPr lang="pt-PT" sz="1000" dirty="0" smtClean="0"/>
              <a:t> 0.075M</a:t>
            </a:r>
          </a:p>
          <a:p>
            <a:r>
              <a:rPr lang="pt-PT" sz="1400" dirty="0" smtClean="0"/>
              <a:t>Fixação</a:t>
            </a:r>
          </a:p>
          <a:p>
            <a:pPr lvl="1"/>
            <a:r>
              <a:rPr lang="pt-PT" sz="1000" dirty="0" err="1" smtClean="0"/>
              <a:t>Et-OH</a:t>
            </a:r>
            <a:r>
              <a:rPr lang="pt-PT" sz="1000" dirty="0" smtClean="0"/>
              <a:t>/</a:t>
            </a:r>
            <a:r>
              <a:rPr lang="pt-PT" sz="1000" dirty="0" err="1" smtClean="0"/>
              <a:t>ac.acético</a:t>
            </a:r>
            <a:r>
              <a:rPr lang="pt-PT" sz="1000" dirty="0" smtClean="0"/>
              <a:t> (3:1)</a:t>
            </a:r>
          </a:p>
          <a:p>
            <a:r>
              <a:rPr lang="pt-PT" sz="1400" dirty="0" smtClean="0"/>
              <a:t>Coloração/ </a:t>
            </a:r>
            <a:r>
              <a:rPr lang="pt-PT" sz="1400" dirty="0" err="1" smtClean="0"/>
              <a:t>insitu-PCR</a:t>
            </a:r>
            <a:r>
              <a:rPr lang="pt-PT" sz="1400" dirty="0" smtClean="0"/>
              <a:t>/ CGH/</a:t>
            </a:r>
            <a:r>
              <a:rPr lang="pt-PT" sz="1400" dirty="0" err="1" smtClean="0"/>
              <a:t>etc</a:t>
            </a:r>
            <a:endParaRPr lang="pt-PT" sz="1400" dirty="0" smtClean="0"/>
          </a:p>
          <a:p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Métodos de estudo de cromossomas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398" y="1571612"/>
            <a:ext cx="3032602" cy="45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357719" cy="3214710"/>
          </a:xfrm>
        </p:spPr>
        <p:txBody>
          <a:bodyPr>
            <a:normAutofit lnSpcReduction="10000"/>
          </a:bodyPr>
          <a:lstStyle/>
          <a:p>
            <a:r>
              <a:rPr lang="pt-PT" sz="1200" b="1" dirty="0" smtClean="0"/>
              <a:t>Padrão de bandas depende do tipo de </a:t>
            </a:r>
            <a:r>
              <a:rPr lang="pt-PT" sz="1200" b="1" dirty="0" err="1" smtClean="0"/>
              <a:t>bandeamento</a:t>
            </a:r>
            <a:endParaRPr lang="pt-PT" sz="1200" b="1" dirty="0" smtClean="0"/>
          </a:p>
          <a:p>
            <a:pPr lvl="1"/>
            <a:r>
              <a:rPr lang="pt-PT" sz="1000" dirty="0" smtClean="0"/>
              <a:t>Depende da sequência</a:t>
            </a:r>
          </a:p>
          <a:p>
            <a:pPr lvl="1"/>
            <a:r>
              <a:rPr lang="pt-PT" sz="1000" dirty="0" smtClean="0"/>
              <a:t>Depende do tempo do ciclo em que ocorre a coloração</a:t>
            </a:r>
          </a:p>
          <a:p>
            <a:pPr lvl="1"/>
            <a:r>
              <a:rPr lang="pt-PT" sz="1000" dirty="0" smtClean="0"/>
              <a:t>Depende da conformação da </a:t>
            </a:r>
            <a:r>
              <a:rPr lang="pt-PT" sz="1000" dirty="0" err="1" smtClean="0"/>
              <a:t>cromatina</a:t>
            </a:r>
            <a:endParaRPr lang="pt-PT" sz="1000" dirty="0" smtClean="0"/>
          </a:p>
          <a:p>
            <a:pPr lvl="1"/>
            <a:r>
              <a:rPr lang="pt-PT" sz="1000" dirty="0" smtClean="0"/>
              <a:t>Depende no nº de genes e sequências repetitivas</a:t>
            </a:r>
          </a:p>
          <a:p>
            <a:r>
              <a:rPr lang="pt-PT" sz="1200" b="1" dirty="0" smtClean="0"/>
              <a:t>Braços divididos em regiões (Xp1, X22, </a:t>
            </a:r>
            <a:r>
              <a:rPr lang="pt-PT" sz="1200" b="1" dirty="0" err="1" smtClean="0"/>
              <a:t>etc</a:t>
            </a:r>
            <a:r>
              <a:rPr lang="pt-PT" sz="1200" b="1" dirty="0" smtClean="0"/>
              <a:t>) tendo como marcos</a:t>
            </a:r>
          </a:p>
          <a:p>
            <a:pPr lvl="1"/>
            <a:r>
              <a:rPr lang="pt-PT" sz="1100" dirty="0" smtClean="0"/>
              <a:t>O centrómero</a:t>
            </a:r>
          </a:p>
          <a:p>
            <a:pPr lvl="1"/>
            <a:r>
              <a:rPr lang="pt-PT" sz="1100" dirty="0" smtClean="0"/>
              <a:t>O </a:t>
            </a:r>
            <a:r>
              <a:rPr lang="pt-PT" sz="1100" dirty="0" err="1" smtClean="0"/>
              <a:t>telómero</a:t>
            </a:r>
            <a:endParaRPr lang="pt-PT" sz="1100" dirty="0" smtClean="0"/>
          </a:p>
          <a:p>
            <a:pPr lvl="1"/>
            <a:r>
              <a:rPr lang="pt-PT" sz="1100" dirty="0" smtClean="0"/>
              <a:t>Bandas características</a:t>
            </a:r>
          </a:p>
          <a:p>
            <a:pPr lvl="1"/>
            <a:r>
              <a:rPr lang="pt-PT" sz="1100" dirty="0" smtClean="0"/>
              <a:t>Numeração sequencial do centrómero para o </a:t>
            </a:r>
            <a:r>
              <a:rPr lang="pt-PT" sz="1100" dirty="0" err="1" smtClean="0"/>
              <a:t>telómero</a:t>
            </a:r>
            <a:endParaRPr lang="pt-PT" sz="1100" dirty="0" smtClean="0"/>
          </a:p>
          <a:p>
            <a:r>
              <a:rPr lang="pt-PT" sz="1200" b="1" dirty="0" smtClean="0"/>
              <a:t>Cada região divide-se em bandas </a:t>
            </a:r>
          </a:p>
          <a:p>
            <a:pPr lvl="1"/>
            <a:r>
              <a:rPr lang="pt-PT" sz="1100" dirty="0" smtClean="0"/>
              <a:t>Ex: 6q21 (lê-se 6 Q dois um)</a:t>
            </a:r>
          </a:p>
          <a:p>
            <a:r>
              <a:rPr lang="pt-PT" sz="1200" b="1" dirty="0" smtClean="0"/>
              <a:t>Dependendo da resolução do </a:t>
            </a:r>
            <a:r>
              <a:rPr lang="pt-PT" sz="1200" b="1" dirty="0" err="1" smtClean="0"/>
              <a:t>cariótipo</a:t>
            </a:r>
            <a:r>
              <a:rPr lang="pt-PT" sz="1200" b="1" dirty="0" smtClean="0"/>
              <a:t>, cada região pode dividir-se em </a:t>
            </a:r>
            <a:r>
              <a:rPr lang="pt-PT" sz="1200" b="1" dirty="0" err="1" smtClean="0"/>
              <a:t>subregiões</a:t>
            </a:r>
            <a:endParaRPr lang="pt-PT" sz="1200" b="1" dirty="0" smtClean="0"/>
          </a:p>
          <a:p>
            <a:pPr lvl="1"/>
            <a:r>
              <a:rPr lang="pt-PT" sz="1100" dirty="0" smtClean="0"/>
              <a:t>Ex: 6q22.3</a:t>
            </a: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Bandeamento</a:t>
            </a:r>
            <a:r>
              <a:rPr lang="pt-PT" sz="1000" dirty="0" smtClean="0">
                <a:solidFill>
                  <a:srgbClr val="FFC000"/>
                </a:solidFill>
              </a:rPr>
              <a:t> </a:t>
            </a:r>
            <a:r>
              <a:rPr lang="pt-PT" sz="1000" dirty="0" err="1" smtClean="0">
                <a:solidFill>
                  <a:srgbClr val="FFC000"/>
                </a:solidFill>
              </a:rPr>
              <a:t>cromossómico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Citogenética</a:t>
            </a:r>
            <a:r>
              <a:rPr lang="pt-PT" sz="1000" dirty="0" smtClean="0">
                <a:solidFill>
                  <a:schemeClr val="bg1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Bandeamento</a:t>
            </a:r>
            <a:r>
              <a:rPr lang="pt-PT" sz="2400" dirty="0" smtClean="0"/>
              <a:t> de cromossomas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78292"/>
            <a:ext cx="4000528" cy="20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3" y="1500174"/>
            <a:ext cx="8582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214975" cy="3214710"/>
          </a:xfrm>
        </p:spPr>
        <p:txBody>
          <a:bodyPr>
            <a:normAutofit/>
          </a:bodyPr>
          <a:lstStyle/>
          <a:p>
            <a:r>
              <a:rPr lang="pt-PT" sz="1800" b="1" dirty="0" err="1" smtClean="0"/>
              <a:t>Hibridização</a:t>
            </a:r>
            <a:r>
              <a:rPr lang="pt-PT" sz="1800" b="1" dirty="0" smtClean="0"/>
              <a:t> dos cromossomas </a:t>
            </a:r>
          </a:p>
          <a:p>
            <a:pPr lvl="1"/>
            <a:r>
              <a:rPr lang="pt-PT" sz="1400" b="1" dirty="0" smtClean="0"/>
              <a:t>com sondas fluorescentes</a:t>
            </a:r>
          </a:p>
          <a:p>
            <a:pPr lvl="2"/>
            <a:r>
              <a:rPr lang="pt-PT" sz="1200" b="1" dirty="0" smtClean="0"/>
              <a:t>Específicas para zonas de um cromossoma</a:t>
            </a:r>
          </a:p>
          <a:p>
            <a:pPr lvl="2"/>
            <a:r>
              <a:rPr lang="pt-PT" sz="1200" b="1" dirty="0" smtClean="0"/>
              <a:t>Específicas para um cromossoma</a:t>
            </a:r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Citogenética</a:t>
            </a:r>
            <a:r>
              <a:rPr lang="pt-PT" sz="1000" dirty="0" smtClean="0">
                <a:solidFill>
                  <a:srgbClr val="FFC000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rgbClr val="FFC000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Citogenética</a:t>
            </a:r>
            <a:r>
              <a:rPr lang="pt-PT" sz="2400" dirty="0" smtClean="0"/>
              <a:t> Molecular</a:t>
            </a:r>
          </a:p>
          <a:p>
            <a:pPr algn="ctr">
              <a:buNone/>
            </a:pPr>
            <a:r>
              <a:rPr lang="pt-PT" dirty="0" smtClean="0"/>
              <a:t>FISH</a:t>
            </a:r>
            <a:endParaRPr lang="pt-P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b="6657"/>
          <a:stretch>
            <a:fillRect/>
          </a:stretch>
        </p:blipFill>
        <p:spPr bwMode="auto">
          <a:xfrm>
            <a:off x="4357686" y="2571744"/>
            <a:ext cx="4215520" cy="260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214950"/>
            <a:ext cx="1800459" cy="15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214951"/>
            <a:ext cx="1461550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err="1" smtClean="0"/>
              <a:t>Citogenética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214975" cy="2643206"/>
          </a:xfrm>
        </p:spPr>
        <p:txBody>
          <a:bodyPr>
            <a:normAutofit/>
          </a:bodyPr>
          <a:lstStyle/>
          <a:p>
            <a:r>
              <a:rPr lang="pt-PT" sz="1800" b="1" dirty="0" err="1" smtClean="0"/>
              <a:t>Hibridização</a:t>
            </a:r>
            <a:r>
              <a:rPr lang="pt-PT" sz="1800" b="1" dirty="0" smtClean="0"/>
              <a:t> dos cromossomas </a:t>
            </a:r>
          </a:p>
          <a:p>
            <a:pPr lvl="1"/>
            <a:r>
              <a:rPr lang="pt-PT" sz="1400" b="1" dirty="0" smtClean="0"/>
              <a:t>com sondas fluorescentes</a:t>
            </a:r>
          </a:p>
          <a:p>
            <a:pPr lvl="2"/>
            <a:r>
              <a:rPr lang="pt-PT" sz="1100" b="1" dirty="0" smtClean="0"/>
              <a:t>Uma única sonda</a:t>
            </a:r>
          </a:p>
          <a:p>
            <a:pPr lvl="2"/>
            <a:r>
              <a:rPr lang="pt-PT" sz="1100" b="1" dirty="0" smtClean="0"/>
              <a:t>Múltiplas sondas (FISH </a:t>
            </a:r>
            <a:r>
              <a:rPr lang="pt-PT" sz="1100" b="1" dirty="0" err="1" smtClean="0"/>
              <a:t>multiplex</a:t>
            </a:r>
            <a:r>
              <a:rPr lang="pt-PT" sz="1100" b="1" dirty="0" smtClean="0"/>
              <a:t>)</a:t>
            </a:r>
          </a:p>
          <a:p>
            <a:pPr lvl="1"/>
            <a:r>
              <a:rPr lang="pt-PT" sz="1400" b="1" dirty="0" smtClean="0"/>
              <a:t>Poder de resolução</a:t>
            </a:r>
          </a:p>
          <a:p>
            <a:pPr lvl="2"/>
            <a:r>
              <a:rPr lang="pt-PT" sz="1100" b="1" dirty="0" err="1" smtClean="0"/>
              <a:t>Metafase</a:t>
            </a:r>
            <a:r>
              <a:rPr lang="pt-PT" sz="1100" b="1" dirty="0" smtClean="0"/>
              <a:t> – até 2Mb</a:t>
            </a:r>
          </a:p>
          <a:p>
            <a:pPr lvl="2"/>
            <a:r>
              <a:rPr lang="pt-PT" sz="1100" b="1" dirty="0" err="1" smtClean="0"/>
              <a:t>Interfase</a:t>
            </a:r>
            <a:r>
              <a:rPr lang="pt-PT" sz="1100" b="1" dirty="0" smtClean="0"/>
              <a:t> – até 50kb</a:t>
            </a:r>
          </a:p>
          <a:p>
            <a:pPr lvl="2"/>
            <a:r>
              <a:rPr lang="pt-PT" sz="1100" b="1" dirty="0" err="1" smtClean="0"/>
              <a:t>Fiber</a:t>
            </a:r>
            <a:r>
              <a:rPr lang="pt-PT" sz="1100" b="1" dirty="0" smtClean="0"/>
              <a:t> FISH </a:t>
            </a:r>
            <a:r>
              <a:rPr lang="pt-PT" sz="1100" b="1" dirty="0" smtClean="0">
                <a:sym typeface="Wingdings" pitchFamily="2" charset="2"/>
              </a:rPr>
              <a:t> </a:t>
            </a:r>
            <a:r>
              <a:rPr lang="pt-PT" sz="1100" b="1" dirty="0" err="1" smtClean="0"/>
              <a:t>Interfase</a:t>
            </a:r>
            <a:r>
              <a:rPr lang="pt-PT" sz="1100" b="1" dirty="0" smtClean="0"/>
              <a:t> c/ ataque </a:t>
            </a:r>
            <a:r>
              <a:rPr lang="pt-PT" sz="1100" b="1" dirty="0" err="1" smtClean="0"/>
              <a:t>histonas</a:t>
            </a:r>
            <a:r>
              <a:rPr lang="pt-PT" sz="1100" b="1" dirty="0" smtClean="0"/>
              <a:t> – até 5 </a:t>
            </a:r>
            <a:r>
              <a:rPr lang="pt-PT" sz="1100" b="1" dirty="0" err="1" smtClean="0"/>
              <a:t>Kb</a:t>
            </a:r>
            <a:endParaRPr lang="pt-PT" sz="1100" b="1" dirty="0" smtClean="0"/>
          </a:p>
          <a:p>
            <a:pPr lvl="1"/>
            <a:r>
              <a:rPr lang="pt-PT" sz="1400" b="1" dirty="0" err="1" smtClean="0"/>
              <a:t>Cariotipagem</a:t>
            </a:r>
            <a:r>
              <a:rPr lang="pt-PT" sz="1400" b="1" dirty="0" smtClean="0"/>
              <a:t> espectral</a:t>
            </a:r>
          </a:p>
          <a:p>
            <a:pPr lvl="2"/>
            <a:r>
              <a:rPr lang="pt-PT" sz="1100" b="1" dirty="0" smtClean="0"/>
              <a:t>Coloração fluorescente de todos os cromossomas</a:t>
            </a:r>
          </a:p>
          <a:p>
            <a:pPr lvl="2"/>
            <a:r>
              <a:rPr lang="pt-PT" sz="1100" b="1" dirty="0" smtClean="0"/>
              <a:t>Cada cromossoma tem espectro de </a:t>
            </a:r>
            <a:r>
              <a:rPr lang="pt-PT" sz="1100" b="1" dirty="0" err="1" smtClean="0"/>
              <a:t>emisão</a:t>
            </a:r>
            <a:r>
              <a:rPr lang="pt-PT" sz="1100" b="1" dirty="0" smtClean="0"/>
              <a:t> diferente</a:t>
            </a: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Cariótipo</a:t>
            </a:r>
            <a:r>
              <a:rPr lang="pt-PT" sz="1200" dirty="0" smtClean="0">
                <a:solidFill>
                  <a:schemeClr val="bg1"/>
                </a:solidFill>
              </a:rPr>
              <a:t> Humano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Métodos  estudo cromossomas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Bandeamento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cromossómico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rgbClr val="FFC000"/>
                </a:solidFill>
              </a:rPr>
              <a:t>Citogenética</a:t>
            </a:r>
            <a:r>
              <a:rPr lang="pt-PT" sz="1000" dirty="0" smtClean="0">
                <a:solidFill>
                  <a:srgbClr val="FFC000"/>
                </a:solidFill>
              </a:rPr>
              <a:t> Molecular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rgbClr val="FFC000"/>
                </a:solidFill>
              </a:rPr>
              <a:t>FISH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CGH</a:t>
            </a:r>
          </a:p>
          <a:p>
            <a:pPr marL="1001002" lvl="2" indent="-176213">
              <a:buFont typeface="Arial" pitchFamily="34" charset="0"/>
              <a:buChar char="•"/>
            </a:pPr>
            <a:r>
              <a:rPr lang="pt-PT" sz="800" dirty="0" smtClean="0">
                <a:solidFill>
                  <a:schemeClr val="bg1"/>
                </a:solidFill>
              </a:rPr>
              <a:t>PCR </a:t>
            </a:r>
            <a:r>
              <a:rPr lang="pt-PT" sz="800" dirty="0" err="1" smtClean="0">
                <a:solidFill>
                  <a:schemeClr val="bg1"/>
                </a:solidFill>
              </a:rPr>
              <a:t>in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sz="800" dirty="0" err="1" smtClean="0">
                <a:solidFill>
                  <a:schemeClr val="bg1"/>
                </a:solidFill>
              </a:rPr>
              <a:t>situ</a:t>
            </a:r>
            <a:endParaRPr lang="pt-PT" sz="8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numéricas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Poliploidia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Aneuploidia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Alterações estruturais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Delecções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Duplicações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Isocromossoma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Inversões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Translocações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Nomenclatura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Exemplos de </a:t>
            </a:r>
            <a:r>
              <a:rPr lang="pt-PT" sz="1200" dirty="0" err="1" smtClean="0">
                <a:solidFill>
                  <a:schemeClr val="bg1"/>
                </a:solidFill>
              </a:rPr>
              <a:t>cariótipos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Cromossomopatias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21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Down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18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Edwards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13 (</a:t>
            </a:r>
            <a:r>
              <a:rPr lang="pt-PT" sz="1000" dirty="0" err="1" smtClean="0">
                <a:solidFill>
                  <a:schemeClr val="bg1"/>
                </a:solidFill>
              </a:rPr>
              <a:t>Sind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lang="pt-PT" sz="1000" dirty="0" err="1" smtClean="0">
                <a:solidFill>
                  <a:schemeClr val="bg1"/>
                </a:solidFill>
              </a:rPr>
              <a:t>Patau</a:t>
            </a:r>
            <a:r>
              <a:rPr lang="pt-PT" sz="1000" dirty="0" smtClean="0">
                <a:solidFill>
                  <a:schemeClr val="bg1"/>
                </a:solidFill>
              </a:rPr>
              <a:t>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Turner</a:t>
            </a:r>
            <a:r>
              <a:rPr lang="pt-PT" sz="1000" dirty="0" smtClean="0">
                <a:solidFill>
                  <a:schemeClr val="bg1"/>
                </a:solidFill>
              </a:rPr>
              <a:t> (45,X)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smtClean="0">
                <a:solidFill>
                  <a:schemeClr val="bg1"/>
                </a:solidFill>
              </a:rPr>
              <a:t>Sindroma de </a:t>
            </a:r>
            <a:r>
              <a:rPr lang="pt-PT" sz="1000" dirty="0" err="1" smtClean="0">
                <a:solidFill>
                  <a:schemeClr val="bg1"/>
                </a:solidFill>
              </a:rPr>
              <a:t>Klinefelter</a:t>
            </a:r>
            <a:r>
              <a:rPr lang="pt-PT" sz="1000" dirty="0" smtClean="0">
                <a:solidFill>
                  <a:schemeClr val="bg1"/>
                </a:solidFill>
              </a:rPr>
              <a:t> (47,XXY)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XYY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000" dirty="0" err="1" smtClean="0">
                <a:solidFill>
                  <a:schemeClr val="bg1"/>
                </a:solidFill>
              </a:rPr>
              <a:t>Trissomia</a:t>
            </a:r>
            <a:r>
              <a:rPr lang="pt-PT" sz="1000" dirty="0" smtClean="0">
                <a:solidFill>
                  <a:schemeClr val="bg1"/>
                </a:solidFill>
              </a:rPr>
              <a:t> XXX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Citogenética</a:t>
            </a:r>
            <a:r>
              <a:rPr lang="pt-PT" sz="2400" dirty="0" smtClean="0"/>
              <a:t> Molecular</a:t>
            </a:r>
          </a:p>
          <a:p>
            <a:pPr algn="ctr">
              <a:buNone/>
            </a:pPr>
            <a:r>
              <a:rPr lang="pt-PT" dirty="0" smtClean="0"/>
              <a:t>FISH</a:t>
            </a:r>
            <a:endParaRPr lang="pt-P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122961"/>
            <a:ext cx="3744256" cy="27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structure design template</Template>
  <TotalTime>1618</TotalTime>
  <Words>4951</Words>
  <Application>Microsoft Office PowerPoint</Application>
  <PresentationFormat>Apresentação no Ecrã (4:3)</PresentationFormat>
  <Paragraphs>1501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DNA structure design template</vt:lpstr>
      <vt:lpstr>Genética Médica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  <vt:lpstr>Citogenética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Médica</dc:title>
  <dc:creator>jcabeda</dc:creator>
  <cp:lastModifiedBy>jcabeda</cp:lastModifiedBy>
  <cp:revision>195</cp:revision>
  <dcterms:created xsi:type="dcterms:W3CDTF">2010-01-29T08:59:31Z</dcterms:created>
  <dcterms:modified xsi:type="dcterms:W3CDTF">2011-04-04T14:42:10Z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