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51"/>
  </p:notesMasterIdLst>
  <p:sldIdLst>
    <p:sldId id="275" r:id="rId2"/>
    <p:sldId id="305" r:id="rId3"/>
    <p:sldId id="306" r:id="rId4"/>
    <p:sldId id="307" r:id="rId5"/>
    <p:sldId id="483" r:id="rId6"/>
    <p:sldId id="484" r:id="rId7"/>
    <p:sldId id="485" r:id="rId8"/>
    <p:sldId id="486" r:id="rId9"/>
    <p:sldId id="487" r:id="rId10"/>
    <p:sldId id="490" r:id="rId11"/>
    <p:sldId id="311" r:id="rId12"/>
    <p:sldId id="491" r:id="rId13"/>
    <p:sldId id="492" r:id="rId14"/>
    <p:sldId id="312" r:id="rId15"/>
    <p:sldId id="457" r:id="rId16"/>
    <p:sldId id="458" r:id="rId17"/>
    <p:sldId id="459" r:id="rId18"/>
    <p:sldId id="493" r:id="rId19"/>
    <p:sldId id="494" r:id="rId20"/>
    <p:sldId id="495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73" r:id="rId35"/>
    <p:sldId id="474" r:id="rId36"/>
    <p:sldId id="475" r:id="rId37"/>
    <p:sldId id="476" r:id="rId38"/>
    <p:sldId id="477" r:id="rId39"/>
    <p:sldId id="478" r:id="rId40"/>
    <p:sldId id="479" r:id="rId41"/>
    <p:sldId id="480" r:id="rId42"/>
    <p:sldId id="481" r:id="rId43"/>
    <p:sldId id="482" r:id="rId44"/>
    <p:sldId id="316" r:id="rId45"/>
    <p:sldId id="324" r:id="rId46"/>
    <p:sldId id="498" r:id="rId47"/>
    <p:sldId id="326" r:id="rId48"/>
    <p:sldId id="496" r:id="rId49"/>
    <p:sldId id="497" r:id="rId50"/>
  </p:sldIdLst>
  <p:sldSz cx="9144000" cy="6858000" type="screen4x3"/>
  <p:notesSz cx="6858000" cy="9144000"/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53" autoAdjust="0"/>
  </p:normalViewPr>
  <p:slideViewPr>
    <p:cSldViewPr>
      <p:cViewPr varScale="1">
        <p:scale>
          <a:sx n="53" d="100"/>
          <a:sy n="53" d="100"/>
        </p:scale>
        <p:origin x="-99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Livro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/>
              <a:t>PCR Related Publications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numRef>
              <c:f>Folha1!$A$2:$A$27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Folha1!$B$2:$B$27</c:f>
              <c:numCache>
                <c:formatCode>General</c:formatCode>
                <c:ptCount val="26"/>
                <c:pt idx="0">
                  <c:v>3</c:v>
                </c:pt>
                <c:pt idx="1">
                  <c:v>8</c:v>
                </c:pt>
                <c:pt idx="2">
                  <c:v>142</c:v>
                </c:pt>
                <c:pt idx="3">
                  <c:v>700</c:v>
                </c:pt>
                <c:pt idx="4">
                  <c:v>2679</c:v>
                </c:pt>
                <c:pt idx="5">
                  <c:v>5067</c:v>
                </c:pt>
                <c:pt idx="6">
                  <c:v>7314</c:v>
                </c:pt>
                <c:pt idx="7">
                  <c:v>9565</c:v>
                </c:pt>
                <c:pt idx="8">
                  <c:v>10802</c:v>
                </c:pt>
                <c:pt idx="9">
                  <c:v>12261</c:v>
                </c:pt>
                <c:pt idx="10">
                  <c:v>13208</c:v>
                </c:pt>
                <c:pt idx="11">
                  <c:v>14106</c:v>
                </c:pt>
                <c:pt idx="12">
                  <c:v>14908</c:v>
                </c:pt>
                <c:pt idx="13">
                  <c:v>15521</c:v>
                </c:pt>
                <c:pt idx="14">
                  <c:v>17003</c:v>
                </c:pt>
                <c:pt idx="15">
                  <c:v>18118</c:v>
                </c:pt>
                <c:pt idx="16">
                  <c:v>18784</c:v>
                </c:pt>
                <c:pt idx="17">
                  <c:v>21250</c:v>
                </c:pt>
                <c:pt idx="18">
                  <c:v>23036</c:v>
                </c:pt>
                <c:pt idx="19">
                  <c:v>25327</c:v>
                </c:pt>
                <c:pt idx="20">
                  <c:v>26059</c:v>
                </c:pt>
                <c:pt idx="21" formatCode="0">
                  <c:v>26648</c:v>
                </c:pt>
                <c:pt idx="22">
                  <c:v>27587</c:v>
                </c:pt>
                <c:pt idx="23">
                  <c:v>28424</c:v>
                </c:pt>
                <c:pt idx="24">
                  <c:v>31862</c:v>
                </c:pt>
                <c:pt idx="25">
                  <c:v>20299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543168"/>
        <c:axId val="23582208"/>
        <c:axId val="0"/>
      </c:bar3DChart>
      <c:catAx>
        <c:axId val="235431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PT"/>
                  <a:t>Year of publication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/>
            </a:pPr>
            <a:endParaRPr lang="pt-PT"/>
          </a:p>
        </c:txPr>
        <c:crossAx val="23582208"/>
        <c:crosses val="autoZero"/>
        <c:auto val="1"/>
        <c:lblAlgn val="ctr"/>
        <c:lblOffset val="100"/>
        <c:noMultiLvlLbl val="0"/>
      </c:catAx>
      <c:valAx>
        <c:axId val="2358220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t-PT"/>
                  <a:t>Number of papers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23543168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20000"/>
        <a:lumOff val="8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/>
              <a:t>%</a:t>
            </a:r>
            <a:r>
              <a:rPr lang="pt-PT" baseline="0"/>
              <a:t> Diagnostic Related PCR publications</a:t>
            </a:r>
            <a:endParaRPr lang="pt-PT"/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ln w="28575">
              <a:noFill/>
            </a:ln>
          </c:spPr>
          <c:invertIfNegative val="0"/>
          <c:cat>
            <c:numRef>
              <c:f>Folha1!$A$2:$A$27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Folha1!$D$2:$D$27</c:f>
              <c:numCache>
                <c:formatCode>0.0%</c:formatCode>
                <c:ptCount val="26"/>
                <c:pt idx="0">
                  <c:v>0.33333333333333331</c:v>
                </c:pt>
                <c:pt idx="1">
                  <c:v>0.125</c:v>
                </c:pt>
                <c:pt idx="2">
                  <c:v>0.30985915492957744</c:v>
                </c:pt>
                <c:pt idx="3">
                  <c:v>0.34428571428571431</c:v>
                </c:pt>
                <c:pt idx="4">
                  <c:v>0.28742067935796939</c:v>
                </c:pt>
                <c:pt idx="5">
                  <c:v>0.27570554568778372</c:v>
                </c:pt>
                <c:pt idx="6">
                  <c:v>0.28602679792179381</c:v>
                </c:pt>
                <c:pt idx="7">
                  <c:v>0.28154730789336119</c:v>
                </c:pt>
                <c:pt idx="8">
                  <c:v>0.29624143677096831</c:v>
                </c:pt>
                <c:pt idx="9">
                  <c:v>0.31384063290106845</c:v>
                </c:pt>
                <c:pt idx="10">
                  <c:v>0.31957904300423984</c:v>
                </c:pt>
                <c:pt idx="11">
                  <c:v>0.32865447327378422</c:v>
                </c:pt>
                <c:pt idx="12">
                  <c:v>0.35685537966192649</c:v>
                </c:pt>
                <c:pt idx="13">
                  <c:v>0.36337864828297145</c:v>
                </c:pt>
                <c:pt idx="14">
                  <c:v>0.38593189437158149</c:v>
                </c:pt>
                <c:pt idx="15">
                  <c:v>0.408378408212827</c:v>
                </c:pt>
                <c:pt idx="16">
                  <c:v>0.41380962521294717</c:v>
                </c:pt>
                <c:pt idx="17">
                  <c:v>0.43091764705882352</c:v>
                </c:pt>
                <c:pt idx="18">
                  <c:v>0.43831394339295016</c:v>
                </c:pt>
                <c:pt idx="19">
                  <c:v>0.44695384372408892</c:v>
                </c:pt>
                <c:pt idx="20">
                  <c:v>0.43685482942553439</c:v>
                </c:pt>
                <c:pt idx="21">
                  <c:v>0.4358300810567397</c:v>
                </c:pt>
                <c:pt idx="22">
                  <c:v>0.44078732736433829</c:v>
                </c:pt>
                <c:pt idx="23">
                  <c:v>0.48184632704756541</c:v>
                </c:pt>
                <c:pt idx="24">
                  <c:v>0.50034523884250837</c:v>
                </c:pt>
                <c:pt idx="25">
                  <c:v>0.44189368934430268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63966592"/>
        <c:axId val="64017536"/>
        <c:axId val="0"/>
      </c:bar3DChart>
      <c:catAx>
        <c:axId val="639665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4017536"/>
        <c:crosses val="autoZero"/>
        <c:auto val="1"/>
        <c:lblAlgn val="ctr"/>
        <c:lblOffset val="100"/>
        <c:noMultiLvlLbl val="0"/>
      </c:catAx>
      <c:valAx>
        <c:axId val="64017536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63966592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20000"/>
        <a:lumOff val="80000"/>
      </a:schemeClr>
    </a:solidFill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PT"/>
              <a:t>qPCR relative to PCR publications</a:t>
            </a:r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ln w="28575">
              <a:noFill/>
            </a:ln>
          </c:spPr>
          <c:invertIfNegative val="0"/>
          <c:cat>
            <c:numRef>
              <c:f>Folha1!$A$2:$A$27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Folha1!$J$2</c:f>
              <c:numCache>
                <c:formatCode>General</c:formatCode>
                <c:ptCount val="1"/>
              </c:numCache>
            </c:numRef>
          </c:val>
        </c:ser>
        <c:ser>
          <c:idx val="1"/>
          <c:order val="1"/>
          <c:spPr>
            <a:ln w="28575">
              <a:noFill/>
            </a:ln>
          </c:spPr>
          <c:invertIfNegative val="0"/>
          <c:cat>
            <c:numRef>
              <c:f>Folha1!$A$2:$A$27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Folha1!$J$2:$J$27</c:f>
              <c:numCache>
                <c:formatCode>General</c:formatCode>
                <c:ptCount val="26"/>
                <c:pt idx="5" formatCode="0%">
                  <c:v>3.9471087428458656E-4</c:v>
                </c:pt>
                <c:pt idx="6" formatCode="0%">
                  <c:v>4.1017227235438887E-4</c:v>
                </c:pt>
                <c:pt idx="7" formatCode="0%">
                  <c:v>7.3183481442760066E-4</c:v>
                </c:pt>
                <c:pt idx="8" formatCode="0%">
                  <c:v>8.3317904091834843E-4</c:v>
                </c:pt>
                <c:pt idx="9" formatCode="0%">
                  <c:v>1.1418318244841366E-3</c:v>
                </c:pt>
                <c:pt idx="10" formatCode="0%">
                  <c:v>1.5899454875832829E-3</c:v>
                </c:pt>
                <c:pt idx="11" formatCode="0%">
                  <c:v>1.5596200198497094E-3</c:v>
                </c:pt>
                <c:pt idx="12" formatCode="0%">
                  <c:v>2.9514354708881137E-3</c:v>
                </c:pt>
                <c:pt idx="13" formatCode="0%">
                  <c:v>8.4401778235938408E-3</c:v>
                </c:pt>
                <c:pt idx="14" formatCode="0%">
                  <c:v>2.0761042169028996E-2</c:v>
                </c:pt>
                <c:pt idx="15" formatCode="0%">
                  <c:v>3.7752511314714646E-2</c:v>
                </c:pt>
                <c:pt idx="16" formatCode="0%">
                  <c:v>6.659923339011925E-2</c:v>
                </c:pt>
                <c:pt idx="17" formatCode="0%">
                  <c:v>9.5905882352941174E-2</c:v>
                </c:pt>
                <c:pt idx="18" formatCode="0%">
                  <c:v>0.12159229032818197</c:v>
                </c:pt>
                <c:pt idx="19" formatCode="0%">
                  <c:v>0.14932680538555693</c:v>
                </c:pt>
                <c:pt idx="20" formatCode="0%">
                  <c:v>0.17445028588971181</c:v>
                </c:pt>
                <c:pt idx="21" formatCode="0%">
                  <c:v>0.18898228760132094</c:v>
                </c:pt>
                <c:pt idx="22" formatCode="0%">
                  <c:v>0.19940551709138363</c:v>
                </c:pt>
                <c:pt idx="23" formatCode="0%">
                  <c:v>0.20538981142696314</c:v>
                </c:pt>
                <c:pt idx="24" formatCode="0%">
                  <c:v>0.21574289121837925</c:v>
                </c:pt>
                <c:pt idx="25" formatCode="0%">
                  <c:v>0.23469136410660624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3905280"/>
        <c:axId val="33907456"/>
        <c:axId val="0"/>
      </c:bar3DChart>
      <c:catAx>
        <c:axId val="339052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400"/>
                </a:pPr>
                <a:r>
                  <a:rPr lang="pt-PT" sz="2400"/>
                  <a:t>Year of publication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t-PT"/>
          </a:p>
        </c:txPr>
        <c:crossAx val="33907456"/>
        <c:crosses val="autoZero"/>
        <c:auto val="1"/>
        <c:lblAlgn val="ctr"/>
        <c:lblOffset val="100"/>
        <c:noMultiLvlLbl val="0"/>
      </c:catAx>
      <c:valAx>
        <c:axId val="339074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t-PT" sz="1400"/>
                  <a:t>%PCR related Publications</a:t>
                </a:r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PT"/>
          </a:p>
        </c:txPr>
        <c:crossAx val="33905280"/>
        <c:crosses val="autoZero"/>
        <c:crossBetween val="between"/>
      </c:valAx>
    </c:plotArea>
    <c:plotVisOnly val="1"/>
    <c:dispBlanksAs val="gap"/>
    <c:showDLblsOverMax val="0"/>
  </c:chart>
  <c:spPr>
    <a:solidFill>
      <a:schemeClr val="bg1">
        <a:lumMod val="20000"/>
        <a:lumOff val="80000"/>
      </a:schemeClr>
    </a:solidFill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/>
            </a:pPr>
            <a:r>
              <a:rPr lang="pt-PT" sz="2400"/>
              <a:t>PCR Related Publications</a:t>
            </a:r>
          </a:p>
        </c:rich>
      </c:tx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355950351567"/>
          <c:y val="0.20694444444444443"/>
          <c:w val="0.66071179246924028"/>
          <c:h val="0.5492377515310585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Folha3!$G$1</c:f>
              <c:strCache>
                <c:ptCount val="1"/>
                <c:pt idx="0">
                  <c:v>PCR</c:v>
                </c:pt>
              </c:strCache>
            </c:strRef>
          </c:tx>
          <c:invertIfNegative val="0"/>
          <c:cat>
            <c:numRef>
              <c:f>Folha3!$A$2:$A$27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Folha3!$G$2:$G$27</c:f>
              <c:numCache>
                <c:formatCode>General</c:formatCode>
                <c:ptCount val="26"/>
                <c:pt idx="0">
                  <c:v>3</c:v>
                </c:pt>
                <c:pt idx="1">
                  <c:v>7</c:v>
                </c:pt>
                <c:pt idx="2">
                  <c:v>98</c:v>
                </c:pt>
                <c:pt idx="3">
                  <c:v>459</c:v>
                </c:pt>
                <c:pt idx="4">
                  <c:v>1909</c:v>
                </c:pt>
                <c:pt idx="5">
                  <c:v>3668</c:v>
                </c:pt>
                <c:pt idx="6">
                  <c:v>5220</c:v>
                </c:pt>
                <c:pt idx="7">
                  <c:v>6868</c:v>
                </c:pt>
                <c:pt idx="8">
                  <c:v>7599</c:v>
                </c:pt>
                <c:pt idx="9">
                  <c:v>8402</c:v>
                </c:pt>
                <c:pt idx="10">
                  <c:v>8971</c:v>
                </c:pt>
                <c:pt idx="11">
                  <c:v>9451</c:v>
                </c:pt>
                <c:pt idx="12">
                  <c:v>9559</c:v>
                </c:pt>
                <c:pt idx="13">
                  <c:v>9796</c:v>
                </c:pt>
                <c:pt idx="14">
                  <c:v>10254</c:v>
                </c:pt>
                <c:pt idx="15">
                  <c:v>10324</c:v>
                </c:pt>
                <c:pt idx="16">
                  <c:v>10294</c:v>
                </c:pt>
                <c:pt idx="17">
                  <c:v>10965</c:v>
                </c:pt>
                <c:pt idx="18">
                  <c:v>11399</c:v>
                </c:pt>
                <c:pt idx="19">
                  <c:v>11969</c:v>
                </c:pt>
                <c:pt idx="20">
                  <c:v>12084</c:v>
                </c:pt>
                <c:pt idx="21">
                  <c:v>12203</c:v>
                </c:pt>
                <c:pt idx="22">
                  <c:v>12426</c:v>
                </c:pt>
                <c:pt idx="23">
                  <c:v>11702</c:v>
                </c:pt>
                <c:pt idx="24">
                  <c:v>12295</c:v>
                </c:pt>
                <c:pt idx="25">
                  <c:v>8444</c:v>
                </c:pt>
              </c:numCache>
            </c:numRef>
          </c:val>
        </c:ser>
        <c:ser>
          <c:idx val="1"/>
          <c:order val="1"/>
          <c:tx>
            <c:strRef>
              <c:f>Folha3!$H$1</c:f>
              <c:strCache>
                <c:ptCount val="1"/>
                <c:pt idx="0">
                  <c:v>Diagnostic PCR</c:v>
                </c:pt>
              </c:strCache>
            </c:strRef>
          </c:tx>
          <c:invertIfNegative val="0"/>
          <c:cat>
            <c:numRef>
              <c:f>Folha3!$A$2:$A$27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Folha3!$H$2:$H$27</c:f>
              <c:numCache>
                <c:formatCode>General</c:formatCode>
                <c:ptCount val="26"/>
                <c:pt idx="0">
                  <c:v>0</c:v>
                </c:pt>
                <c:pt idx="1">
                  <c:v>1</c:v>
                </c:pt>
                <c:pt idx="2">
                  <c:v>44</c:v>
                </c:pt>
                <c:pt idx="3">
                  <c:v>241</c:v>
                </c:pt>
                <c:pt idx="4">
                  <c:v>770</c:v>
                </c:pt>
                <c:pt idx="5">
                  <c:v>1397</c:v>
                </c:pt>
                <c:pt idx="6">
                  <c:v>2091</c:v>
                </c:pt>
                <c:pt idx="7">
                  <c:v>2690</c:v>
                </c:pt>
                <c:pt idx="8">
                  <c:v>3194</c:v>
                </c:pt>
                <c:pt idx="9">
                  <c:v>3845</c:v>
                </c:pt>
                <c:pt idx="10">
                  <c:v>4216</c:v>
                </c:pt>
                <c:pt idx="11">
                  <c:v>4633</c:v>
                </c:pt>
                <c:pt idx="12">
                  <c:v>5305</c:v>
                </c:pt>
                <c:pt idx="13">
                  <c:v>5594</c:v>
                </c:pt>
                <c:pt idx="14">
                  <c:v>6396</c:v>
                </c:pt>
                <c:pt idx="15">
                  <c:v>7110</c:v>
                </c:pt>
                <c:pt idx="16">
                  <c:v>7239</c:v>
                </c:pt>
                <c:pt idx="17">
                  <c:v>8247</c:v>
                </c:pt>
                <c:pt idx="18">
                  <c:v>8836</c:v>
                </c:pt>
                <c:pt idx="19">
                  <c:v>9576</c:v>
                </c:pt>
                <c:pt idx="20">
                  <c:v>9429</c:v>
                </c:pt>
                <c:pt idx="21">
                  <c:v>9409</c:v>
                </c:pt>
                <c:pt idx="22">
                  <c:v>9660</c:v>
                </c:pt>
                <c:pt idx="23">
                  <c:v>10884</c:v>
                </c:pt>
                <c:pt idx="24">
                  <c:v>12693</c:v>
                </c:pt>
                <c:pt idx="25">
                  <c:v>7091</c:v>
                </c:pt>
              </c:numCache>
            </c:numRef>
          </c:val>
        </c:ser>
        <c:ser>
          <c:idx val="2"/>
          <c:order val="2"/>
          <c:tx>
            <c:strRef>
              <c:f>Folha3!$I$1</c:f>
              <c:strCache>
                <c:ptCount val="1"/>
                <c:pt idx="0">
                  <c:v>qPCR</c:v>
                </c:pt>
              </c:strCache>
            </c:strRef>
          </c:tx>
          <c:invertIfNegative val="0"/>
          <c:cat>
            <c:numRef>
              <c:f>Folha3!$A$2:$A$27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Folha3!$I$2:$I$27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2</c:v>
                </c:pt>
                <c:pt idx="7">
                  <c:v>4</c:v>
                </c:pt>
                <c:pt idx="8">
                  <c:v>3</c:v>
                </c:pt>
                <c:pt idx="9">
                  <c:v>11</c:v>
                </c:pt>
                <c:pt idx="10">
                  <c:v>16</c:v>
                </c:pt>
                <c:pt idx="11">
                  <c:v>19</c:v>
                </c:pt>
                <c:pt idx="12">
                  <c:v>29</c:v>
                </c:pt>
                <c:pt idx="13">
                  <c:v>85</c:v>
                </c:pt>
                <c:pt idx="14">
                  <c:v>187</c:v>
                </c:pt>
                <c:pt idx="15">
                  <c:v>395</c:v>
                </c:pt>
                <c:pt idx="16">
                  <c:v>717</c:v>
                </c:pt>
                <c:pt idx="17">
                  <c:v>1128</c:v>
                </c:pt>
                <c:pt idx="18">
                  <c:v>1540</c:v>
                </c:pt>
                <c:pt idx="19">
                  <c:v>2038</c:v>
                </c:pt>
                <c:pt idx="20">
                  <c:v>2591</c:v>
                </c:pt>
                <c:pt idx="21">
                  <c:v>2831</c:v>
                </c:pt>
                <c:pt idx="22">
                  <c:v>3001</c:v>
                </c:pt>
                <c:pt idx="23">
                  <c:v>3026</c:v>
                </c:pt>
                <c:pt idx="24">
                  <c:v>3625</c:v>
                </c:pt>
                <c:pt idx="25">
                  <c:v>2885</c:v>
                </c:pt>
              </c:numCache>
            </c:numRef>
          </c:val>
        </c:ser>
        <c:ser>
          <c:idx val="3"/>
          <c:order val="3"/>
          <c:tx>
            <c:strRef>
              <c:f>Folha3!$J$1</c:f>
              <c:strCache>
                <c:ptCount val="1"/>
                <c:pt idx="0">
                  <c:v>Diagnostic qPCR</c:v>
                </c:pt>
              </c:strCache>
            </c:strRef>
          </c:tx>
          <c:invertIfNegative val="0"/>
          <c:cat>
            <c:numRef>
              <c:f>Folha3!$A$2:$A$27</c:f>
              <c:numCache>
                <c:formatCode>General</c:formatCode>
                <c:ptCount val="26"/>
                <c:pt idx="0">
                  <c:v>1986</c:v>
                </c:pt>
                <c:pt idx="1">
                  <c:v>1987</c:v>
                </c:pt>
                <c:pt idx="2">
                  <c:v>1988</c:v>
                </c:pt>
                <c:pt idx="3">
                  <c:v>1989</c:v>
                </c:pt>
                <c:pt idx="4">
                  <c:v>1990</c:v>
                </c:pt>
                <c:pt idx="5">
                  <c:v>1991</c:v>
                </c:pt>
                <c:pt idx="6">
                  <c:v>1992</c:v>
                </c:pt>
                <c:pt idx="7">
                  <c:v>1993</c:v>
                </c:pt>
                <c:pt idx="8">
                  <c:v>1994</c:v>
                </c:pt>
                <c:pt idx="9">
                  <c:v>1995</c:v>
                </c:pt>
                <c:pt idx="10">
                  <c:v>1996</c:v>
                </c:pt>
                <c:pt idx="11">
                  <c:v>1997</c:v>
                </c:pt>
                <c:pt idx="12">
                  <c:v>1998</c:v>
                </c:pt>
                <c:pt idx="13">
                  <c:v>1999</c:v>
                </c:pt>
                <c:pt idx="14">
                  <c:v>2000</c:v>
                </c:pt>
                <c:pt idx="15">
                  <c:v>2001</c:v>
                </c:pt>
                <c:pt idx="16">
                  <c:v>2002</c:v>
                </c:pt>
                <c:pt idx="17">
                  <c:v>2003</c:v>
                </c:pt>
                <c:pt idx="18">
                  <c:v>2004</c:v>
                </c:pt>
                <c:pt idx="19">
                  <c:v>2005</c:v>
                </c:pt>
                <c:pt idx="20">
                  <c:v>2006</c:v>
                </c:pt>
                <c:pt idx="21">
                  <c:v>2007</c:v>
                </c:pt>
                <c:pt idx="22">
                  <c:v>2008</c:v>
                </c:pt>
                <c:pt idx="23">
                  <c:v>2009</c:v>
                </c:pt>
                <c:pt idx="24">
                  <c:v>2010</c:v>
                </c:pt>
                <c:pt idx="25">
                  <c:v>2011</c:v>
                </c:pt>
              </c:numCache>
            </c:numRef>
          </c:cat>
          <c:val>
            <c:numRef>
              <c:f>Folha3!$J$2:$J$27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3</c:v>
                </c:pt>
                <c:pt idx="8">
                  <c:v>6</c:v>
                </c:pt>
                <c:pt idx="9">
                  <c:v>3</c:v>
                </c:pt>
                <c:pt idx="10">
                  <c:v>5</c:v>
                </c:pt>
                <c:pt idx="11">
                  <c:v>3</c:v>
                </c:pt>
                <c:pt idx="12">
                  <c:v>15</c:v>
                </c:pt>
                <c:pt idx="13">
                  <c:v>46</c:v>
                </c:pt>
                <c:pt idx="14">
                  <c:v>166</c:v>
                </c:pt>
                <c:pt idx="15">
                  <c:v>289</c:v>
                </c:pt>
                <c:pt idx="16">
                  <c:v>534</c:v>
                </c:pt>
                <c:pt idx="17">
                  <c:v>910</c:v>
                </c:pt>
                <c:pt idx="18">
                  <c:v>1261</c:v>
                </c:pt>
                <c:pt idx="19">
                  <c:v>1744</c:v>
                </c:pt>
                <c:pt idx="20">
                  <c:v>1955</c:v>
                </c:pt>
                <c:pt idx="21">
                  <c:v>2205</c:v>
                </c:pt>
                <c:pt idx="22">
                  <c:v>2500</c:v>
                </c:pt>
                <c:pt idx="23">
                  <c:v>2812</c:v>
                </c:pt>
                <c:pt idx="24">
                  <c:v>3249</c:v>
                </c:pt>
                <c:pt idx="25">
                  <c:v>1879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292096"/>
        <c:axId val="34294016"/>
        <c:axId val="0"/>
      </c:bar3DChart>
      <c:catAx>
        <c:axId val="34292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pt-PT" sz="1800"/>
                  <a:t>Year of Publication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 rot="-2700000"/>
          <a:lstStyle/>
          <a:p>
            <a:pPr>
              <a:defRPr sz="1400"/>
            </a:pPr>
            <a:endParaRPr lang="pt-PT"/>
          </a:p>
        </c:txPr>
        <c:crossAx val="34294016"/>
        <c:crosses val="autoZero"/>
        <c:auto val="1"/>
        <c:lblAlgn val="ctr"/>
        <c:lblOffset val="100"/>
        <c:noMultiLvlLbl val="0"/>
      </c:catAx>
      <c:valAx>
        <c:axId val="342940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pt-PT" sz="1400"/>
                  <a:t>Number of papers in Pubmed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pt-PT"/>
          </a:p>
        </c:txPr>
        <c:crossAx val="3429209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pt-PT"/>
        </a:p>
      </c:txPr>
    </c:legend>
    <c:plotVisOnly val="1"/>
    <c:dispBlanksAs val="gap"/>
    <c:showDLblsOverMax val="0"/>
  </c:chart>
  <c:spPr>
    <a:solidFill>
      <a:schemeClr val="bg1">
        <a:lumMod val="20000"/>
        <a:lumOff val="8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DF224-5332-43C6-B708-3C292E383CC3}" type="datetimeFigureOut">
              <a:rPr lang="pt-PT" smtClean="0"/>
              <a:pPr/>
              <a:t>21-11-2011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55A79-BA59-40D2-BD0C-CBA910705875}" type="slidenum">
              <a:rPr lang="pt-PT" smtClean="0"/>
              <a:pPr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4779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3" descr="C:\Documents and Settings\Rami\Desktop\Ramis Work\PresPro\Templates_07_July_2004\Biotech\JPGS\PPP_SBIOT_TLE_DNA_Stru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solidFill>
            <a:srgbClr val="336699"/>
          </a:solidFill>
          <a:ln w="9525">
            <a:solidFill>
              <a:srgbClr val="339966"/>
            </a:solidFill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933" y="1011272"/>
            <a:ext cx="6250927" cy="1880534"/>
          </a:xfrm>
        </p:spPr>
        <p:txBody>
          <a:bodyPr/>
          <a:lstStyle>
            <a:lvl1pPr algn="r">
              <a:defRPr sz="3600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8847" y="3029512"/>
            <a:ext cx="6193722" cy="1308198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707188"/>
            <a:ext cx="1905000" cy="165100"/>
          </a:xfrm>
        </p:spPr>
        <p:txBody>
          <a:bodyPr/>
          <a:lstStyle>
            <a:lvl1pPr>
              <a:defRPr sz="11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692900"/>
            <a:ext cx="2895600" cy="165100"/>
          </a:xfrm>
        </p:spPr>
        <p:txBody>
          <a:bodyPr/>
          <a:lstStyle>
            <a:lvl1pPr>
              <a:defRPr sz="11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692900"/>
            <a:ext cx="1905000" cy="165100"/>
          </a:xfrm>
        </p:spPr>
        <p:txBody>
          <a:bodyPr/>
          <a:lstStyle>
            <a:lvl1pPr>
              <a:defRPr sz="11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35149E1-2A42-4B20-9336-DB038876230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1D8BF-FAD4-42DD-87EA-9169B5D00E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1544" y="137705"/>
            <a:ext cx="1956364" cy="640328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62451" y="137705"/>
            <a:ext cx="5731804" cy="640328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C5F04-2B38-4199-9460-D848D4DB312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1142984"/>
            <a:ext cx="5638800" cy="495301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/>
          </a:p>
        </p:txBody>
      </p:sp>
      <p:grpSp>
        <p:nvGrpSpPr>
          <p:cNvPr id="4" name="Group 25"/>
          <p:cNvGrpSpPr/>
          <p:nvPr/>
        </p:nvGrpSpPr>
        <p:grpSpPr>
          <a:xfrm>
            <a:off x="1285852" y="142852"/>
            <a:ext cx="714380" cy="785818"/>
            <a:chOff x="1357290" y="3929066"/>
            <a:chExt cx="571504" cy="785818"/>
          </a:xfrm>
        </p:grpSpPr>
        <p:sp>
          <p:nvSpPr>
            <p:cNvPr id="27" name="Oval 26"/>
            <p:cNvSpPr/>
            <p:nvPr userDrawn="1"/>
          </p:nvSpPr>
          <p:spPr>
            <a:xfrm>
              <a:off x="1357290" y="3929066"/>
              <a:ext cx="571504" cy="7858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8" name="Picture 27" descr="UFP Logo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95927" y="3980582"/>
              <a:ext cx="500066" cy="714380"/>
            </a:xfrm>
            <a:prstGeom prst="rect">
              <a:avLst/>
            </a:prstGeom>
          </p:spPr>
        </p:pic>
      </p:grpSp>
      <p:sp>
        <p:nvSpPr>
          <p:cNvPr id="3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3143250" y="571500"/>
            <a:ext cx="5643563" cy="5000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rgbClr val="FFFF00"/>
                </a:solidFill>
                <a:latin typeface="+mj-lt"/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1142984"/>
            <a:ext cx="5638800" cy="495301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/>
          </a:p>
        </p:txBody>
      </p:sp>
      <p:grpSp>
        <p:nvGrpSpPr>
          <p:cNvPr id="4" name="Group 25"/>
          <p:cNvGrpSpPr/>
          <p:nvPr/>
        </p:nvGrpSpPr>
        <p:grpSpPr>
          <a:xfrm>
            <a:off x="1285852" y="142852"/>
            <a:ext cx="714380" cy="785818"/>
            <a:chOff x="1357290" y="3929066"/>
            <a:chExt cx="571504" cy="785818"/>
          </a:xfrm>
        </p:grpSpPr>
        <p:sp>
          <p:nvSpPr>
            <p:cNvPr id="27" name="Oval 26"/>
            <p:cNvSpPr/>
            <p:nvPr userDrawn="1"/>
          </p:nvSpPr>
          <p:spPr>
            <a:xfrm>
              <a:off x="1357290" y="3929066"/>
              <a:ext cx="571504" cy="7858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8" name="Picture 27" descr="UFP Logo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95927" y="3980582"/>
              <a:ext cx="500066" cy="714380"/>
            </a:xfrm>
            <a:prstGeom prst="rect">
              <a:avLst/>
            </a:prstGeom>
          </p:spPr>
        </p:pic>
      </p:grpSp>
      <p:sp>
        <p:nvSpPr>
          <p:cNvPr id="3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3143250" y="571500"/>
            <a:ext cx="5643563" cy="5000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rgbClr val="FFFF00"/>
                </a:solidFill>
                <a:latin typeface="+mj-lt"/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1142984"/>
            <a:ext cx="5638800" cy="495301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/>
          </a:p>
        </p:txBody>
      </p:sp>
      <p:grpSp>
        <p:nvGrpSpPr>
          <p:cNvPr id="4" name="Group 25"/>
          <p:cNvGrpSpPr/>
          <p:nvPr/>
        </p:nvGrpSpPr>
        <p:grpSpPr>
          <a:xfrm>
            <a:off x="1285852" y="142852"/>
            <a:ext cx="714380" cy="785818"/>
            <a:chOff x="1357290" y="3929066"/>
            <a:chExt cx="571504" cy="785818"/>
          </a:xfrm>
        </p:grpSpPr>
        <p:sp>
          <p:nvSpPr>
            <p:cNvPr id="27" name="Oval 26"/>
            <p:cNvSpPr/>
            <p:nvPr userDrawn="1"/>
          </p:nvSpPr>
          <p:spPr>
            <a:xfrm>
              <a:off x="1357290" y="3929066"/>
              <a:ext cx="571504" cy="7858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8" name="Picture 27" descr="UFP Logo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95927" y="3980582"/>
              <a:ext cx="500066" cy="714380"/>
            </a:xfrm>
            <a:prstGeom prst="rect">
              <a:avLst/>
            </a:prstGeom>
          </p:spPr>
        </p:pic>
      </p:grpSp>
      <p:sp>
        <p:nvSpPr>
          <p:cNvPr id="3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3143250" y="571500"/>
            <a:ext cx="5643563" cy="5000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rgbClr val="FFFF00"/>
                </a:solidFill>
                <a:latin typeface="+mj-lt"/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5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1142984"/>
            <a:ext cx="5638800" cy="495301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/>
          </a:p>
        </p:txBody>
      </p:sp>
      <p:grpSp>
        <p:nvGrpSpPr>
          <p:cNvPr id="4" name="Group 25"/>
          <p:cNvGrpSpPr/>
          <p:nvPr/>
        </p:nvGrpSpPr>
        <p:grpSpPr>
          <a:xfrm>
            <a:off x="1285852" y="142852"/>
            <a:ext cx="714380" cy="785818"/>
            <a:chOff x="1357290" y="3929066"/>
            <a:chExt cx="571504" cy="785818"/>
          </a:xfrm>
        </p:grpSpPr>
        <p:sp>
          <p:nvSpPr>
            <p:cNvPr id="27" name="Oval 26"/>
            <p:cNvSpPr/>
            <p:nvPr userDrawn="1"/>
          </p:nvSpPr>
          <p:spPr>
            <a:xfrm>
              <a:off x="1357290" y="3929066"/>
              <a:ext cx="571504" cy="7858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8" name="Picture 27" descr="UFP Logo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95927" y="3980582"/>
              <a:ext cx="500066" cy="714380"/>
            </a:xfrm>
            <a:prstGeom prst="rect">
              <a:avLst/>
            </a:prstGeom>
          </p:spPr>
        </p:pic>
      </p:grpSp>
      <p:sp>
        <p:nvSpPr>
          <p:cNvPr id="3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3143250" y="571500"/>
            <a:ext cx="5643563" cy="5000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rgbClr val="FFFF00"/>
                </a:solidFill>
                <a:latin typeface="+mj-lt"/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1142984"/>
            <a:ext cx="5638800" cy="495301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/>
          </a:p>
        </p:txBody>
      </p:sp>
      <p:grpSp>
        <p:nvGrpSpPr>
          <p:cNvPr id="4" name="Group 25"/>
          <p:cNvGrpSpPr/>
          <p:nvPr/>
        </p:nvGrpSpPr>
        <p:grpSpPr>
          <a:xfrm>
            <a:off x="1285852" y="142852"/>
            <a:ext cx="714380" cy="785818"/>
            <a:chOff x="1357290" y="3929066"/>
            <a:chExt cx="571504" cy="785818"/>
          </a:xfrm>
        </p:grpSpPr>
        <p:sp>
          <p:nvSpPr>
            <p:cNvPr id="27" name="Oval 26"/>
            <p:cNvSpPr/>
            <p:nvPr userDrawn="1"/>
          </p:nvSpPr>
          <p:spPr>
            <a:xfrm>
              <a:off x="1357290" y="3929066"/>
              <a:ext cx="571504" cy="7858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8" name="Picture 27" descr="UFP Logo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95927" y="3980582"/>
              <a:ext cx="500066" cy="714380"/>
            </a:xfrm>
            <a:prstGeom prst="rect">
              <a:avLst/>
            </a:prstGeom>
          </p:spPr>
        </p:pic>
      </p:grpSp>
      <p:sp>
        <p:nvSpPr>
          <p:cNvPr id="3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3143250" y="571500"/>
            <a:ext cx="5643563" cy="5000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rgbClr val="FFFF00"/>
                </a:solidFill>
                <a:latin typeface="+mj-lt"/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00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1142984"/>
            <a:ext cx="5638800" cy="4953016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11/21/2011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/>
          </a:p>
        </p:txBody>
      </p:sp>
      <p:grpSp>
        <p:nvGrpSpPr>
          <p:cNvPr id="4" name="Group 25"/>
          <p:cNvGrpSpPr/>
          <p:nvPr/>
        </p:nvGrpSpPr>
        <p:grpSpPr>
          <a:xfrm>
            <a:off x="1285852" y="142852"/>
            <a:ext cx="714380" cy="785818"/>
            <a:chOff x="1357290" y="3929066"/>
            <a:chExt cx="571504" cy="785818"/>
          </a:xfrm>
        </p:grpSpPr>
        <p:sp>
          <p:nvSpPr>
            <p:cNvPr id="27" name="Oval 26"/>
            <p:cNvSpPr/>
            <p:nvPr userDrawn="1"/>
          </p:nvSpPr>
          <p:spPr>
            <a:xfrm>
              <a:off x="1357290" y="3929066"/>
              <a:ext cx="571504" cy="78581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28" name="Picture 27" descr="UFP Logo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395927" y="3980582"/>
              <a:ext cx="500066" cy="714380"/>
            </a:xfrm>
            <a:prstGeom prst="rect">
              <a:avLst/>
            </a:prstGeom>
          </p:spPr>
        </p:pic>
      </p:grpSp>
      <p:sp>
        <p:nvSpPr>
          <p:cNvPr id="32" name="Text Placeholder 31"/>
          <p:cNvSpPr>
            <a:spLocks noGrp="1"/>
          </p:cNvSpPr>
          <p:nvPr>
            <p:ph type="body" sz="quarter" idx="12"/>
          </p:nvPr>
        </p:nvSpPr>
        <p:spPr>
          <a:xfrm>
            <a:off x="3143250" y="571500"/>
            <a:ext cx="5643563" cy="500063"/>
          </a:xfr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>
            <a:lvl1pPr algn="ctr">
              <a:defRPr sz="2000" b="1">
                <a:solidFill>
                  <a:srgbClr val="FFFF00"/>
                </a:solidFill>
                <a:latin typeface="+mj-lt"/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C0CBA-FF78-43D4-A285-FE6F6EBE947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96" y="4406563"/>
            <a:ext cx="7772543" cy="136270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96" y="2906151"/>
            <a:ext cx="7772543" cy="1500412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394" indent="0">
              <a:buNone/>
              <a:defRPr sz="1600"/>
            </a:lvl2pPr>
            <a:lvl3pPr marL="824789" indent="0">
              <a:buNone/>
              <a:defRPr sz="1400"/>
            </a:lvl3pPr>
            <a:lvl4pPr marL="1237183" indent="0">
              <a:buNone/>
              <a:defRPr sz="1300"/>
            </a:lvl4pPr>
            <a:lvl5pPr marL="1649578" indent="0">
              <a:buNone/>
              <a:defRPr sz="1300"/>
            </a:lvl5pPr>
            <a:lvl6pPr marL="2061972" indent="0">
              <a:buNone/>
              <a:defRPr sz="1300"/>
            </a:lvl6pPr>
            <a:lvl7pPr marL="2474366" indent="0">
              <a:buNone/>
              <a:defRPr sz="1300"/>
            </a:lvl7pPr>
            <a:lvl8pPr marL="2886761" indent="0">
              <a:buNone/>
              <a:defRPr sz="1300"/>
            </a:lvl8pPr>
            <a:lvl9pPr marL="329915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CBE46-5D17-46FF-A2EA-DB652538EA5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35598" y="1583608"/>
            <a:ext cx="3706795" cy="495738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682" y="1583608"/>
            <a:ext cx="3706795" cy="495738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4D1EC-0B25-47C1-9723-3D78171EC5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29" y="273976"/>
            <a:ext cx="8228742" cy="1143239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29" y="1534838"/>
            <a:ext cx="4040007" cy="639755"/>
          </a:xfrm>
        </p:spPr>
        <p:txBody>
          <a:bodyPr anchor="b"/>
          <a:lstStyle>
            <a:lvl1pPr marL="0" indent="0">
              <a:buNone/>
              <a:defRPr sz="2200" b="1">
                <a:solidFill>
                  <a:srgbClr val="FFC000"/>
                </a:solidFill>
              </a:defRPr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29" y="2174593"/>
            <a:ext cx="4040007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935" y="1534838"/>
            <a:ext cx="4041436" cy="639755"/>
          </a:xfrm>
        </p:spPr>
        <p:txBody>
          <a:bodyPr anchor="b"/>
          <a:lstStyle>
            <a:lvl1pPr marL="0" indent="0">
              <a:buNone/>
              <a:defRPr sz="2200" b="1">
                <a:solidFill>
                  <a:srgbClr val="FFC000"/>
                </a:solidFill>
              </a:defRPr>
            </a:lvl1pPr>
            <a:lvl2pPr marL="412394" indent="0">
              <a:buNone/>
              <a:defRPr sz="1800" b="1"/>
            </a:lvl2pPr>
            <a:lvl3pPr marL="824789" indent="0">
              <a:buNone/>
              <a:defRPr sz="1600" b="1"/>
            </a:lvl3pPr>
            <a:lvl4pPr marL="1237183" indent="0">
              <a:buNone/>
              <a:defRPr sz="1400" b="1"/>
            </a:lvl4pPr>
            <a:lvl5pPr marL="1649578" indent="0">
              <a:buNone/>
              <a:defRPr sz="1400" b="1"/>
            </a:lvl5pPr>
            <a:lvl6pPr marL="2061972" indent="0">
              <a:buNone/>
              <a:defRPr sz="1400" b="1"/>
            </a:lvl6pPr>
            <a:lvl7pPr marL="2474366" indent="0">
              <a:buNone/>
              <a:defRPr sz="1400" b="1"/>
            </a:lvl7pPr>
            <a:lvl8pPr marL="2886761" indent="0">
              <a:buNone/>
              <a:defRPr sz="1400" b="1"/>
            </a:lvl8pPr>
            <a:lvl9pPr marL="3299155" indent="0">
              <a:buNone/>
              <a:defRPr sz="1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935" y="2174593"/>
            <a:ext cx="4041436" cy="3951849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F59F4-3862-4E0A-BC5C-82F98660B18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D97B7-FE2D-4314-8ABC-86426E32570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CFB20B-9CDF-41B7-BFCB-6A5CD88B9CB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786" y="272542"/>
            <a:ext cx="2679325" cy="1161887"/>
          </a:xfrm>
        </p:spPr>
        <p:txBody>
          <a:bodyPr anchor="t" anchorCtr="1">
            <a:normAutofit/>
          </a:bodyPr>
          <a:lstStyle>
            <a:lvl1pPr algn="ctr">
              <a:defRPr sz="24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7" y="1428736"/>
            <a:ext cx="5111144" cy="4697706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8662" y="1434428"/>
            <a:ext cx="2643206" cy="46920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66AFC-91EB-479C-8671-A3694394C1F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571868" y="500042"/>
            <a:ext cx="5286412" cy="785818"/>
          </a:xfrm>
          <a:solidFill>
            <a:schemeClr val="bg1">
              <a:alpha val="39000"/>
            </a:schemeClr>
          </a:solidFill>
        </p:spPr>
        <p:txBody>
          <a:bodyPr anchor="t" anchorCtr="1">
            <a:normAutofit/>
          </a:bodyPr>
          <a:lstStyle>
            <a:lvl1pPr marL="0" indent="0">
              <a:buNone/>
              <a:defRPr>
                <a:solidFill>
                  <a:srgbClr val="FFFF0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04" y="4801030"/>
            <a:ext cx="5487258" cy="5665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04" y="612502"/>
            <a:ext cx="5487258" cy="4115373"/>
          </a:xfrm>
        </p:spPr>
        <p:txBody>
          <a:bodyPr/>
          <a:lstStyle>
            <a:lvl1pPr marL="0" indent="0">
              <a:buNone/>
              <a:defRPr sz="2900"/>
            </a:lvl1pPr>
            <a:lvl2pPr marL="412394" indent="0">
              <a:buNone/>
              <a:defRPr sz="2500"/>
            </a:lvl2pPr>
            <a:lvl3pPr marL="824789" indent="0">
              <a:buNone/>
              <a:defRPr sz="2200"/>
            </a:lvl3pPr>
            <a:lvl4pPr marL="1237183" indent="0">
              <a:buNone/>
              <a:defRPr sz="1800"/>
            </a:lvl4pPr>
            <a:lvl5pPr marL="1649578" indent="0">
              <a:buNone/>
              <a:defRPr sz="1800"/>
            </a:lvl5pPr>
            <a:lvl6pPr marL="2061972" indent="0">
              <a:buNone/>
              <a:defRPr sz="1800"/>
            </a:lvl6pPr>
            <a:lvl7pPr marL="2474366" indent="0">
              <a:buNone/>
              <a:defRPr sz="1800"/>
            </a:lvl7pPr>
            <a:lvl8pPr marL="2886761" indent="0">
              <a:buNone/>
              <a:defRPr sz="1800"/>
            </a:lvl8pPr>
            <a:lvl9pPr marL="3299155" indent="0">
              <a:buNone/>
              <a:defRPr sz="18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04" y="5367629"/>
            <a:ext cx="5487258" cy="804714"/>
          </a:xfrm>
        </p:spPr>
        <p:txBody>
          <a:bodyPr/>
          <a:lstStyle>
            <a:lvl1pPr marL="0" indent="0">
              <a:buNone/>
              <a:defRPr sz="1300"/>
            </a:lvl1pPr>
            <a:lvl2pPr marL="412394" indent="0">
              <a:buNone/>
              <a:defRPr sz="1100"/>
            </a:lvl2pPr>
            <a:lvl3pPr marL="824789" indent="0">
              <a:buNone/>
              <a:defRPr sz="900"/>
            </a:lvl3pPr>
            <a:lvl4pPr marL="1237183" indent="0">
              <a:buNone/>
              <a:defRPr sz="800"/>
            </a:lvl4pPr>
            <a:lvl5pPr marL="1649578" indent="0">
              <a:buNone/>
              <a:defRPr sz="800"/>
            </a:lvl5pPr>
            <a:lvl6pPr marL="2061972" indent="0">
              <a:buNone/>
              <a:defRPr sz="800"/>
            </a:lvl6pPr>
            <a:lvl7pPr marL="2474366" indent="0">
              <a:buNone/>
              <a:defRPr sz="800"/>
            </a:lvl7pPr>
            <a:lvl8pPr marL="2886761" indent="0">
              <a:buNone/>
              <a:defRPr sz="800"/>
            </a:lvl8pPr>
            <a:lvl9pPr marL="3299155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2DE24-BF28-4B7A-B898-A2A0783DD7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8" descr="C:\Documents and Settings\Rami\Desktop\Ramis Work\PresPro\Templates_07_July_2004\Biotech\JPGS\PPP_SBIOT_TXT_DNA_Structure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688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62025" y="138113"/>
            <a:ext cx="7826375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35075" y="1584325"/>
            <a:ext cx="7551738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65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defTabSz="915001">
              <a:defRPr sz="900" smtClean="0"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7538" y="6624638"/>
            <a:ext cx="289401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defTabSz="915001">
              <a:defRPr sz="900" smtClean="0">
                <a:solidFill>
                  <a:srgbClr val="FFFFFF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70725" y="6624638"/>
            <a:ext cx="1905000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defTabSz="915001">
              <a:defRPr sz="900" smtClean="0">
                <a:solidFill>
                  <a:srgbClr val="FFFFFF"/>
                </a:solidFill>
                <a:effectLst/>
              </a:defRPr>
            </a:lvl1pPr>
          </a:lstStyle>
          <a:p>
            <a:pPr>
              <a:defRPr/>
            </a:pPr>
            <a:fld id="{F5B54C35-6846-4C14-9768-5E4E48DF89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5pPr>
      <a:lvl6pPr marL="412394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6pPr>
      <a:lvl7pPr marL="824789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7pPr>
      <a:lvl8pPr marL="1237183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8pPr>
      <a:lvl9pPr marL="1649578" algn="l" defTabSz="915001" rtl="0" eaLnBrk="1" fontAlgn="base" hangingPunct="1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25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sz="2200">
          <a:solidFill>
            <a:srgbClr val="FFFFFF"/>
          </a:solidFill>
          <a:latin typeface="+mn-lt"/>
        </a:defRPr>
      </a:lvl3pPr>
      <a:lvl4pPr marL="1598613" indent="-227013" algn="l" rtl="0" eaLnBrk="1" fontAlgn="base" hangingPunct="1">
        <a:spcBef>
          <a:spcPct val="20000"/>
        </a:spcBef>
        <a:spcAft>
          <a:spcPct val="0"/>
        </a:spcAft>
        <a:buChar char="–"/>
        <a:defRPr sz="1900">
          <a:solidFill>
            <a:srgbClr val="FFFF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5pPr>
      <a:lvl6pPr marL="2470071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6pPr>
      <a:lvl7pPr marL="2882465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7pPr>
      <a:lvl8pPr marL="3294860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8pPr>
      <a:lvl9pPr marL="3707254" indent="-229108" algn="l" defTabSz="915001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FFFFFF"/>
          </a:solidFill>
          <a:latin typeface="+mn-lt"/>
        </a:defRPr>
      </a:lvl9pPr>
    </p:bodyStyle>
    <p:otherStyle>
      <a:defPPr>
        <a:defRPr lang="en-US"/>
      </a:defPPr>
      <a:lvl1pPr marL="0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394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4789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7183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9578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1972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4366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6761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9155" algn="l" defTabSz="82478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6.jpeg"/><Relationship Id="rId3" Type="http://schemas.openxmlformats.org/officeDocument/2006/relationships/image" Target="../media/image18.png"/><Relationship Id="rId7" Type="http://schemas.openxmlformats.org/officeDocument/2006/relationships/oleObject" Target="../embeddings/oleObject4.bin"/><Relationship Id="rId12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9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gif"/><Relationship Id="rId7" Type="http://schemas.openxmlformats.org/officeDocument/2006/relationships/image" Target="../media/image39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hyperlink" Target="FilmArray%20System_%20user-friendly%20multiplex%20PCR.avi" TargetMode="External"/><Relationship Id="rId4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oleObject" Target="../embeddings/oleObject10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08721"/>
            <a:ext cx="6406480" cy="2691730"/>
          </a:xfrm>
        </p:spPr>
        <p:txBody>
          <a:bodyPr>
            <a:normAutofit/>
          </a:bodyPr>
          <a:lstStyle/>
          <a:p>
            <a:pPr algn="ctr"/>
            <a:r>
              <a:rPr lang="pt-PT" dirty="0" smtClean="0"/>
              <a:t>A Biologia Molecular no diagnóstico Microbiológico</a:t>
            </a:r>
            <a:endParaRPr lang="pt-PT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9552" y="4437112"/>
            <a:ext cx="6400800" cy="1752600"/>
          </a:xfrm>
          <a:solidFill>
            <a:schemeClr val="bg1">
              <a:lumMod val="20000"/>
              <a:lumOff val="80000"/>
              <a:alpha val="11000"/>
            </a:schemeClr>
          </a:solidFill>
        </p:spPr>
        <p:txBody>
          <a:bodyPr/>
          <a:lstStyle/>
          <a:p>
            <a:pPr algn="ctr"/>
            <a:r>
              <a:rPr lang="pt-PT" dirty="0" smtClean="0"/>
              <a:t>José Manuel B. </a:t>
            </a:r>
            <a:r>
              <a:rPr lang="pt-PT" dirty="0" err="1" smtClean="0"/>
              <a:t>Cabeda</a:t>
            </a:r>
            <a:endParaRPr lang="pt-PT" dirty="0" smtClean="0"/>
          </a:p>
          <a:p>
            <a:pPr algn="ctr"/>
            <a:r>
              <a:rPr lang="pt-PT" sz="2400" dirty="0" smtClean="0"/>
              <a:t>Faculdade de Ciências da Saúde</a:t>
            </a:r>
          </a:p>
          <a:p>
            <a:pPr algn="ctr"/>
            <a:r>
              <a:rPr lang="pt-PT" sz="2400" dirty="0" smtClean="0"/>
              <a:t>Universidade Fernando Pessoa</a:t>
            </a:r>
            <a:endParaRPr lang="pt-PT" sz="2400" dirty="0"/>
          </a:p>
        </p:txBody>
      </p:sp>
      <p:pic>
        <p:nvPicPr>
          <p:cNvPr id="4" name="Imagem 3" descr="assi_hor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135155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869950"/>
            <a:ext cx="7772400" cy="620713"/>
          </a:xfrm>
        </p:spPr>
        <p:txBody>
          <a:bodyPr/>
          <a:lstStyle/>
          <a:p>
            <a:pPr algn="ctr"/>
            <a:r>
              <a:rPr lang="pt-PT" dirty="0" smtClean="0">
                <a:solidFill>
                  <a:srgbClr val="FFFF00"/>
                </a:solidFill>
              </a:rPr>
              <a:t>Identificação de microorganismos </a:t>
            </a:r>
            <a:br>
              <a:rPr lang="pt-PT" dirty="0" smtClean="0">
                <a:solidFill>
                  <a:srgbClr val="FFFF00"/>
                </a:solidFill>
              </a:rPr>
            </a:br>
            <a:r>
              <a:rPr lang="pt-PT" dirty="0" smtClean="0">
                <a:solidFill>
                  <a:srgbClr val="FFFF00"/>
                </a:solidFill>
              </a:rPr>
              <a:t> sequenciação 16S </a:t>
            </a:r>
            <a:r>
              <a:rPr lang="pt-PT" dirty="0" err="1" smtClean="0">
                <a:solidFill>
                  <a:srgbClr val="FFFF00"/>
                </a:solidFill>
              </a:rPr>
              <a:t>rRNA</a:t>
            </a:r>
            <a:endParaRPr lang="pt-PT" dirty="0">
              <a:solidFill>
                <a:srgbClr val="FFFF00"/>
              </a:solidFill>
            </a:endParaRPr>
          </a:p>
        </p:txBody>
      </p:sp>
      <p:pic>
        <p:nvPicPr>
          <p:cNvPr id="809987" name="Picture 3" descr="C:\Program Files\jmcGene\seq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" b="2058"/>
          <a:stretch>
            <a:fillRect/>
          </a:stretch>
        </p:blipFill>
        <p:spPr bwMode="auto">
          <a:xfrm>
            <a:off x="3241675" y="2938463"/>
            <a:ext cx="5281613" cy="234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988" name="Picture 4" descr="C:\Program Files\jmcGene\seq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5" b="6085"/>
          <a:stretch>
            <a:fillRect/>
          </a:stretch>
        </p:blipFill>
        <p:spPr bwMode="auto">
          <a:xfrm>
            <a:off x="933450" y="2003425"/>
            <a:ext cx="1979613" cy="431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9153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304800"/>
            <a:ext cx="7499176" cy="1219200"/>
          </a:xfrm>
        </p:spPr>
        <p:txBody>
          <a:bodyPr/>
          <a:lstStyle/>
          <a:p>
            <a:r>
              <a:rPr lang="pt-PT" sz="2800" dirty="0"/>
              <a:t>AMPLIFICAÇÃO DE ÁCIDOS NUCLEICOS</a:t>
            </a:r>
          </a:p>
        </p:txBody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84588" y="1946275"/>
            <a:ext cx="5257800" cy="1905000"/>
          </a:xfrm>
        </p:spPr>
        <p:txBody>
          <a:bodyPr/>
          <a:lstStyle/>
          <a:p>
            <a:r>
              <a:rPr lang="pt-PT" dirty="0"/>
              <a:t>Sensibilidade </a:t>
            </a:r>
          </a:p>
          <a:p>
            <a:r>
              <a:rPr lang="pt-PT" dirty="0"/>
              <a:t>Especificidade</a:t>
            </a:r>
          </a:p>
          <a:p>
            <a:r>
              <a:rPr lang="pt-PT" dirty="0"/>
              <a:t>Rapidez</a:t>
            </a:r>
          </a:p>
        </p:txBody>
      </p:sp>
      <p:grpSp>
        <p:nvGrpSpPr>
          <p:cNvPr id="727044" name="Group 4"/>
          <p:cNvGrpSpPr>
            <a:grpSpLocks/>
          </p:cNvGrpSpPr>
          <p:nvPr/>
        </p:nvGrpSpPr>
        <p:grpSpPr bwMode="auto">
          <a:xfrm>
            <a:off x="827088" y="4038601"/>
            <a:ext cx="8164513" cy="2713038"/>
            <a:chOff x="521" y="2544"/>
            <a:chExt cx="5143" cy="1709"/>
          </a:xfrm>
        </p:grpSpPr>
        <p:sp>
          <p:nvSpPr>
            <p:cNvPr id="727045" name="Text Box 5"/>
            <p:cNvSpPr txBox="1">
              <a:spLocks noChangeArrowheads="1"/>
            </p:cNvSpPr>
            <p:nvPr/>
          </p:nvSpPr>
          <p:spPr bwMode="auto">
            <a:xfrm>
              <a:off x="521" y="3264"/>
              <a:ext cx="5143" cy="98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pt-PT" sz="3200" dirty="0">
                  <a:solidFill>
                    <a:srgbClr val="FFC000"/>
                  </a:solidFill>
                </a:rPr>
                <a:t>técnicas de eleição para a detecção directa de DNA/RNA microbiano nas amostras clínicas</a:t>
              </a:r>
              <a:endParaRPr lang="pt-PT" dirty="0">
                <a:solidFill>
                  <a:srgbClr val="FFC000"/>
                </a:solidFill>
              </a:endParaRPr>
            </a:p>
          </p:txBody>
        </p:sp>
        <p:sp>
          <p:nvSpPr>
            <p:cNvPr id="727046" name="Line 6"/>
            <p:cNvSpPr>
              <a:spLocks noChangeShapeType="1"/>
            </p:cNvSpPr>
            <p:nvPr/>
          </p:nvSpPr>
          <p:spPr bwMode="auto">
            <a:xfrm>
              <a:off x="2880" y="2544"/>
              <a:ext cx="0" cy="672"/>
            </a:xfrm>
            <a:prstGeom prst="line">
              <a:avLst/>
            </a:prstGeom>
            <a:noFill/>
            <a:ln w="57150">
              <a:solidFill>
                <a:schemeClr val="bg1">
                  <a:lumMod val="20000"/>
                  <a:lumOff val="80000"/>
                </a:schemeClr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381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3600"/>
              <a:t>AMPLIFIED MTD</a:t>
            </a:r>
            <a:endParaRPr lang="pt-PT"/>
          </a:p>
        </p:txBody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  <a:p>
            <a:r>
              <a:rPr lang="pt-PT"/>
              <a:t>Amostras do tracto respiratório préviamente descontaminadas</a:t>
            </a:r>
          </a:p>
          <a:p>
            <a:r>
              <a:rPr lang="pt-PT"/>
              <a:t>Amplificação do rRNA - TMA</a:t>
            </a:r>
          </a:p>
          <a:p>
            <a:r>
              <a:rPr lang="pt-PT"/>
              <a:t>Detecção HPA </a:t>
            </a:r>
          </a:p>
        </p:txBody>
      </p:sp>
    </p:spTree>
    <p:extLst>
      <p:ext uri="{BB962C8B-B14F-4D97-AF65-F5344CB8AC3E}">
        <p14:creationId xmlns:p14="http://schemas.microsoft.com/office/powerpoint/2010/main" val="37031976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84168" y="228600"/>
            <a:ext cx="2831232" cy="5257800"/>
          </a:xfrm>
        </p:spPr>
        <p:txBody>
          <a:bodyPr/>
          <a:lstStyle/>
          <a:p>
            <a:r>
              <a:rPr lang="pt-PT" sz="4000" b="1" dirty="0" smtClean="0">
                <a:solidFill>
                  <a:srgbClr val="FFFF00"/>
                </a:solidFill>
              </a:rPr>
              <a:t>TMA</a:t>
            </a:r>
            <a:endParaRPr lang="pt-PT" dirty="0">
              <a:solidFill>
                <a:srgbClr val="FFFF00"/>
              </a:solidFill>
            </a:endParaRPr>
          </a:p>
        </p:txBody>
      </p:sp>
      <p:pic>
        <p:nvPicPr>
          <p:cNvPr id="788483" name="Picture 3" descr="A:\t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77215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0886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962025" y="404663"/>
            <a:ext cx="7826375" cy="1109811"/>
          </a:xfrm>
        </p:spPr>
        <p:txBody>
          <a:bodyPr/>
          <a:lstStyle/>
          <a:p>
            <a:r>
              <a:rPr lang="pt-PT" sz="2800" dirty="0"/>
              <a:t>AMPLIFICAÇÃO </a:t>
            </a:r>
            <a:r>
              <a:rPr lang="pt-PT" sz="2800" dirty="0" smtClean="0"/>
              <a:t>DE </a:t>
            </a:r>
            <a:r>
              <a:rPr lang="pt-PT" sz="2800" dirty="0"/>
              <a:t>ÁCIDOS NUCLEICOS</a:t>
            </a:r>
          </a:p>
        </p:txBody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2817813"/>
            <a:ext cx="8153400" cy="2362200"/>
          </a:xfrm>
        </p:spPr>
        <p:txBody>
          <a:bodyPr/>
          <a:lstStyle/>
          <a:p>
            <a:r>
              <a:rPr lang="pt-PT" dirty="0"/>
              <a:t>PCR (</a:t>
            </a:r>
            <a:r>
              <a:rPr lang="pt-PT" dirty="0" err="1"/>
              <a:t>Polymerase</a:t>
            </a:r>
            <a:r>
              <a:rPr lang="pt-PT" dirty="0"/>
              <a:t> </a:t>
            </a:r>
            <a:r>
              <a:rPr lang="pt-PT" dirty="0" err="1"/>
              <a:t>Chain</a:t>
            </a:r>
            <a:r>
              <a:rPr lang="pt-PT" dirty="0"/>
              <a:t> </a:t>
            </a:r>
            <a:r>
              <a:rPr lang="pt-PT" dirty="0" err="1" smtClean="0"/>
              <a:t>Reaction</a:t>
            </a:r>
            <a:r>
              <a:rPr lang="pt-PT" dirty="0" smtClean="0"/>
              <a:t> e variantes)</a:t>
            </a:r>
            <a:endParaRPr lang="pt-PT" dirty="0"/>
          </a:p>
          <a:p>
            <a:r>
              <a:rPr lang="pt-PT" dirty="0"/>
              <a:t>TMA (</a:t>
            </a:r>
            <a:r>
              <a:rPr lang="pt-PT" dirty="0" err="1"/>
              <a:t>Transcription</a:t>
            </a:r>
            <a:r>
              <a:rPr lang="pt-PT" dirty="0"/>
              <a:t> </a:t>
            </a:r>
            <a:r>
              <a:rPr lang="pt-PT" dirty="0" err="1"/>
              <a:t>Mediated</a:t>
            </a:r>
            <a:r>
              <a:rPr lang="pt-PT" dirty="0"/>
              <a:t> </a:t>
            </a:r>
            <a:r>
              <a:rPr lang="pt-PT" dirty="0" err="1"/>
              <a:t>Amplification</a:t>
            </a:r>
            <a:r>
              <a:rPr lang="pt-PT" dirty="0"/>
              <a:t>)</a:t>
            </a:r>
          </a:p>
          <a:p>
            <a:r>
              <a:rPr lang="pt-PT" dirty="0"/>
              <a:t>NASBA (</a:t>
            </a:r>
            <a:r>
              <a:rPr lang="pt-PT" dirty="0" err="1"/>
              <a:t>Nucleic</a:t>
            </a:r>
            <a:r>
              <a:rPr lang="pt-PT" dirty="0"/>
              <a:t> </a:t>
            </a:r>
            <a:r>
              <a:rPr lang="pt-PT" dirty="0" err="1"/>
              <a:t>Acid</a:t>
            </a:r>
            <a:r>
              <a:rPr lang="pt-PT" dirty="0"/>
              <a:t> </a:t>
            </a:r>
            <a:r>
              <a:rPr lang="pt-PT" dirty="0" err="1"/>
              <a:t>Sequence</a:t>
            </a:r>
            <a:r>
              <a:rPr lang="pt-PT" dirty="0"/>
              <a:t> </a:t>
            </a:r>
            <a:r>
              <a:rPr lang="pt-PT" dirty="0" err="1"/>
              <a:t>Based</a:t>
            </a:r>
            <a:r>
              <a:rPr lang="pt-PT" dirty="0"/>
              <a:t> </a:t>
            </a:r>
            <a:r>
              <a:rPr lang="pt-PT" dirty="0" err="1"/>
              <a:t>Amplification</a:t>
            </a:r>
            <a:r>
              <a:rPr lang="pt-PT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746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8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8067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sz="3600" b="1" dirty="0" smtClean="0">
                <a:solidFill>
                  <a:srgbClr val="FFFF00"/>
                </a:solidFill>
              </a:rPr>
              <a:t>Marcos da Biologia Molecular no Laboratório Clínico</a:t>
            </a:r>
            <a:endParaRPr lang="pt-PT" sz="3600" b="1" dirty="0">
              <a:solidFill>
                <a:srgbClr val="FFFF00"/>
              </a:solidFill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2555776" y="1484784"/>
            <a:ext cx="6400800" cy="7207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PT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Amplificação </a:t>
            </a:r>
            <a:r>
              <a:rPr lang="pt-PT" sz="28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de Ácidos </a:t>
            </a:r>
            <a:r>
              <a:rPr lang="pt-PT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Nucleicos</a:t>
            </a:r>
            <a:endParaRPr lang="pt-PT" sz="28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4388" name="Picture 4" descr="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4" y="2408237"/>
            <a:ext cx="2087563" cy="838200"/>
          </a:xfrm>
          <a:prstGeom prst="rect">
            <a:avLst/>
          </a:prstGeom>
          <a:noFill/>
        </p:spPr>
      </p:pic>
      <p:pic>
        <p:nvPicPr>
          <p:cNvPr id="144389" name="Picture 5" descr="step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44" y="4064000"/>
            <a:ext cx="2087563" cy="936625"/>
          </a:xfrm>
          <a:prstGeom prst="rect">
            <a:avLst/>
          </a:prstGeom>
          <a:noFill/>
        </p:spPr>
      </p:pic>
      <p:pic>
        <p:nvPicPr>
          <p:cNvPr id="144390" name="Picture 6" descr="endcy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4" y="4999037"/>
            <a:ext cx="2087563" cy="1054100"/>
          </a:xfrm>
          <a:prstGeom prst="rect">
            <a:avLst/>
          </a:prstGeom>
          <a:noFill/>
        </p:spPr>
      </p:pic>
      <p:pic>
        <p:nvPicPr>
          <p:cNvPr id="144391" name="Picture 7" descr="2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4" y="3200400"/>
            <a:ext cx="2087563" cy="863600"/>
          </a:xfrm>
          <a:prstGeom prst="rect">
            <a:avLst/>
          </a:prstGeom>
          <a:noFill/>
        </p:spPr>
      </p:pic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6943016"/>
              </p:ext>
            </p:extLst>
          </p:nvPr>
        </p:nvGraphicFramePr>
        <p:xfrm>
          <a:off x="2915816" y="2189956"/>
          <a:ext cx="5958408" cy="3748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5444" y="6165304"/>
            <a:ext cx="61686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Number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of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hits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from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Pubmed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Search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“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Polymerase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Chain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Reaction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”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limited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by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year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of</a:t>
            </a:r>
            <a:r>
              <a:rPr lang="pt-PT" sz="11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11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publication</a:t>
            </a:r>
            <a:endParaRPr lang="pt-PT" sz="11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974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PCR e Diagnóstico</a:t>
            </a:r>
            <a:endParaRPr lang="pt-PT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0021072"/>
              </p:ext>
            </p:extLst>
          </p:nvPr>
        </p:nvGraphicFramePr>
        <p:xfrm>
          <a:off x="1403648" y="1412776"/>
          <a:ext cx="691276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781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32929"/>
            <a:ext cx="9144000" cy="1223863"/>
          </a:xfrm>
          <a:solidFill>
            <a:schemeClr val="bg1">
              <a:lumMod val="20000"/>
              <a:lumOff val="80000"/>
              <a:alpha val="20000"/>
            </a:schemeClr>
          </a:solidFill>
        </p:spPr>
        <p:txBody>
          <a:bodyPr>
            <a:normAutofit/>
          </a:bodyPr>
          <a:lstStyle/>
          <a:p>
            <a:r>
              <a:rPr lang="pt-PT" sz="3600" dirty="0" smtClean="0"/>
              <a:t>Marcos da Biologia Molecular no Laboratório Clínico</a:t>
            </a:r>
            <a:endParaRPr lang="pt-PT" sz="3600" dirty="0"/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850" y="1556792"/>
            <a:ext cx="8640763" cy="720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PT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Amplificação </a:t>
            </a:r>
            <a:r>
              <a:rPr lang="pt-PT" sz="28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e detecção simultâneas</a:t>
            </a:r>
            <a:r>
              <a:rPr lang="pt-PT" sz="2800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: </a:t>
            </a:r>
            <a:r>
              <a:rPr lang="pt-PT" sz="2800" b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Real-Time</a:t>
            </a:r>
            <a:endParaRPr lang="pt-PT" sz="28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45412" name="Picture 4" descr="PCR Monitoring"/>
          <p:cNvPicPr>
            <a:picLocks noChangeAspect="1" noChangeArrowheads="1"/>
          </p:cNvPicPr>
          <p:nvPr/>
        </p:nvPicPr>
        <p:blipFill>
          <a:blip r:embed="rId3" cstate="print"/>
          <a:srcRect r="3772"/>
          <a:stretch>
            <a:fillRect/>
          </a:stretch>
        </p:blipFill>
        <p:spPr bwMode="auto">
          <a:xfrm>
            <a:off x="250825" y="2420938"/>
            <a:ext cx="2554288" cy="3168650"/>
          </a:xfrm>
          <a:prstGeom prst="rect">
            <a:avLst/>
          </a:prstGeom>
          <a:noFill/>
        </p:spPr>
      </p:pic>
      <p:pic>
        <p:nvPicPr>
          <p:cNvPr id="145413" name="Picture 5" descr="SYBR Green Fundamentals 5"/>
          <p:cNvPicPr>
            <a:picLocks noChangeAspect="1" noChangeArrowheads="1"/>
          </p:cNvPicPr>
          <p:nvPr/>
        </p:nvPicPr>
        <p:blipFill>
          <a:blip r:embed="rId4" cstate="print"/>
          <a:srcRect r="7008"/>
          <a:stretch>
            <a:fillRect/>
          </a:stretch>
        </p:blipFill>
        <p:spPr bwMode="auto">
          <a:xfrm>
            <a:off x="2916238" y="2133600"/>
            <a:ext cx="1727200" cy="904875"/>
          </a:xfrm>
          <a:prstGeom prst="rect">
            <a:avLst/>
          </a:prstGeom>
          <a:noFill/>
        </p:spPr>
      </p:pic>
      <p:pic>
        <p:nvPicPr>
          <p:cNvPr id="145414" name="Picture 6" descr="Taqman_a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213" y="3068638"/>
            <a:ext cx="1727200" cy="763587"/>
          </a:xfrm>
          <a:prstGeom prst="rect">
            <a:avLst/>
          </a:prstGeom>
          <a:noFill/>
        </p:spPr>
      </p:pic>
      <p:pic>
        <p:nvPicPr>
          <p:cNvPr id="145415" name="Picture 7" descr="Molecu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6238" y="3860800"/>
            <a:ext cx="1800225" cy="692150"/>
          </a:xfrm>
          <a:prstGeom prst="rect">
            <a:avLst/>
          </a:prstGeom>
          <a:noFill/>
        </p:spPr>
      </p:pic>
      <p:graphicFrame>
        <p:nvGraphicFramePr>
          <p:cNvPr id="145416" name="Object 8"/>
          <p:cNvGraphicFramePr>
            <a:graphicFrameLocks noChangeAspect="1"/>
          </p:cNvGraphicFramePr>
          <p:nvPr/>
        </p:nvGraphicFramePr>
        <p:xfrm>
          <a:off x="2916238" y="4724400"/>
          <a:ext cx="18002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Image" r:id="rId7" imgW="3758730" imgH="1066291" progId="">
                  <p:embed/>
                </p:oleObj>
              </mc:Choice>
              <mc:Fallback>
                <p:oleObj name="Image" r:id="rId7" imgW="3758730" imgH="106629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238" y="4724400"/>
                        <a:ext cx="180022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5417" name="Picture 9"/>
          <p:cNvPicPr>
            <a:picLocks noChangeAspect="1" noChangeArrowheads="1"/>
          </p:cNvPicPr>
          <p:nvPr/>
        </p:nvPicPr>
        <p:blipFill>
          <a:blip r:embed="rId9" cstate="print"/>
          <a:srcRect l="4881" t="1437" r="1627"/>
          <a:stretch>
            <a:fillRect/>
          </a:stretch>
        </p:blipFill>
        <p:spPr bwMode="auto">
          <a:xfrm>
            <a:off x="971550" y="5661025"/>
            <a:ext cx="136842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5418" name="Picture 10" descr="lc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661025"/>
            <a:ext cx="884238" cy="1184275"/>
          </a:xfrm>
          <a:prstGeom prst="rect">
            <a:avLst/>
          </a:prstGeom>
          <a:noFill/>
        </p:spPr>
      </p:pic>
      <p:pic>
        <p:nvPicPr>
          <p:cNvPr id="145419" name="Picture 11" descr="PC04480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1413" y="5734050"/>
            <a:ext cx="1444625" cy="1084263"/>
          </a:xfrm>
          <a:prstGeom prst="rect">
            <a:avLst/>
          </a:prstGeom>
          <a:noFill/>
        </p:spPr>
      </p:pic>
      <p:pic>
        <p:nvPicPr>
          <p:cNvPr id="145420" name="Picture 12" descr="ABI PRISM® 7000"/>
          <p:cNvPicPr>
            <a:picLocks noChangeAspect="1" noChangeArrowheads="1"/>
          </p:cNvPicPr>
          <p:nvPr/>
        </p:nvPicPr>
        <p:blipFill>
          <a:blip r:embed="rId12" cstate="print"/>
          <a:srcRect t="2887" r="48401" b="6927"/>
          <a:stretch>
            <a:fillRect/>
          </a:stretch>
        </p:blipFill>
        <p:spPr bwMode="auto">
          <a:xfrm>
            <a:off x="4140200" y="5661025"/>
            <a:ext cx="1181100" cy="1196975"/>
          </a:xfrm>
          <a:prstGeom prst="rect">
            <a:avLst/>
          </a:prstGeom>
          <a:noFill/>
        </p:spPr>
      </p:pic>
      <p:pic>
        <p:nvPicPr>
          <p:cNvPr id="145421" name="Picture 13" descr="icycl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435600" y="5564188"/>
            <a:ext cx="1417638" cy="1293812"/>
          </a:xfrm>
          <a:prstGeom prst="rect">
            <a:avLst/>
          </a:prstGeom>
          <a:noFill/>
        </p:spPr>
      </p:pic>
      <p:pic>
        <p:nvPicPr>
          <p:cNvPr id="145423" name="Picture 15" descr="applic05.gif (9748 Byte)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5963" y="2133600"/>
            <a:ext cx="1751012" cy="1871663"/>
          </a:xfrm>
          <a:prstGeom prst="rect">
            <a:avLst/>
          </a:prstGeom>
          <a:noFill/>
        </p:spPr>
      </p:pic>
      <p:pic>
        <p:nvPicPr>
          <p:cNvPr id="145424" name="Picture 16" descr="Mutation Detection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35600" y="3933825"/>
            <a:ext cx="2446338" cy="1514475"/>
          </a:xfrm>
          <a:prstGeom prst="rect">
            <a:avLst/>
          </a:prstGeom>
          <a:noFill/>
        </p:spPr>
      </p:pic>
      <p:pic>
        <p:nvPicPr>
          <p:cNvPr id="5127" name="Picture 7" descr="GeneXpert Infinity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988" y="5564189"/>
            <a:ext cx="1729655" cy="129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6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95400"/>
            <a:ext cx="8077200" cy="43815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pt-PT" sz="24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Resultados (I)</a:t>
            </a:r>
            <a:endParaRPr lang="pt-PT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817155" name="Object 3"/>
          <p:cNvGraphicFramePr>
            <a:graphicFrameLocks noChangeAspect="1"/>
          </p:cNvGraphicFramePr>
          <p:nvPr/>
        </p:nvGraphicFramePr>
        <p:xfrm>
          <a:off x="1219200" y="2362200"/>
          <a:ext cx="3035300" cy="358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9" name="Documento" r:id="rId3" imgW="3303360" imgH="3892680" progId="Word.Document.8">
                  <p:embed/>
                </p:oleObj>
              </mc:Choice>
              <mc:Fallback>
                <p:oleObj name="Documento" r:id="rId3" imgW="3303360" imgH="389268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362200"/>
                        <a:ext cx="3035300" cy="358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7156" name="Text Box 4"/>
          <p:cNvSpPr txBox="1">
            <a:spLocks noChangeArrowheads="1"/>
          </p:cNvSpPr>
          <p:nvPr/>
        </p:nvSpPr>
        <p:spPr bwMode="auto">
          <a:xfrm>
            <a:off x="5334000" y="2743200"/>
            <a:ext cx="25908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PT">
                <a:solidFill>
                  <a:srgbClr val="FFFFCC"/>
                </a:solidFill>
              </a:rPr>
              <a:t>Single PCR - 10</a:t>
            </a:r>
            <a:r>
              <a:rPr lang="pt-PT" baseline="30000">
                <a:solidFill>
                  <a:srgbClr val="FFFFCC"/>
                </a:solidFill>
              </a:rPr>
              <a:t>-4</a:t>
            </a:r>
          </a:p>
          <a:p>
            <a:pPr eaLnBrk="0" hangingPunct="0">
              <a:spcBef>
                <a:spcPct val="50000"/>
              </a:spcBef>
            </a:pPr>
            <a:r>
              <a:rPr lang="pt-PT">
                <a:solidFill>
                  <a:srgbClr val="FFFFCC"/>
                </a:solidFill>
              </a:rPr>
              <a:t>Nested</a:t>
            </a:r>
            <a:r>
              <a:rPr lang="pt-PT" baseline="30000">
                <a:solidFill>
                  <a:srgbClr val="FFFFCC"/>
                </a:solidFill>
              </a:rPr>
              <a:t> </a:t>
            </a:r>
            <a:r>
              <a:rPr lang="pt-PT">
                <a:solidFill>
                  <a:srgbClr val="FFFFCC"/>
                </a:solidFill>
              </a:rPr>
              <a:t>PCR - 10</a:t>
            </a:r>
            <a:r>
              <a:rPr lang="pt-PT" baseline="30000">
                <a:solidFill>
                  <a:srgbClr val="FFFFCC"/>
                </a:solidFill>
              </a:rPr>
              <a:t>-8</a:t>
            </a:r>
            <a:endParaRPr lang="pt-PT">
              <a:solidFill>
                <a:srgbClr val="FFFFCC"/>
              </a:solidFill>
            </a:endParaRPr>
          </a:p>
        </p:txBody>
      </p:sp>
      <p:sp>
        <p:nvSpPr>
          <p:cNvPr id="817157" name="Line 5"/>
          <p:cNvSpPr>
            <a:spLocks noChangeShapeType="1"/>
          </p:cNvSpPr>
          <p:nvPr/>
        </p:nvSpPr>
        <p:spPr bwMode="auto">
          <a:xfrm>
            <a:off x="6477000" y="3962400"/>
            <a:ext cx="0" cy="609600"/>
          </a:xfrm>
          <a:prstGeom prst="line">
            <a:avLst/>
          </a:prstGeom>
          <a:noFill/>
          <a:ln w="9525">
            <a:solidFill>
              <a:schemeClr val="bg1">
                <a:lumMod val="20000"/>
                <a:lumOff val="80000"/>
              </a:schemeClr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PT"/>
          </a:p>
        </p:txBody>
      </p:sp>
      <p:sp>
        <p:nvSpPr>
          <p:cNvPr id="817158" name="Text Box 6"/>
          <p:cNvSpPr txBox="1">
            <a:spLocks noChangeArrowheads="1"/>
          </p:cNvSpPr>
          <p:nvPr/>
        </p:nvSpPr>
        <p:spPr bwMode="auto">
          <a:xfrm>
            <a:off x="4876800" y="4724400"/>
            <a:ext cx="3200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PT">
                <a:solidFill>
                  <a:srgbClr val="FFFFCC"/>
                </a:solidFill>
              </a:rPr>
              <a:t>Aumento da sensibilidade na ordem das 10.000X</a:t>
            </a:r>
          </a:p>
        </p:txBody>
      </p:sp>
      <p:sp>
        <p:nvSpPr>
          <p:cNvPr id="817159" name="Rectangle 7"/>
          <p:cNvSpPr>
            <a:spLocks noGrp="1" noChangeArrowheads="1"/>
          </p:cNvSpPr>
          <p:nvPr>
            <p:ph type="title"/>
          </p:nvPr>
        </p:nvSpPr>
        <p:spPr>
          <a:xfrm>
            <a:off x="1259632" y="476672"/>
            <a:ext cx="7731968" cy="915988"/>
          </a:xfrm>
        </p:spPr>
        <p:txBody>
          <a:bodyPr/>
          <a:lstStyle/>
          <a:p>
            <a:r>
              <a:rPr lang="pt-PT" sz="2800" b="1" dirty="0" smtClean="0">
                <a:solidFill>
                  <a:srgbClr val="FFFF00"/>
                </a:solidFill>
              </a:rPr>
              <a:t>NESTED </a:t>
            </a:r>
            <a:r>
              <a:rPr lang="pt-PT" sz="2800" b="1" dirty="0">
                <a:solidFill>
                  <a:srgbClr val="FFFF00"/>
                </a:solidFill>
              </a:rPr>
              <a:t>RT-PCR VERSUS SINGLE RT-PCR</a:t>
            </a:r>
            <a:endParaRPr lang="pt-PT" sz="4800" b="1" dirty="0">
              <a:solidFill>
                <a:srgbClr val="FFFF00"/>
              </a:solidFill>
            </a:endParaRPr>
          </a:p>
        </p:txBody>
      </p:sp>
      <p:sp>
        <p:nvSpPr>
          <p:cNvPr id="817160" name="Text Box 8"/>
          <p:cNvSpPr txBox="1">
            <a:spLocks noChangeArrowheads="1"/>
          </p:cNvSpPr>
          <p:nvPr/>
        </p:nvSpPr>
        <p:spPr bwMode="auto">
          <a:xfrm>
            <a:off x="819150" y="1990725"/>
            <a:ext cx="3182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lvl="1" algn="ctr" eaLnBrk="0" hangingPunct="0"/>
            <a:r>
              <a:rPr lang="pt-PT" sz="1400" dirty="0"/>
              <a:t> </a:t>
            </a:r>
            <a:r>
              <a:rPr lang="pt-PT" sz="1400" b="1" dirty="0">
                <a:solidFill>
                  <a:srgbClr val="FFFFCC"/>
                </a:solidFill>
              </a:rPr>
              <a:t>Diluições seriadas de </a:t>
            </a:r>
            <a:r>
              <a:rPr lang="pt-PT" sz="1400" b="1" dirty="0" err="1">
                <a:solidFill>
                  <a:srgbClr val="FFFFCC"/>
                </a:solidFill>
              </a:rPr>
              <a:t>enterovírus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956625491"/>
      </p:ext>
    </p:extLst>
  </p:cSld>
  <p:clrMapOvr>
    <a:masterClrMapping/>
  </p:clrMapOvr>
  <p:transition>
    <p:cover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5450"/>
            <a:ext cx="9144000" cy="366713"/>
          </a:xfrm>
        </p:spPr>
        <p:txBody>
          <a:bodyPr/>
          <a:lstStyle/>
          <a:p>
            <a:r>
              <a:rPr lang="pt-PT" sz="2800" b="1"/>
              <a:t>NESTED RT-PCR VERSUS SINGLE RT-PCR</a:t>
            </a:r>
          </a:p>
        </p:txBody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052736"/>
            <a:ext cx="3200400" cy="381000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pt-PT" sz="2000" b="1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Resultados (II)</a:t>
            </a:r>
            <a:endParaRPr lang="pt-PT" sz="2400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pt-PT" sz="24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pt-PT" sz="28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81818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132128"/>
              </p:ext>
            </p:extLst>
          </p:nvPr>
        </p:nvGraphicFramePr>
        <p:xfrm>
          <a:off x="1061393" y="2128838"/>
          <a:ext cx="4230687" cy="499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Documento" r:id="rId3" imgW="4230360" imgH="5000760" progId="Word.Document.8">
                  <p:embed/>
                </p:oleObj>
              </mc:Choice>
              <mc:Fallback>
                <p:oleObj name="Documento" r:id="rId3" imgW="4230360" imgH="500076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1393" y="2128838"/>
                        <a:ext cx="4230687" cy="4995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8181" name="Text Box 5"/>
          <p:cNvSpPr txBox="1">
            <a:spLocks noChangeArrowheads="1"/>
          </p:cNvSpPr>
          <p:nvPr/>
        </p:nvSpPr>
        <p:spPr bwMode="auto">
          <a:xfrm>
            <a:off x="5141912" y="2133600"/>
            <a:ext cx="40386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PT" b="1" dirty="0">
                <a:solidFill>
                  <a:srgbClr val="FFFFCC"/>
                </a:solidFill>
              </a:rPr>
              <a:t>Sensibilidade </a:t>
            </a:r>
            <a:r>
              <a:rPr lang="pt-PT" sz="1600" b="1" dirty="0">
                <a:solidFill>
                  <a:srgbClr val="FFFFCC"/>
                </a:solidFill>
              </a:rPr>
              <a:t>(limiar de detecção)</a:t>
            </a:r>
            <a:r>
              <a:rPr lang="pt-PT" sz="2000" b="1" dirty="0">
                <a:solidFill>
                  <a:srgbClr val="FFFFCC"/>
                </a:solidFill>
              </a:rPr>
              <a:t> </a:t>
            </a:r>
            <a:endParaRPr lang="pt-PT" sz="2000" dirty="0">
              <a:solidFill>
                <a:srgbClr val="FFFF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pt-PT" sz="2000" dirty="0">
                <a:solidFill>
                  <a:srgbClr val="FFFFCC"/>
                </a:solidFill>
              </a:rPr>
              <a:t>Single RT-PCR: [32-56] TCID</a:t>
            </a:r>
            <a:r>
              <a:rPr lang="pt-PT" sz="2000" baseline="-25000" dirty="0">
                <a:solidFill>
                  <a:srgbClr val="FFFFCC"/>
                </a:solidFill>
              </a:rPr>
              <a:t>50</a:t>
            </a:r>
            <a:r>
              <a:rPr lang="pt-PT" sz="2000" dirty="0">
                <a:solidFill>
                  <a:srgbClr val="FFFFCC"/>
                </a:solidFill>
              </a:rPr>
              <a:t>/</a:t>
            </a:r>
            <a:r>
              <a:rPr lang="pt-PT" sz="2000" dirty="0" err="1">
                <a:solidFill>
                  <a:srgbClr val="FFFFCC"/>
                </a:solidFill>
              </a:rPr>
              <a:t>mL</a:t>
            </a:r>
            <a:endParaRPr lang="pt-PT" sz="2000" dirty="0">
              <a:solidFill>
                <a:srgbClr val="FFFFCC"/>
              </a:solidFill>
            </a:endParaRPr>
          </a:p>
          <a:p>
            <a:pPr eaLnBrk="0" hangingPunct="0">
              <a:spcBef>
                <a:spcPct val="50000"/>
              </a:spcBef>
            </a:pPr>
            <a:r>
              <a:rPr lang="pt-PT" sz="2000" dirty="0" err="1">
                <a:solidFill>
                  <a:srgbClr val="FFFFCC"/>
                </a:solidFill>
              </a:rPr>
              <a:t>Nested</a:t>
            </a:r>
            <a:r>
              <a:rPr lang="pt-PT" sz="2000" dirty="0">
                <a:solidFill>
                  <a:srgbClr val="FFFFCC"/>
                </a:solidFill>
              </a:rPr>
              <a:t> RT-PCR: </a:t>
            </a:r>
            <a:r>
              <a:rPr lang="pt-PT" sz="2000" dirty="0">
                <a:solidFill>
                  <a:srgbClr val="FFFFCC"/>
                </a:solidFill>
                <a:sym typeface="Symbol" pitchFamily="18" charset="2"/>
              </a:rPr>
              <a:t> </a:t>
            </a:r>
            <a:r>
              <a:rPr lang="pt-PT" sz="2000" dirty="0">
                <a:solidFill>
                  <a:srgbClr val="FFFFCC"/>
                </a:solidFill>
              </a:rPr>
              <a:t>0.25 TCID</a:t>
            </a:r>
            <a:r>
              <a:rPr lang="pt-PT" sz="2000" baseline="-25000" dirty="0">
                <a:solidFill>
                  <a:srgbClr val="FFFFCC"/>
                </a:solidFill>
              </a:rPr>
              <a:t>50</a:t>
            </a:r>
            <a:r>
              <a:rPr lang="pt-PT" sz="2000" dirty="0">
                <a:solidFill>
                  <a:srgbClr val="FFFFCC"/>
                </a:solidFill>
              </a:rPr>
              <a:t>/</a:t>
            </a:r>
            <a:r>
              <a:rPr lang="pt-PT" sz="2000" dirty="0" err="1">
                <a:solidFill>
                  <a:srgbClr val="FFFFCC"/>
                </a:solidFill>
              </a:rPr>
              <a:t>mL</a:t>
            </a:r>
            <a:endParaRPr lang="pt-PT" sz="2000" dirty="0">
              <a:solidFill>
                <a:srgbClr val="FFFFCC"/>
              </a:solidFill>
            </a:endParaRPr>
          </a:p>
          <a:p>
            <a:pPr eaLnBrk="0" hangingPunct="0">
              <a:spcBef>
                <a:spcPct val="50000"/>
              </a:spcBef>
            </a:pPr>
            <a:endParaRPr lang="pt-PT" sz="2000" dirty="0">
              <a:solidFill>
                <a:srgbClr val="FFFFCC"/>
              </a:solidFill>
            </a:endParaRPr>
          </a:p>
        </p:txBody>
      </p:sp>
      <p:sp>
        <p:nvSpPr>
          <p:cNvPr id="818182" name="Text Box 6"/>
          <p:cNvSpPr txBox="1">
            <a:spLocks noChangeArrowheads="1"/>
          </p:cNvSpPr>
          <p:nvPr/>
        </p:nvSpPr>
        <p:spPr bwMode="auto">
          <a:xfrm>
            <a:off x="5181600" y="4419600"/>
            <a:ext cx="2971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t-PT" b="1">
                <a:solidFill>
                  <a:srgbClr val="FFFFCC"/>
                </a:solidFill>
              </a:rPr>
              <a:t>Especificidade</a:t>
            </a:r>
          </a:p>
          <a:p>
            <a:pPr eaLnBrk="0" hangingPunct="0">
              <a:spcBef>
                <a:spcPct val="50000"/>
              </a:spcBef>
            </a:pPr>
            <a:r>
              <a:rPr lang="pt-PT" sz="2000">
                <a:solidFill>
                  <a:srgbClr val="FFFFCC"/>
                </a:solidFill>
              </a:rPr>
              <a:t>Single RT-PCR: 100%</a:t>
            </a:r>
          </a:p>
          <a:p>
            <a:pPr eaLnBrk="0" hangingPunct="0">
              <a:spcBef>
                <a:spcPct val="50000"/>
              </a:spcBef>
            </a:pPr>
            <a:r>
              <a:rPr lang="pt-PT" sz="2000">
                <a:solidFill>
                  <a:srgbClr val="FFFFCC"/>
                </a:solidFill>
              </a:rPr>
              <a:t>Nested RT-PCR: 100%</a:t>
            </a:r>
            <a:endParaRPr lang="pt-PT">
              <a:solidFill>
                <a:srgbClr val="FFFFCC"/>
              </a:solidFill>
            </a:endParaRPr>
          </a:p>
        </p:txBody>
      </p:sp>
      <p:sp>
        <p:nvSpPr>
          <p:cNvPr id="818183" name="Text Box 7"/>
          <p:cNvSpPr txBox="1">
            <a:spLocks noChangeArrowheads="1"/>
          </p:cNvSpPr>
          <p:nvPr/>
        </p:nvSpPr>
        <p:spPr bwMode="auto">
          <a:xfrm>
            <a:off x="1143000" y="16002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PT" sz="2000" b="1" dirty="0">
                <a:solidFill>
                  <a:srgbClr val="FFFFCC"/>
                </a:solidFill>
              </a:rPr>
              <a:t>Painel do CQ</a:t>
            </a:r>
          </a:p>
        </p:txBody>
      </p:sp>
    </p:spTree>
    <p:extLst>
      <p:ext uri="{BB962C8B-B14F-4D97-AF65-F5344CB8AC3E}">
        <p14:creationId xmlns:p14="http://schemas.microsoft.com/office/powerpoint/2010/main" val="2735302568"/>
      </p:ext>
    </p:extLst>
  </p:cSld>
  <p:clrMapOvr>
    <a:masterClrMapping/>
  </p:clrMapOvr>
  <p:transition>
    <p:cover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52400"/>
            <a:ext cx="8100392" cy="1600200"/>
          </a:xfrm>
        </p:spPr>
        <p:txBody>
          <a:bodyPr/>
          <a:lstStyle/>
          <a:p>
            <a:r>
              <a:rPr lang="pt-PT" dirty="0"/>
              <a:t>MÉTODOS CONVENCIONAIS DE DIAGNÓSTICO MICROBIOLÓGICO</a:t>
            </a:r>
          </a:p>
        </p:txBody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0080" y="2514600"/>
            <a:ext cx="7772400" cy="4114800"/>
          </a:xfrm>
        </p:spPr>
        <p:txBody>
          <a:bodyPr/>
          <a:lstStyle/>
          <a:p>
            <a:r>
              <a:rPr lang="pt-PT" dirty="0"/>
              <a:t>Capacidade de crescimento “</a:t>
            </a:r>
            <a:r>
              <a:rPr lang="pt-PT" dirty="0" err="1"/>
              <a:t>in</a:t>
            </a:r>
            <a:r>
              <a:rPr lang="pt-PT" dirty="0"/>
              <a:t> vitro” em meios sintéticos</a:t>
            </a:r>
          </a:p>
          <a:p>
            <a:r>
              <a:rPr lang="pt-PT" dirty="0"/>
              <a:t>Caracterização microscópica </a:t>
            </a:r>
          </a:p>
          <a:p>
            <a:r>
              <a:rPr lang="pt-PT" dirty="0"/>
              <a:t>Caracterização bioquímica</a:t>
            </a:r>
          </a:p>
          <a:p>
            <a:r>
              <a:rPr lang="pt-PT" dirty="0"/>
              <a:t>Demonstração imunológica da presença dos microorganismos</a:t>
            </a:r>
          </a:p>
        </p:txBody>
      </p:sp>
    </p:spTree>
    <p:extLst>
      <p:ext uri="{BB962C8B-B14F-4D97-AF65-F5344CB8AC3E}">
        <p14:creationId xmlns:p14="http://schemas.microsoft.com/office/powerpoint/2010/main" val="366295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83853"/>
            <a:ext cx="7848600" cy="396875"/>
          </a:xfrm>
        </p:spPr>
        <p:txBody>
          <a:bodyPr/>
          <a:lstStyle/>
          <a:p>
            <a:r>
              <a:rPr lang="pt-PT" sz="2800" b="1" dirty="0"/>
              <a:t>NESTED RT-PCR VERSUS SINGLE RT-PCR</a:t>
            </a:r>
            <a:endParaRPr lang="pt-PT" sz="2000" dirty="0"/>
          </a:p>
        </p:txBody>
      </p:sp>
      <p:sp>
        <p:nvSpPr>
          <p:cNvPr id="81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endParaRPr lang="pt-PT"/>
          </a:p>
          <a:p>
            <a:pPr>
              <a:buFont typeface="Wingdings" pitchFamily="2" charset="2"/>
              <a:buNone/>
            </a:pPr>
            <a:endParaRPr lang="en-GB"/>
          </a:p>
        </p:txBody>
      </p:sp>
      <p:graphicFrame>
        <p:nvGraphicFramePr>
          <p:cNvPr id="819204" name="Object 4"/>
          <p:cNvGraphicFramePr>
            <a:graphicFrameLocks noChangeAspect="1"/>
          </p:cNvGraphicFramePr>
          <p:nvPr/>
        </p:nvGraphicFramePr>
        <p:xfrm>
          <a:off x="635000" y="2581275"/>
          <a:ext cx="4165600" cy="374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Gráfico" r:id="rId3" imgW="4505299" imgH="4057650" progId="MSGraph.Chart.8">
                  <p:embed followColorScheme="full"/>
                </p:oleObj>
              </mc:Choice>
              <mc:Fallback>
                <p:oleObj name="Gráfico" r:id="rId3" imgW="4505299" imgH="405765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00" y="2581275"/>
                        <a:ext cx="4165600" cy="3749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05" name="Text Box 5"/>
          <p:cNvSpPr txBox="1">
            <a:spLocks noChangeArrowheads="1"/>
          </p:cNvSpPr>
          <p:nvPr/>
        </p:nvSpPr>
        <p:spPr bwMode="auto">
          <a:xfrm>
            <a:off x="762000" y="20574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PT" sz="2000" b="1">
                <a:solidFill>
                  <a:srgbClr val="FFFFCC"/>
                </a:solidFill>
              </a:rPr>
              <a:t>Single RT-PCR</a:t>
            </a:r>
            <a:endParaRPr lang="en-GB" sz="2000" b="1">
              <a:solidFill>
                <a:srgbClr val="FFFFCC"/>
              </a:solidFill>
            </a:endParaRPr>
          </a:p>
        </p:txBody>
      </p:sp>
      <p:graphicFrame>
        <p:nvGraphicFramePr>
          <p:cNvPr id="819206" name="Object 6"/>
          <p:cNvGraphicFramePr>
            <a:graphicFrameLocks noChangeAspect="1"/>
          </p:cNvGraphicFramePr>
          <p:nvPr/>
        </p:nvGraphicFramePr>
        <p:xfrm>
          <a:off x="4933950" y="2306638"/>
          <a:ext cx="3886200" cy="295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8" name="Gráfico" r:id="rId5" imgW="3886310" imgH="4295685" progId="MSGraph.Chart.8">
                  <p:embed followColorScheme="full"/>
                </p:oleObj>
              </mc:Choice>
              <mc:Fallback>
                <p:oleObj name="Gráfico" r:id="rId5" imgW="3886310" imgH="429568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3950" y="2306638"/>
                        <a:ext cx="3886200" cy="295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07" name="Object 7"/>
          <p:cNvGraphicFramePr>
            <a:graphicFrameLocks noChangeAspect="1"/>
          </p:cNvGraphicFramePr>
          <p:nvPr/>
        </p:nvGraphicFramePr>
        <p:xfrm>
          <a:off x="4441825" y="2439988"/>
          <a:ext cx="4702175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Gráfico" r:id="rId7" imgW="3496056" imgH="2543658" progId="MSGraph.Chart.8">
                  <p:embed/>
                </p:oleObj>
              </mc:Choice>
              <mc:Fallback>
                <p:oleObj name="Gráfico" r:id="rId7" imgW="3496056" imgH="2543658" progId="MSGraph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1825" y="2439988"/>
                        <a:ext cx="4702175" cy="340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08" name="Text Box 8"/>
          <p:cNvSpPr txBox="1">
            <a:spLocks noChangeArrowheads="1"/>
          </p:cNvSpPr>
          <p:nvPr/>
        </p:nvSpPr>
        <p:spPr bwMode="auto">
          <a:xfrm>
            <a:off x="5410200" y="2057400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PT" sz="2000" b="1">
                <a:solidFill>
                  <a:srgbClr val="FFFFCC"/>
                </a:solidFill>
              </a:rPr>
              <a:t>Nested RT-PCR</a:t>
            </a:r>
            <a:endParaRPr lang="en-GB">
              <a:solidFill>
                <a:srgbClr val="FFFFCC"/>
              </a:solidFill>
            </a:endParaRPr>
          </a:p>
        </p:txBody>
      </p:sp>
      <p:sp>
        <p:nvSpPr>
          <p:cNvPr id="819209" name="Text Box 9"/>
          <p:cNvSpPr txBox="1">
            <a:spLocks noChangeArrowheads="1"/>
          </p:cNvSpPr>
          <p:nvPr/>
        </p:nvSpPr>
        <p:spPr bwMode="auto">
          <a:xfrm>
            <a:off x="2057400" y="1295400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t-PT" b="1">
                <a:solidFill>
                  <a:srgbClr val="FFFFCC"/>
                </a:solidFill>
              </a:rPr>
              <a:t>Amostras clínicas (162 LCR)</a:t>
            </a:r>
          </a:p>
        </p:txBody>
      </p:sp>
    </p:spTree>
    <p:extLst>
      <p:ext uri="{BB962C8B-B14F-4D97-AF65-F5344CB8AC3E}">
        <p14:creationId xmlns:p14="http://schemas.microsoft.com/office/powerpoint/2010/main" val="472358549"/>
      </p:ext>
    </p:extLst>
  </p:cSld>
  <p:clrMapOvr>
    <a:masterClrMapping/>
  </p:clrMapOvr>
  <p:transition>
    <p:cover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Real-Time-PCR </a:t>
            </a:r>
            <a:r>
              <a:rPr lang="pt-PT" dirty="0" err="1" smtClean="0"/>
              <a:t>publications</a:t>
            </a:r>
            <a:endParaRPr lang="pt-PT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8321175"/>
              </p:ext>
            </p:extLst>
          </p:nvPr>
        </p:nvGraphicFramePr>
        <p:xfrm>
          <a:off x="1043608" y="1484784"/>
          <a:ext cx="7416824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1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Real-Time-PCR </a:t>
            </a:r>
            <a:r>
              <a:rPr lang="pt-PT" dirty="0" err="1" smtClean="0"/>
              <a:t>publications</a:t>
            </a:r>
            <a:endParaRPr lang="pt-PT" dirty="0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2071249"/>
              </p:ext>
            </p:extLst>
          </p:nvPr>
        </p:nvGraphicFramePr>
        <p:xfrm>
          <a:off x="971600" y="1124744"/>
          <a:ext cx="7554218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034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Campos de Acção da BM nos Hospitais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Diagnóstico Etiológico</a:t>
            </a:r>
          </a:p>
          <a:p>
            <a:pPr lvl="1"/>
            <a:r>
              <a:rPr lang="pt-PT" dirty="0" smtClean="0"/>
              <a:t>Identificação etiológica</a:t>
            </a:r>
          </a:p>
          <a:p>
            <a:pPr lvl="2"/>
            <a:r>
              <a:rPr lang="pt-PT" dirty="0" smtClean="0"/>
              <a:t>Detecção de microorganismos</a:t>
            </a:r>
          </a:p>
          <a:p>
            <a:pPr lvl="2"/>
            <a:r>
              <a:rPr lang="pt-PT" dirty="0" smtClean="0"/>
              <a:t>Identificação de microorganismos</a:t>
            </a:r>
          </a:p>
          <a:p>
            <a:pPr lvl="2"/>
            <a:r>
              <a:rPr lang="pt-PT" dirty="0" smtClean="0"/>
              <a:t>Detecção de mutações</a:t>
            </a:r>
          </a:p>
          <a:p>
            <a:pPr lvl="3"/>
            <a:r>
              <a:rPr lang="pt-PT" dirty="0" smtClean="0"/>
              <a:t>Hereditárias</a:t>
            </a:r>
          </a:p>
          <a:p>
            <a:pPr lvl="3"/>
            <a:r>
              <a:rPr lang="pt-PT" dirty="0" smtClean="0"/>
              <a:t>Adquiridas</a:t>
            </a:r>
          </a:p>
          <a:p>
            <a:pPr lvl="1"/>
            <a:r>
              <a:rPr lang="pt-PT" dirty="0" smtClean="0"/>
              <a:t>Exclusão de etiologia</a:t>
            </a:r>
          </a:p>
          <a:p>
            <a:pPr lvl="1"/>
            <a:r>
              <a:rPr lang="pt-PT" dirty="0" smtClean="0"/>
              <a:t>Avaliação de necessidades de isolamento</a:t>
            </a:r>
          </a:p>
          <a:p>
            <a:pPr lvl="2"/>
            <a:r>
              <a:rPr lang="pt-PT" dirty="0" smtClean="0"/>
              <a:t>Imunodeficiência</a:t>
            </a:r>
          </a:p>
          <a:p>
            <a:pPr lvl="2"/>
            <a:r>
              <a:rPr lang="pt-PT" dirty="0" smtClean="0"/>
              <a:t>Infecção perigosa para conviventes</a:t>
            </a:r>
          </a:p>
          <a:p>
            <a:pPr lvl="1"/>
            <a:r>
              <a:rPr lang="pt-PT" dirty="0" smtClean="0"/>
              <a:t>Avaliação de prognóstico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9688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Campos de Acção da BM nos Hospitais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Escolha de tratamento</a:t>
            </a:r>
          </a:p>
          <a:p>
            <a:pPr lvl="1"/>
            <a:r>
              <a:rPr lang="pt-PT" dirty="0" smtClean="0"/>
              <a:t>Identificação de </a:t>
            </a:r>
            <a:r>
              <a:rPr lang="pt-PT" dirty="0" err="1" smtClean="0"/>
              <a:t>Micro-organismos</a:t>
            </a:r>
            <a:endParaRPr lang="pt-PT" dirty="0" smtClean="0"/>
          </a:p>
          <a:p>
            <a:pPr lvl="1"/>
            <a:r>
              <a:rPr lang="pt-PT" dirty="0" smtClean="0"/>
              <a:t>Identificação de genótipos de resistência a drogas</a:t>
            </a:r>
          </a:p>
          <a:p>
            <a:pPr lvl="1"/>
            <a:endParaRPr lang="pt-PT" dirty="0"/>
          </a:p>
          <a:p>
            <a:r>
              <a:rPr lang="pt-PT" dirty="0" smtClean="0"/>
              <a:t>Avaliação de tratamento</a:t>
            </a:r>
          </a:p>
          <a:p>
            <a:pPr lvl="1"/>
            <a:r>
              <a:rPr lang="pt-PT" dirty="0" smtClean="0"/>
              <a:t>Monitorização da emergência de resistências</a:t>
            </a:r>
          </a:p>
          <a:p>
            <a:pPr lvl="2"/>
            <a:r>
              <a:rPr lang="pt-PT" dirty="0" err="1" smtClean="0"/>
              <a:t>Ex</a:t>
            </a:r>
            <a:r>
              <a:rPr lang="pt-PT" dirty="0" smtClean="0"/>
              <a:t>: HIV</a:t>
            </a:r>
          </a:p>
          <a:p>
            <a:pPr lvl="1"/>
            <a:r>
              <a:rPr lang="pt-PT" dirty="0" smtClean="0"/>
              <a:t>Monitorização da resposta ao tratamento</a:t>
            </a:r>
          </a:p>
          <a:p>
            <a:pPr lvl="2"/>
            <a:r>
              <a:rPr lang="pt-PT" dirty="0" err="1" smtClean="0"/>
              <a:t>Ex</a:t>
            </a:r>
            <a:r>
              <a:rPr lang="pt-PT" dirty="0" smtClean="0"/>
              <a:t>: </a:t>
            </a:r>
            <a:r>
              <a:rPr lang="pt-PT" dirty="0" err="1" smtClean="0"/>
              <a:t>Imatinib</a:t>
            </a:r>
            <a:endParaRPr lang="pt-PT" dirty="0" smtClean="0"/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201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Meningite/Encefalite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530917"/>
              </p:ext>
            </p:extLst>
          </p:nvPr>
        </p:nvGraphicFramePr>
        <p:xfrm>
          <a:off x="1907704" y="980728"/>
          <a:ext cx="6552731" cy="54189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3922"/>
                <a:gridCol w="326845"/>
                <a:gridCol w="279826"/>
                <a:gridCol w="276561"/>
                <a:gridCol w="276561"/>
                <a:gridCol w="276561"/>
                <a:gridCol w="276561"/>
                <a:gridCol w="276561"/>
                <a:gridCol w="276561"/>
                <a:gridCol w="326845"/>
                <a:gridCol w="276561"/>
                <a:gridCol w="276561"/>
                <a:gridCol w="276561"/>
                <a:gridCol w="276561"/>
                <a:gridCol w="276561"/>
                <a:gridCol w="276561"/>
                <a:gridCol w="276561"/>
              </a:tblGrid>
              <a:tr h="1800612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Parametro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Artus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Cepheid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Cepheid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1050" b="1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benelux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Biomerieux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(NASBA)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GenProbe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Roche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Nanogen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Epoch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Bio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NLM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Diagenode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Argene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Vircell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(strip PCR)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Eligene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Diapro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Ecoli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Ingenetix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MolZym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Sepsitest</a:t>
                      </a:r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05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Seegene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CMV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EBV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HSV1/2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HHV6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HHV7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VZV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RUO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West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Nile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Enterovirus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RUO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Borrelia</a:t>
                      </a:r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Burgdorferii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Neisseria</a:t>
                      </a:r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meningitidis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Streptococcus</a:t>
                      </a:r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pneumoniae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Hemophilus</a:t>
                      </a:r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influenzae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Listeria</a:t>
                      </a:r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monocytogenes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Toscana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virus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Parechovirus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RUO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09373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Group B </a:t>
                      </a:r>
                      <a:r>
                        <a:rPr lang="en-US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Strepcoccus</a:t>
                      </a:r>
                      <a:r>
                        <a:rPr lang="en-US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/ S. </a:t>
                      </a:r>
                      <a:r>
                        <a:rPr lang="en-US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agalactiae</a:t>
                      </a:r>
                      <a:endParaRPr lang="en-US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68382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Multiplex for 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meningitis</a:t>
                      </a:r>
                      <a:r>
                        <a:rPr lang="pt-PT" sz="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/pneumonia/</a:t>
                      </a:r>
                      <a:r>
                        <a:rPr lang="pt-PT" sz="8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arthritis</a:t>
                      </a:r>
                      <a:endParaRPr lang="pt-PT" sz="800" b="1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5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05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660" marR="8660" marT="8660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06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Transplantação</a:t>
            </a:r>
            <a:endParaRPr 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292548"/>
              </p:ext>
            </p:extLst>
          </p:nvPr>
        </p:nvGraphicFramePr>
        <p:xfrm>
          <a:off x="1331640" y="2132856"/>
          <a:ext cx="7551740" cy="25588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  <a:gridCol w="539410"/>
              </a:tblGrid>
              <a:tr h="1154674"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Parametro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Artus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Biomerieux (NASBA)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GenProbe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Roche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Nanogen/Epoch Bio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NLM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Diagenode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Argene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Eligene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Diapro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Ecoli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Ingenetix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000" u="none" strike="noStrike">
                          <a:effectLst/>
                        </a:rPr>
                        <a:t>Seegene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vert="vert270" anchor="b"/>
                </a:tc>
              </a:tr>
              <a:tr h="224192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Poliomavirus (Bk/JC)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CMV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EBV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HSV1/2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HHV7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VZV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RUO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Aspergillus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  <a:tr h="168566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700" u="none" strike="noStrike">
                          <a:effectLst/>
                        </a:rPr>
                        <a:t>HLA-Typing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IVD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>
                          <a:effectLst/>
                        </a:rPr>
                        <a:t> </a:t>
                      </a:r>
                      <a:endParaRPr lang="pt-PT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000" u="none" strike="noStrike" dirty="0">
                          <a:effectLst/>
                        </a:rPr>
                        <a:t> </a:t>
                      </a:r>
                      <a:endParaRPr lang="pt-PT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428" marR="8428" marT="8428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64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Transmitidos pelo Sangue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312922"/>
              </p:ext>
            </p:extLst>
          </p:nvPr>
        </p:nvGraphicFramePr>
        <p:xfrm>
          <a:off x="1524000" y="2300288"/>
          <a:ext cx="7008440" cy="314493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7853"/>
                <a:gridCol w="463835"/>
                <a:gridCol w="700844"/>
                <a:gridCol w="700844"/>
                <a:gridCol w="700844"/>
                <a:gridCol w="700844"/>
                <a:gridCol w="700844"/>
                <a:gridCol w="700844"/>
                <a:gridCol w="700844"/>
                <a:gridCol w="700844"/>
              </a:tblGrid>
              <a:tr h="1817959"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Parametro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Artus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Biomerieux</a:t>
                      </a:r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(NASBA)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Roche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Nanogen</a:t>
                      </a:r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Epoch</a:t>
                      </a:r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 Bio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NLM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Eligene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Ecoli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Ingenetix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PT" sz="12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Seegene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6539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HAV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6539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HBV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RUO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6539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HCV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RUO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6539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HIV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RUO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  <a:tr h="26539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Parvo B19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IVD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pt-PT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28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Doenças Sexualmente Transmissíveis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2046288" y="1538288"/>
          <a:ext cx="5054595" cy="3781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1485"/>
                <a:gridCol w="278874"/>
                <a:gridCol w="278874"/>
                <a:gridCol w="278874"/>
                <a:gridCol w="278874"/>
                <a:gridCol w="278874"/>
                <a:gridCol w="278874"/>
                <a:gridCol w="278874"/>
                <a:gridCol w="278874"/>
                <a:gridCol w="278874"/>
                <a:gridCol w="278874"/>
                <a:gridCol w="332748"/>
                <a:gridCol w="278874"/>
                <a:gridCol w="332748"/>
              </a:tblGrid>
              <a:tr h="13049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Artus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Biomerieux (NASBA)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Roche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Biorad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Nanogen/Epoch Bio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NLM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Diagenode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Argene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Eligene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Diapro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Ecoli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Ingenetix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Seegene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HSV1/2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HBV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HIV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Chlamydia Trachomatis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Neisseria gonorrhoeae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Mycoplasma genitalium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Trichomonas vaginalis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Treponema pallidum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Mycoplasma hominis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Ureaplasma species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Gardnerella vaginalis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Candida albicans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HPV</a:t>
                      </a:r>
                      <a:endParaRPr lang="pt-PT" sz="8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IVD</a:t>
                      </a:r>
                      <a:endParaRPr lang="pt-PT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164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Doenças Respiratórias</a:t>
            </a:r>
            <a:endParaRPr 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959472"/>
              </p:ext>
            </p:extLst>
          </p:nvPr>
        </p:nvGraphicFramePr>
        <p:xfrm>
          <a:off x="1619672" y="1196752"/>
          <a:ext cx="6723248" cy="4956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03669"/>
                <a:gridCol w="273939"/>
                <a:gridCol w="365253"/>
                <a:gridCol w="229587"/>
                <a:gridCol w="229587"/>
                <a:gridCol w="229587"/>
                <a:gridCol w="273939"/>
                <a:gridCol w="229587"/>
                <a:gridCol w="229587"/>
                <a:gridCol w="229587"/>
                <a:gridCol w="229587"/>
                <a:gridCol w="273939"/>
                <a:gridCol w="229587"/>
                <a:gridCol w="229587"/>
                <a:gridCol w="229587"/>
                <a:gridCol w="229587"/>
                <a:gridCol w="229587"/>
                <a:gridCol w="273939"/>
                <a:gridCol w="229587"/>
                <a:gridCol w="273939"/>
              </a:tblGrid>
              <a:tr h="1348832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900" u="none" strike="noStrike">
                          <a:effectLst/>
                        </a:rPr>
                        <a:t>Parametro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Artus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Cepheid/Cepheid benelux (*=endpoint PCR)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Biomerieux (NASBA)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GenProbe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Roche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Applied Sciences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Nanogen/Epoch Bio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NLM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Eurospital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Diagenode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Argene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Vircell (strip PCR)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Eligene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Diapro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Ecoli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Ingenetix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RESPLEX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MolZym (Sepsitest)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900" u="none" strike="noStrike">
                          <a:effectLst/>
                        </a:rPr>
                        <a:t>Seegene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vert="vert27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Streptococcus pneumoniae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Hemophilus influenzae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 Tuberculosis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SARS Coronavirus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Influenza A/B/ H1N1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Parainfluenza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Adenovirus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Parechovirus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Legionella Pneumophila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Mycoplasma pneumoniae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Chlamydia pneomoniae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Multiplos virus respiratórios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Multiple bacteria and adenovirus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Rinovirus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Bordetella pertussis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Bordetella parapertussis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RSV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Human Metapneumovirus (hMPV)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Bocavirus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Myc.Turb. Rifampicin R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Pneumocystis jiroveci (former carinii)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Multiplex for meningitis/pneumonia/arthritis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  <a:tr h="156841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Respiratory pathogen pannel</a:t>
                      </a:r>
                      <a:endParaRPr lang="pt-PT" sz="7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>
                          <a:effectLst/>
                        </a:rPr>
                        <a:t> </a:t>
                      </a:r>
                      <a:endParaRPr lang="pt-PT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842" marR="7842" marT="7842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482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28600"/>
            <a:ext cx="8172400" cy="1371600"/>
          </a:xfrm>
        </p:spPr>
        <p:txBody>
          <a:bodyPr/>
          <a:lstStyle/>
          <a:p>
            <a:r>
              <a:rPr lang="pt-PT" sz="3200" dirty="0"/>
              <a:t>LIMITAÇÕES DOS MÉTODOS CONVENCIONAIS DE </a:t>
            </a:r>
            <a:r>
              <a:rPr lang="pt-PT" sz="3200" dirty="0" smtClean="0"/>
              <a:t>DIAGNÓSTICO (I)</a:t>
            </a:r>
            <a:endParaRPr lang="pt-PT" sz="2400" dirty="0"/>
          </a:p>
        </p:txBody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82663" y="2057400"/>
            <a:ext cx="7627937" cy="4495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pt-PT" sz="2400"/>
          </a:p>
          <a:p>
            <a:pPr lvl="1">
              <a:lnSpc>
                <a:spcPct val="90000"/>
              </a:lnSpc>
            </a:pPr>
            <a:r>
              <a:rPr lang="pt-PT" sz="2400"/>
              <a:t>Exigência de meios e condições de cultura especiais (ex: </a:t>
            </a:r>
            <a:r>
              <a:rPr lang="pt-PT" sz="2400" i="1"/>
              <a:t>Mycoplasma spp</a:t>
            </a:r>
            <a:r>
              <a:rPr lang="pt-PT" sz="2400"/>
              <a:t>) </a:t>
            </a:r>
          </a:p>
          <a:p>
            <a:pPr lvl="1">
              <a:lnSpc>
                <a:spcPct val="90000"/>
              </a:lnSpc>
            </a:pPr>
            <a:r>
              <a:rPr lang="pt-PT" sz="2400"/>
              <a:t>Incapacidade de crescer “in vitro”(ex: </a:t>
            </a:r>
            <a:r>
              <a:rPr lang="pt-PT" sz="2400" i="1"/>
              <a:t>M. leprae, T. pallidum</a:t>
            </a:r>
            <a:r>
              <a:rPr lang="pt-PT" sz="2400"/>
              <a:t>)</a:t>
            </a:r>
          </a:p>
          <a:p>
            <a:pPr lvl="1">
              <a:lnSpc>
                <a:spcPct val="90000"/>
              </a:lnSpc>
            </a:pPr>
            <a:r>
              <a:rPr lang="pt-PT" sz="2400"/>
              <a:t>Crescimento lento (ex: micobactérias, fungos)</a:t>
            </a:r>
          </a:p>
          <a:p>
            <a:pPr lvl="1">
              <a:lnSpc>
                <a:spcPct val="90000"/>
              </a:lnSpc>
            </a:pPr>
            <a:r>
              <a:rPr lang="pt-PT" sz="2400"/>
              <a:t>Culturas celulares (vírus, bactérias intracelulares</a:t>
            </a:r>
            <a:r>
              <a:rPr lang="pt-PT" sz="2000"/>
              <a:t>)</a:t>
            </a:r>
          </a:p>
          <a:p>
            <a:pPr lvl="2">
              <a:lnSpc>
                <a:spcPct val="90000"/>
              </a:lnSpc>
            </a:pPr>
            <a:r>
              <a:rPr lang="pt-PT" sz="2000"/>
              <a:t>Selecção de linhas celulares adequadas</a:t>
            </a:r>
            <a:endParaRPr lang="pt-PT" sz="2400"/>
          </a:p>
          <a:p>
            <a:pPr lvl="2">
              <a:lnSpc>
                <a:spcPct val="90000"/>
              </a:lnSpc>
            </a:pPr>
            <a:r>
              <a:rPr lang="pt-PT" sz="2000"/>
              <a:t>Estirpes não cultiváveis (ex: HPV)</a:t>
            </a:r>
          </a:p>
          <a:p>
            <a:pPr lvl="2">
              <a:lnSpc>
                <a:spcPct val="90000"/>
              </a:lnSpc>
            </a:pPr>
            <a:r>
              <a:rPr lang="pt-PT" sz="2000"/>
              <a:t>Tempo</a:t>
            </a:r>
          </a:p>
          <a:p>
            <a:pPr lvl="2">
              <a:lnSpc>
                <a:spcPct val="90000"/>
              </a:lnSpc>
            </a:pPr>
            <a:r>
              <a:rPr lang="pt-PT" sz="2000"/>
              <a:t>Custo, Dificuldade</a:t>
            </a: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1441450" y="1966913"/>
            <a:ext cx="365356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pt-PT" sz="3200" dirty="0">
                <a:solidFill>
                  <a:srgbClr val="FFC000"/>
                </a:solidFill>
              </a:rPr>
              <a:t> Métodos culturais</a:t>
            </a:r>
          </a:p>
        </p:txBody>
      </p:sp>
    </p:spTree>
    <p:extLst>
      <p:ext uri="{BB962C8B-B14F-4D97-AF65-F5344CB8AC3E}">
        <p14:creationId xmlns:p14="http://schemas.microsoft.com/office/powerpoint/2010/main" val="141997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2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2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2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19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2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2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2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2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2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219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1923" grpId="0" build="p" bldLvl="2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82129" y="692696"/>
            <a:ext cx="7826375" cy="842615"/>
          </a:xfrm>
        </p:spPr>
        <p:txBody>
          <a:bodyPr/>
          <a:lstStyle/>
          <a:p>
            <a:r>
              <a:rPr lang="pt-PT" dirty="0" smtClean="0"/>
              <a:t>Doenças Tropicais     </a:t>
            </a:r>
            <a:r>
              <a:rPr lang="pt-PT" dirty="0" err="1" smtClean="0"/>
              <a:t>Hemostase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995720"/>
              </p:ext>
            </p:extLst>
          </p:nvPr>
        </p:nvGraphicFramePr>
        <p:xfrm>
          <a:off x="1403648" y="2564904"/>
          <a:ext cx="3744416" cy="1656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2328"/>
                <a:gridCol w="792088"/>
              </a:tblGrid>
              <a:tr h="106424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2400" u="none" strike="noStrike" dirty="0" err="1">
                          <a:effectLst/>
                        </a:rPr>
                        <a:t>Parametro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2400" u="none" strike="noStrike">
                          <a:effectLst/>
                        </a:rPr>
                        <a:t>Artus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591939"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>
                          <a:effectLst/>
                        </a:rPr>
                        <a:t>Plasmodium species</a:t>
                      </a:r>
                      <a:endParaRPr lang="pt-PT" sz="24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2400" u="none" strike="noStrike" dirty="0">
                          <a:effectLst/>
                        </a:rPr>
                        <a:t>IVD</a:t>
                      </a:r>
                      <a:endParaRPr lang="pt-P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792154"/>
              </p:ext>
            </p:extLst>
          </p:nvPr>
        </p:nvGraphicFramePr>
        <p:xfrm>
          <a:off x="5652120" y="1556792"/>
          <a:ext cx="2070100" cy="4086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500"/>
                <a:gridCol w="279400"/>
                <a:gridCol w="279400"/>
                <a:gridCol w="279400"/>
                <a:gridCol w="279400"/>
              </a:tblGrid>
              <a:tr h="2752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 dirty="0" err="1">
                          <a:effectLst/>
                        </a:rPr>
                        <a:t>Parametro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Cepheid/Cepheid benelux (*=endpoint PCR)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Roche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Nanogen/Epoch Bio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>
                          <a:effectLst/>
                        </a:rPr>
                        <a:t>NLM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FII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FV Leiden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FV HRII (H1299R)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FV (Y1702C)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MTHFR C677T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MTHFR A1298C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PAI1 4G/5G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IVD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3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Oncologia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890299"/>
              </p:ext>
            </p:extLst>
          </p:nvPr>
        </p:nvGraphicFramePr>
        <p:xfrm>
          <a:off x="3419872" y="548688"/>
          <a:ext cx="4464499" cy="58657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6816"/>
                <a:gridCol w="367180"/>
                <a:gridCol w="230799"/>
                <a:gridCol w="230799"/>
                <a:gridCol w="230799"/>
                <a:gridCol w="230799"/>
                <a:gridCol w="230799"/>
                <a:gridCol w="230799"/>
                <a:gridCol w="230799"/>
                <a:gridCol w="230799"/>
                <a:gridCol w="396512"/>
                <a:gridCol w="419524"/>
                <a:gridCol w="648075"/>
              </a:tblGrid>
              <a:tr h="183293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900" u="none" strike="noStrike" dirty="0" err="1">
                          <a:effectLst/>
                        </a:rPr>
                        <a:t>Parametro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Cepheid/Cepheid benelux (*=endpoint PCR)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Biomerieux</a:t>
                      </a:r>
                      <a:r>
                        <a:rPr lang="pt-PT" sz="900" u="none" strike="noStrike" dirty="0">
                          <a:effectLst/>
                        </a:rPr>
                        <a:t> (NASBA)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Roche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Nanogen</a:t>
                      </a:r>
                      <a:r>
                        <a:rPr lang="pt-PT" sz="900" u="none" strike="noStrike" dirty="0">
                          <a:effectLst/>
                        </a:rPr>
                        <a:t>/</a:t>
                      </a:r>
                      <a:r>
                        <a:rPr lang="pt-PT" sz="900" u="none" strike="noStrike" dirty="0" err="1">
                          <a:effectLst/>
                        </a:rPr>
                        <a:t>Epoch</a:t>
                      </a:r>
                      <a:r>
                        <a:rPr lang="pt-PT" sz="900" u="none" strike="noStrike" dirty="0">
                          <a:effectLst/>
                        </a:rPr>
                        <a:t> Bio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NLM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Diagenode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Argene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Diapro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Ecoli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invivo</a:t>
                      </a:r>
                      <a:r>
                        <a:rPr lang="pt-PT" sz="900" u="none" strike="noStrike" dirty="0">
                          <a:effectLst/>
                        </a:rPr>
                        <a:t> </a:t>
                      </a:r>
                      <a:r>
                        <a:rPr lang="pt-PT" sz="900" u="none" strike="noStrike" dirty="0" err="1">
                          <a:effectLst/>
                        </a:rPr>
                        <a:t>scribe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Ipsogen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 err="1">
                          <a:effectLst/>
                        </a:rPr>
                        <a:t>Seegene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vert="vert27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HHV8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bcr/abl - t(9;22)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pml/rar - t(15;17)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71918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BCL1/JH  - t(11;14)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BCL2/JH - t(14;18)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FLT3 mutations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Melanomas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inv(16)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t(12;21)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t(8;21)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t(4;11)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JAK2 V617F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AML1/ETO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BAALC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CBF</a:t>
                      </a:r>
                      <a:r>
                        <a:rPr lang="el-GR" sz="700" u="none" strike="noStrike">
                          <a:effectLst/>
                        </a:rPr>
                        <a:t>β-</a:t>
                      </a:r>
                      <a:r>
                        <a:rPr lang="pt-PT" sz="700" u="none" strike="noStrike">
                          <a:effectLst/>
                        </a:rPr>
                        <a:t>MYH11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CLLU1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E2A-PBX1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MLL translocations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MPL W515 L/K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NPM1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SIL-TAL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TEL-AML1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WT1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RUO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HPV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Genotipagem HPV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Hellicobacter pylori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IVD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HTLV-I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  <a:tr h="126846">
                <a:tc>
                  <a:txBody>
                    <a:bodyPr/>
                    <a:lstStyle/>
                    <a:p>
                      <a:pPr algn="l" fontAlgn="b"/>
                      <a:r>
                        <a:rPr lang="pt-PT" sz="700" u="none" strike="noStrike">
                          <a:effectLst/>
                        </a:rPr>
                        <a:t>BRAF V600E</a:t>
                      </a:r>
                      <a:endParaRPr lang="pt-PT" sz="7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>
                          <a:effectLst/>
                        </a:rPr>
                        <a:t> </a:t>
                      </a:r>
                      <a:endParaRPr lang="pt-PT" sz="9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900" u="none" strike="noStrike" dirty="0">
                          <a:effectLst/>
                        </a:rPr>
                        <a:t>IVD</a:t>
                      </a:r>
                      <a:endParaRPr lang="pt-PT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838" marR="5838" marT="583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300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Doenças</a:t>
            </a:r>
            <a:br>
              <a:rPr lang="pt-PT" dirty="0" smtClean="0"/>
            </a:br>
            <a:r>
              <a:rPr lang="pt-PT" dirty="0" smtClean="0"/>
              <a:t>Hereditárias              </a:t>
            </a:r>
            <a:r>
              <a:rPr lang="pt-PT" dirty="0" err="1" smtClean="0"/>
              <a:t>Obstetricia</a:t>
            </a:r>
            <a:endParaRPr 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017987"/>
              </p:ext>
            </p:extLst>
          </p:nvPr>
        </p:nvGraphicFramePr>
        <p:xfrm>
          <a:off x="1331640" y="2204864"/>
          <a:ext cx="1841500" cy="1209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2500"/>
                <a:gridCol w="279400"/>
                <a:gridCol w="609600"/>
              </a:tblGrid>
              <a:tr h="44767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Biorad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NLM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Hemocromatose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beta-talassémia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alfa-talassémia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Fibrose cistica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IVD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713354"/>
              </p:ext>
            </p:extLst>
          </p:nvPr>
        </p:nvGraphicFramePr>
        <p:xfrm>
          <a:off x="4499992" y="1700808"/>
          <a:ext cx="3960443" cy="33242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62369"/>
                <a:gridCol w="292137"/>
                <a:gridCol w="292137"/>
                <a:gridCol w="292137"/>
                <a:gridCol w="292137"/>
                <a:gridCol w="292137"/>
                <a:gridCol w="292137"/>
                <a:gridCol w="345252"/>
              </a:tblGrid>
              <a:tr h="2752725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Cepheid/Cepheid benelux (*=endpoint PCR)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GenProbe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Nanogen/Epoch Bio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Vircell (strip PCR)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Ecoli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Ingenetix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Seegene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Mycoplasma hominis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u="none" strike="noStrike">
                          <a:effectLst/>
                        </a:rPr>
                        <a:t>Group B Strepcoccus / S. agalactiae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Rubeola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699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1490687"/>
          </a:xfrm>
        </p:spPr>
        <p:txBody>
          <a:bodyPr/>
          <a:lstStyle/>
          <a:p>
            <a:r>
              <a:rPr lang="pt-PT" dirty="0" smtClean="0"/>
              <a:t>Resistência a </a:t>
            </a:r>
            <a:r>
              <a:rPr lang="pt-PT" dirty="0" err="1" smtClean="0"/>
              <a:t>Farmacos</a:t>
            </a:r>
            <a:r>
              <a:rPr lang="pt-PT" dirty="0" smtClean="0"/>
              <a:t/>
            </a:r>
            <a:br>
              <a:rPr lang="pt-PT" dirty="0" smtClean="0"/>
            </a:br>
            <a:r>
              <a:rPr lang="pt-PT" dirty="0"/>
              <a:t>	</a:t>
            </a:r>
            <a:r>
              <a:rPr lang="pt-PT" dirty="0" smtClean="0"/>
              <a:t>				    Infecção</a:t>
            </a:r>
            <a:br>
              <a:rPr lang="pt-PT" dirty="0" smtClean="0"/>
            </a:br>
            <a:r>
              <a:rPr lang="pt-PT" dirty="0"/>
              <a:t> </a:t>
            </a:r>
            <a:r>
              <a:rPr lang="pt-PT" dirty="0" smtClean="0"/>
              <a:t>                                        Nosocomial</a:t>
            </a:r>
            <a:endParaRPr 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728999"/>
              </p:ext>
            </p:extLst>
          </p:nvPr>
        </p:nvGraphicFramePr>
        <p:xfrm>
          <a:off x="971600" y="2132856"/>
          <a:ext cx="4635501" cy="3848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9956"/>
                <a:gridCol w="418813"/>
                <a:gridCol w="609183"/>
                <a:gridCol w="609183"/>
                <a:gridCol w="609183"/>
                <a:gridCol w="609183"/>
              </a:tblGrid>
              <a:tr h="19431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 dirty="0" err="1">
                          <a:effectLst/>
                        </a:rPr>
                        <a:t>Parametro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Cepheid/Cepheid benelux (*=endpoint PCR)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NLM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 err="1">
                          <a:effectLst/>
                        </a:rPr>
                        <a:t>Ecoli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 dirty="0" err="1">
                          <a:effectLst/>
                        </a:rPr>
                        <a:t>Ingenetix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Seegene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Myc.Turb. Rifampicin R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Genotipagem HCV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VRE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Resistencia claritromicina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ESBL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IVD*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MRSA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Resistencia isoniazida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Resistencia rifampicina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 dirty="0" err="1">
                          <a:effectLst/>
                        </a:rPr>
                        <a:t>Metallo</a:t>
                      </a:r>
                      <a:r>
                        <a:rPr lang="pt-PT" sz="800" u="none" strike="noStrike" dirty="0">
                          <a:effectLst/>
                        </a:rPr>
                        <a:t> beta-</a:t>
                      </a:r>
                      <a:r>
                        <a:rPr lang="pt-PT" sz="800" u="none" strike="noStrike" dirty="0" err="1">
                          <a:effectLst/>
                        </a:rPr>
                        <a:t>Lactamase</a:t>
                      </a:r>
                      <a:r>
                        <a:rPr lang="pt-PT" sz="800" u="none" strike="noStrike" dirty="0">
                          <a:effectLst/>
                        </a:rPr>
                        <a:t> </a:t>
                      </a:r>
                      <a:r>
                        <a:rPr lang="pt-PT" sz="800" u="none" strike="noStrike" dirty="0" err="1" smtClean="0">
                          <a:effectLst/>
                        </a:rPr>
                        <a:t>producing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IVD*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OXA-</a:t>
                      </a:r>
                      <a:r>
                        <a:rPr lang="pt-PT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Carbapenemase</a:t>
                      </a:r>
                      <a:r>
                        <a:rPr lang="pt-PT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pt-PT" sz="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producing</a:t>
                      </a:r>
                      <a:r>
                        <a:rPr lang="pt-PT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pt-PT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indent="0" algn="l" defTabSz="824789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100" u="none" strike="noStrike" dirty="0" smtClean="0">
                          <a:effectLst/>
                        </a:rPr>
                        <a:t>IVD*</a:t>
                      </a:r>
                      <a:endParaRPr lang="pt-PT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194336"/>
              </p:ext>
            </p:extLst>
          </p:nvPr>
        </p:nvGraphicFramePr>
        <p:xfrm>
          <a:off x="6300192" y="2564904"/>
          <a:ext cx="2654300" cy="27051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4700"/>
                <a:gridCol w="609600"/>
              </a:tblGrid>
              <a:tr h="19431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Cepheid/Cepheid benelux (*=endpoint PCR)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MRSA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VRE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MRSA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Enterococus 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IVD*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44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/>
              <a:t>G</a:t>
            </a:r>
            <a:r>
              <a:rPr lang="pt-PT" dirty="0" smtClean="0"/>
              <a:t>astroenterite / Alimentos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8896458"/>
              </p:ext>
            </p:extLst>
          </p:nvPr>
        </p:nvGraphicFramePr>
        <p:xfrm>
          <a:off x="1763688" y="980728"/>
          <a:ext cx="3102339" cy="54228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00725"/>
                <a:gridCol w="441390"/>
                <a:gridCol w="277445"/>
                <a:gridCol w="277445"/>
                <a:gridCol w="327889"/>
                <a:gridCol w="277445"/>
              </a:tblGrid>
              <a:tr h="1929503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Cepheid/Cepheid benelux (*=endpoint PCR)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Nanogen/Epoch Bio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Diagenode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Ecoli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Seegene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vert="vert27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Clostridium difficile/Epi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dientamoeba fragilis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Gastroenteritis bacteria pannel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Gastroenteritis virus pannel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Norovirus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Astrovirus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Shigella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Adenovirus entericos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Rotavirus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Cronobacter sakazaki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Shigella spp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Enterohemorrhagic E. coli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RUO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Salmonella spp-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Campylobacter species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Vibrio cholerae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  <a:tr h="189167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Hellicobacter pylori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58" marR="9458" marT="9458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305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Organismos Especialmente Perigosos</a:t>
            </a:r>
            <a:endParaRPr lang="pt-PT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765300" y="1790700"/>
          <a:ext cx="5613400" cy="327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1300"/>
                <a:gridCol w="4445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19431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Artus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Nanogen/Epoch Bio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Diagenode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Eligene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Ecoli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Ingenetix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Seegene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West Nile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Borrelia Burgdorferii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Vibrio cholerae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Baccilus anthracis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Brucella species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Leptospira species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Tick-borne encephalitis virus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70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2025" y="138113"/>
            <a:ext cx="7826375" cy="842615"/>
          </a:xfrm>
        </p:spPr>
        <p:txBody>
          <a:bodyPr/>
          <a:lstStyle/>
          <a:p>
            <a:r>
              <a:rPr lang="pt-PT" dirty="0" smtClean="0"/>
              <a:t>Multiplex</a:t>
            </a:r>
            <a:endParaRPr lang="pt-PT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2025650" y="1790700"/>
          <a:ext cx="5092700" cy="3276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44700"/>
                <a:gridCol w="609600"/>
                <a:gridCol w="609600"/>
                <a:gridCol w="609600"/>
                <a:gridCol w="609600"/>
                <a:gridCol w="609600"/>
              </a:tblGrid>
              <a:tr h="1943100">
                <a:tc>
                  <a:txBody>
                    <a:bodyPr/>
                    <a:lstStyle/>
                    <a:p>
                      <a:pPr algn="ctr" fontAlgn="ctr"/>
                      <a:r>
                        <a:rPr lang="pt-PT" sz="1100" u="none" strike="noStrike">
                          <a:effectLst/>
                        </a:rPr>
                        <a:t>Parametro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Roche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Ingenetix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RESPLEX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MolZym (Sepsitest)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PT" sz="1100" u="none" strike="noStrike">
                          <a:effectLst/>
                        </a:rPr>
                        <a:t>Seegene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vert="vert27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Sepsis 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Multiplex for meningitis/pneumonia/arthritis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PT" sz="800" u="none" strike="noStrike">
                          <a:effectLst/>
                        </a:rPr>
                        <a:t>Multiplex for swabs 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pt-PT" sz="800" u="none" strike="noStrike">
                          <a:effectLst/>
                        </a:rPr>
                        <a:t>panfungal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Multiplex for tissues/Biopsies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Multiplos virus respiratórios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PT" sz="800" u="none" strike="noStrike">
                          <a:effectLst/>
                        </a:rPr>
                        <a:t>Multiple bacteria and adenovirus</a:t>
                      </a:r>
                      <a:endParaRPr lang="pt-PT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IVD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>
                          <a:effectLst/>
                        </a:rPr>
                        <a:t> </a:t>
                      </a:r>
                      <a:endParaRPr lang="pt-PT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PT" sz="1100" u="none" strike="noStrike" dirty="0">
                          <a:effectLst/>
                        </a:rPr>
                        <a:t> </a:t>
                      </a:r>
                      <a:endParaRPr lang="pt-P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23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 de um </a:t>
            </a:r>
            <a:r>
              <a:rPr lang="pt-PT" dirty="0" err="1" smtClean="0"/>
              <a:t>Lab</a:t>
            </a:r>
            <a:r>
              <a:rPr lang="pt-PT" dirty="0" smtClean="0"/>
              <a:t> de BM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235074" y="1584325"/>
            <a:ext cx="7908925" cy="4956175"/>
          </a:xfrm>
        </p:spPr>
        <p:txBody>
          <a:bodyPr/>
          <a:lstStyle/>
          <a:p>
            <a:r>
              <a:rPr lang="pt-PT" dirty="0" smtClean="0"/>
              <a:t>Tecnologia</a:t>
            </a:r>
          </a:p>
          <a:p>
            <a:pPr lvl="1"/>
            <a:r>
              <a:rPr lang="pt-PT" dirty="0" smtClean="0"/>
              <a:t>Sofisticação </a:t>
            </a:r>
            <a:r>
              <a:rPr lang="pt-PT" dirty="0" smtClean="0">
                <a:sym typeface="Wingdings" pitchFamily="2" charset="2"/>
              </a:rPr>
              <a:t> automatização/Fiabilidade/sensibilidade</a:t>
            </a:r>
            <a:endParaRPr lang="pt-PT" dirty="0" smtClean="0"/>
          </a:p>
          <a:p>
            <a:endParaRPr lang="pt-PT" dirty="0"/>
          </a:p>
          <a:p>
            <a:r>
              <a:rPr lang="pt-PT" dirty="0" smtClean="0"/>
              <a:t>Pessoal qualificado</a:t>
            </a:r>
          </a:p>
          <a:p>
            <a:pPr lvl="1"/>
            <a:r>
              <a:rPr lang="pt-PT" dirty="0" smtClean="0"/>
              <a:t>Equipamentos não dispensam pessoal capaz</a:t>
            </a:r>
          </a:p>
          <a:p>
            <a:pPr lvl="1"/>
            <a:endParaRPr lang="pt-PT" dirty="0"/>
          </a:p>
          <a:p>
            <a:r>
              <a:rPr lang="pt-PT" dirty="0" smtClean="0"/>
              <a:t>Laboratórios adequados</a:t>
            </a:r>
          </a:p>
          <a:p>
            <a:pPr lvl="1"/>
            <a:r>
              <a:rPr lang="pt-PT" dirty="0" smtClean="0"/>
              <a:t>Depende do grau de sofisticação</a:t>
            </a:r>
          </a:p>
          <a:p>
            <a:pPr lvl="1"/>
            <a:endParaRPr lang="pt-PT" dirty="0"/>
          </a:p>
          <a:p>
            <a:r>
              <a:rPr lang="pt-PT" dirty="0" smtClean="0"/>
              <a:t>Reagentes/consumíveis de qualidade</a:t>
            </a:r>
          </a:p>
          <a:p>
            <a:pPr lvl="1"/>
            <a:r>
              <a:rPr lang="pt-PT" dirty="0" err="1" smtClean="0"/>
              <a:t>DNAses</a:t>
            </a:r>
            <a:r>
              <a:rPr lang="pt-PT" dirty="0" smtClean="0"/>
              <a:t>/</a:t>
            </a:r>
            <a:r>
              <a:rPr lang="pt-PT" dirty="0" err="1" smtClean="0"/>
              <a:t>RNases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1338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BM em </a:t>
            </a:r>
            <a:r>
              <a:rPr lang="pt-PT" dirty="0" err="1" smtClean="0"/>
              <a:t>Point-of-Care</a:t>
            </a:r>
            <a:r>
              <a:rPr lang="pt-PT" dirty="0" smtClean="0"/>
              <a:t> ?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 smtClean="0"/>
              <a:t>Lab.B.M</a:t>
            </a:r>
            <a:r>
              <a:rPr lang="pt-PT" dirty="0" smtClean="0"/>
              <a:t>. dedicado</a:t>
            </a:r>
          </a:p>
          <a:p>
            <a:pPr lvl="1"/>
            <a:r>
              <a:rPr lang="pt-PT" dirty="0" smtClean="0"/>
              <a:t>Maior leque de resposta</a:t>
            </a:r>
          </a:p>
          <a:p>
            <a:pPr lvl="1"/>
            <a:r>
              <a:rPr lang="pt-PT" dirty="0" smtClean="0"/>
              <a:t>Maior capacidade de diversificação</a:t>
            </a:r>
          </a:p>
          <a:p>
            <a:pPr lvl="1"/>
            <a:r>
              <a:rPr lang="pt-PT" dirty="0" smtClean="0"/>
              <a:t>Resposta limitada ao horário de funcionamento</a:t>
            </a:r>
          </a:p>
          <a:p>
            <a:pPr lvl="2"/>
            <a:r>
              <a:rPr lang="pt-PT" dirty="0" smtClean="0"/>
              <a:t>Custo elevado em </a:t>
            </a:r>
            <a:r>
              <a:rPr lang="pt-PT" dirty="0" err="1" smtClean="0"/>
              <a:t>lab</a:t>
            </a:r>
            <a:r>
              <a:rPr lang="pt-PT" dirty="0" smtClean="0"/>
              <a:t>. de Urgência</a:t>
            </a:r>
          </a:p>
          <a:p>
            <a:endParaRPr lang="pt-PT" dirty="0"/>
          </a:p>
          <a:p>
            <a:r>
              <a:rPr lang="pt-PT" dirty="0" err="1" smtClean="0"/>
              <a:t>Lab</a:t>
            </a:r>
            <a:r>
              <a:rPr lang="pt-PT" dirty="0" smtClean="0"/>
              <a:t>. POC</a:t>
            </a:r>
          </a:p>
          <a:p>
            <a:pPr lvl="1"/>
            <a:r>
              <a:rPr lang="pt-PT" dirty="0" smtClean="0"/>
              <a:t>Resposta 24/7</a:t>
            </a:r>
          </a:p>
          <a:p>
            <a:pPr lvl="1"/>
            <a:r>
              <a:rPr lang="pt-PT" dirty="0" smtClean="0"/>
              <a:t>Menor leque de resposta</a:t>
            </a:r>
          </a:p>
          <a:p>
            <a:pPr lvl="1"/>
            <a:r>
              <a:rPr lang="pt-PT" dirty="0" smtClean="0"/>
              <a:t>Automatização imperativa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93375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3" name="Picture 11" descr="http://www.roche-applied-science.com/sis/automated/automated_images/magnacompa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79" y="3356992"/>
            <a:ext cx="18764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3325" y="273976"/>
            <a:ext cx="7533045" cy="1143239"/>
          </a:xfrm>
        </p:spPr>
        <p:txBody>
          <a:bodyPr/>
          <a:lstStyle/>
          <a:p>
            <a:r>
              <a:rPr lang="pt-PT" dirty="0" smtClean="0"/>
              <a:t>BM em filosofia POC ?</a:t>
            </a:r>
            <a:endParaRPr lang="pt-PT" dirty="0"/>
          </a:p>
        </p:txBody>
      </p:sp>
      <p:sp>
        <p:nvSpPr>
          <p:cNvPr id="6" name="Marcador de Posição do Texto 5"/>
          <p:cNvSpPr>
            <a:spLocks noGrp="1"/>
          </p:cNvSpPr>
          <p:nvPr>
            <p:ph type="body" idx="1"/>
          </p:nvPr>
        </p:nvSpPr>
        <p:spPr>
          <a:xfrm>
            <a:off x="892033" y="1534838"/>
            <a:ext cx="4040007" cy="639755"/>
          </a:xfrm>
        </p:spPr>
        <p:txBody>
          <a:bodyPr/>
          <a:lstStyle/>
          <a:p>
            <a:r>
              <a:rPr lang="pt-PT" dirty="0" err="1" smtClean="0"/>
              <a:t>qPCR</a:t>
            </a:r>
            <a:r>
              <a:rPr lang="pt-PT" dirty="0" smtClean="0"/>
              <a:t>-sistema aberto</a:t>
            </a:r>
            <a:endParaRPr lang="pt-PT" dirty="0"/>
          </a:p>
        </p:txBody>
      </p:sp>
      <p:sp>
        <p:nvSpPr>
          <p:cNvPr id="7" name="Marcador de Posição de Conteúdo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t-PT" dirty="0" smtClean="0"/>
              <a:t>EZ1 / </a:t>
            </a:r>
            <a:r>
              <a:rPr lang="pt-PT" dirty="0" err="1" smtClean="0"/>
              <a:t>MagNACompact</a:t>
            </a:r>
            <a:endParaRPr lang="pt-PT" dirty="0" smtClean="0"/>
          </a:p>
          <a:p>
            <a:pPr marL="0" indent="0" algn="ctr">
              <a:buNone/>
            </a:pPr>
            <a:r>
              <a:rPr lang="pt-PT" dirty="0" smtClean="0"/>
              <a:t>+ </a:t>
            </a:r>
          </a:p>
          <a:p>
            <a:pPr marL="0" indent="0" algn="ctr">
              <a:buNone/>
            </a:pPr>
            <a:r>
              <a:rPr lang="pt-PT" dirty="0" err="1" smtClean="0"/>
              <a:t>Smartcycler</a:t>
            </a:r>
            <a:endParaRPr lang="pt-PT" dirty="0"/>
          </a:p>
        </p:txBody>
      </p:sp>
      <p:sp>
        <p:nvSpPr>
          <p:cNvPr id="8" name="Marcador de Posição do Texto 7"/>
          <p:cNvSpPr>
            <a:spLocks noGrp="1"/>
          </p:cNvSpPr>
          <p:nvPr>
            <p:ph type="body" sz="quarter" idx="3"/>
          </p:nvPr>
        </p:nvSpPr>
        <p:spPr>
          <a:xfrm>
            <a:off x="4499992" y="1534838"/>
            <a:ext cx="4041436" cy="639755"/>
          </a:xfrm>
        </p:spPr>
        <p:txBody>
          <a:bodyPr/>
          <a:lstStyle/>
          <a:p>
            <a:r>
              <a:rPr lang="pt-PT" dirty="0" err="1" smtClean="0"/>
              <a:t>qPCR</a:t>
            </a:r>
            <a:r>
              <a:rPr lang="pt-PT" dirty="0" smtClean="0"/>
              <a:t> –sistema fechado</a:t>
            </a:r>
            <a:endParaRPr lang="pt-PT" dirty="0"/>
          </a:p>
        </p:txBody>
      </p:sp>
      <p:sp>
        <p:nvSpPr>
          <p:cNvPr id="9" name="Marcador de Posição de Conteúdo 8"/>
          <p:cNvSpPr>
            <a:spLocks noGrp="1"/>
          </p:cNvSpPr>
          <p:nvPr>
            <p:ph sz="quarter" idx="4"/>
          </p:nvPr>
        </p:nvSpPr>
        <p:spPr>
          <a:xfrm>
            <a:off x="4283968" y="2174593"/>
            <a:ext cx="4041436" cy="3951849"/>
          </a:xfrm>
        </p:spPr>
        <p:txBody>
          <a:bodyPr/>
          <a:lstStyle/>
          <a:p>
            <a:r>
              <a:rPr lang="pt-PT" dirty="0" err="1" smtClean="0"/>
              <a:t>GeneXpress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GeneXpress</a:t>
            </a:r>
            <a:r>
              <a:rPr lang="pt-PT" dirty="0" smtClean="0"/>
              <a:t> </a:t>
            </a:r>
            <a:r>
              <a:rPr lang="pt-PT" dirty="0" err="1" smtClean="0"/>
              <a:t>infinity</a:t>
            </a:r>
            <a:endParaRPr lang="pt-PT" dirty="0" smtClean="0"/>
          </a:p>
          <a:p>
            <a:endParaRPr lang="pt-PT" dirty="0"/>
          </a:p>
          <a:p>
            <a:endParaRPr lang="pt-PT" dirty="0" smtClean="0"/>
          </a:p>
          <a:p>
            <a:r>
              <a:rPr lang="pt-PT" dirty="0" err="1" smtClean="0"/>
              <a:t>FilmArray</a:t>
            </a:r>
            <a:endParaRPr lang="pt-PT" dirty="0"/>
          </a:p>
        </p:txBody>
      </p:sp>
      <p:pic>
        <p:nvPicPr>
          <p:cNvPr id="13314" name="Picture 2" descr="GeneXpert Infinity Produ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434307"/>
            <a:ext cx="2476500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eneXpert Syste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956" y="1247775"/>
            <a:ext cx="2476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013176"/>
            <a:ext cx="2088232" cy="1760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SmartCycle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7"/>
          <a:stretch/>
        </p:blipFill>
        <p:spPr bwMode="auto">
          <a:xfrm>
            <a:off x="1153326" y="5085185"/>
            <a:ext cx="1763182" cy="16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http://www.biorain.com/web/Portals/0/QIAGEN/EZ1%20Advance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8" t="5455" r="20838" b="4457"/>
          <a:stretch/>
        </p:blipFill>
        <p:spPr bwMode="auto">
          <a:xfrm>
            <a:off x="539552" y="3356992"/>
            <a:ext cx="1227548" cy="188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57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8001000" cy="1219200"/>
          </a:xfrm>
        </p:spPr>
        <p:txBody>
          <a:bodyPr/>
          <a:lstStyle/>
          <a:p>
            <a:r>
              <a:rPr lang="pt-PT" sz="3200" dirty="0"/>
              <a:t>LIMITAÇÕES DOS MÉTODOS CONVENCIONAIS DE </a:t>
            </a:r>
            <a:r>
              <a:rPr lang="pt-PT" sz="3200" dirty="0" smtClean="0"/>
              <a:t>DIAGNÓSTICO (II)</a:t>
            </a:r>
            <a:endParaRPr lang="pt-PT" sz="2800" i="1" dirty="0"/>
          </a:p>
        </p:txBody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4588" y="2057400"/>
            <a:ext cx="7772400" cy="4419600"/>
          </a:xfrm>
        </p:spPr>
        <p:txBody>
          <a:bodyPr/>
          <a:lstStyle/>
          <a:p>
            <a:endParaRPr lang="pt-PT" sz="2800"/>
          </a:p>
          <a:p>
            <a:pPr>
              <a:buFont typeface="Wingdings" pitchFamily="2" charset="2"/>
              <a:buNone/>
            </a:pPr>
            <a:r>
              <a:rPr lang="pt-PT" sz="2400"/>
              <a:t>	Detecção de antigénios</a:t>
            </a:r>
          </a:p>
          <a:p>
            <a:pPr lvl="2"/>
            <a:r>
              <a:rPr lang="pt-PT" sz="2800"/>
              <a:t>Carga microbiana </a:t>
            </a:r>
            <a:r>
              <a:rPr lang="pt-PT" sz="2800">
                <a:sym typeface="Symbol" pitchFamily="18" charset="2"/>
              </a:rPr>
              <a:t> limita sensibilidade do método</a:t>
            </a:r>
            <a:endParaRPr lang="pt-PT" sz="2000">
              <a:sym typeface="Symbol" pitchFamily="18" charset="2"/>
            </a:endParaRPr>
          </a:p>
          <a:p>
            <a:pPr lvl="2"/>
            <a:endParaRPr lang="pt-PT" sz="2800"/>
          </a:p>
          <a:p>
            <a:pPr lvl="1">
              <a:buFont typeface="Wingdings" pitchFamily="2" charset="2"/>
              <a:buNone/>
            </a:pPr>
            <a:r>
              <a:rPr lang="pt-PT" sz="2800"/>
              <a:t>Detecção de anticorpos</a:t>
            </a:r>
          </a:p>
          <a:p>
            <a:pPr lvl="2"/>
            <a:r>
              <a:rPr lang="pt-PT" sz="2800"/>
              <a:t>Sem utilidade na fase aguda - diagnóstico retrospectivo </a:t>
            </a:r>
          </a:p>
          <a:p>
            <a:pPr lvl="2"/>
            <a:r>
              <a:rPr lang="pt-PT" sz="2800"/>
              <a:t>Hospedeiro imunocomprometido</a:t>
            </a:r>
          </a:p>
          <a:p>
            <a:pPr lvl="2"/>
            <a:endParaRPr lang="pt-PT" sz="2800"/>
          </a:p>
        </p:txBody>
      </p:sp>
      <p:sp>
        <p:nvSpPr>
          <p:cNvPr id="722948" name="Text Box 4"/>
          <p:cNvSpPr txBox="1">
            <a:spLocks noChangeArrowheads="1"/>
          </p:cNvSpPr>
          <p:nvPr/>
        </p:nvSpPr>
        <p:spPr bwMode="auto">
          <a:xfrm>
            <a:off x="1143000" y="1889125"/>
            <a:ext cx="42001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pt-PT" sz="3200" dirty="0">
                <a:solidFill>
                  <a:srgbClr val="FFC000"/>
                </a:solidFill>
              </a:rPr>
              <a:t> Métodos serológicos</a:t>
            </a:r>
            <a:endParaRPr lang="pt-PT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4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7" grpId="0" build="p" bldLvl="2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POC de Marselha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1043608" y="1584325"/>
            <a:ext cx="7743205" cy="2638157"/>
          </a:xfrm>
        </p:spPr>
        <p:txBody>
          <a:bodyPr/>
          <a:lstStyle/>
          <a:p>
            <a:r>
              <a:rPr lang="pt-PT" dirty="0" smtClean="0"/>
              <a:t>POC </a:t>
            </a:r>
            <a:r>
              <a:rPr lang="pt-PT" dirty="0" err="1" smtClean="0"/>
              <a:t>prevented</a:t>
            </a:r>
            <a:r>
              <a:rPr lang="pt-PT" dirty="0" smtClean="0"/>
              <a:t> </a:t>
            </a:r>
            <a:r>
              <a:rPr lang="pt-PT" dirty="0" err="1" smtClean="0"/>
              <a:t>unecessary</a:t>
            </a:r>
            <a:r>
              <a:rPr lang="pt-PT" dirty="0" smtClean="0"/>
              <a:t> </a:t>
            </a:r>
            <a:r>
              <a:rPr lang="pt-PT" dirty="0" err="1" smtClean="0"/>
              <a:t>treatments</a:t>
            </a:r>
            <a:endParaRPr lang="pt-PT" dirty="0" smtClean="0"/>
          </a:p>
          <a:p>
            <a:pPr lvl="1"/>
            <a:r>
              <a:rPr lang="pt-PT" dirty="0" smtClean="0"/>
              <a:t>Non-</a:t>
            </a:r>
            <a:r>
              <a:rPr lang="pt-PT" dirty="0" err="1" smtClean="0"/>
              <a:t>streptococal</a:t>
            </a:r>
            <a:r>
              <a:rPr lang="pt-PT" dirty="0" smtClean="0"/>
              <a:t> </a:t>
            </a:r>
            <a:r>
              <a:rPr lang="pt-PT" dirty="0" err="1" smtClean="0"/>
              <a:t>tonsilitis</a:t>
            </a:r>
            <a:endParaRPr lang="pt-PT" dirty="0" smtClean="0"/>
          </a:p>
          <a:p>
            <a:pPr lvl="1"/>
            <a:r>
              <a:rPr lang="pt-PT" dirty="0" err="1" smtClean="0"/>
              <a:t>Pregnant</a:t>
            </a:r>
            <a:r>
              <a:rPr lang="pt-PT" dirty="0" smtClean="0"/>
              <a:t> </a:t>
            </a:r>
            <a:r>
              <a:rPr lang="pt-PT" dirty="0" err="1" smtClean="0"/>
              <a:t>women</a:t>
            </a:r>
            <a:r>
              <a:rPr lang="pt-PT" dirty="0" smtClean="0"/>
              <a:t> negative for </a:t>
            </a:r>
            <a:r>
              <a:rPr lang="pt-PT" dirty="0" err="1" smtClean="0"/>
              <a:t>group</a:t>
            </a:r>
            <a:r>
              <a:rPr lang="pt-PT" dirty="0" smtClean="0"/>
              <a:t> B </a:t>
            </a:r>
            <a:r>
              <a:rPr lang="pt-PT" dirty="0" err="1" smtClean="0"/>
              <a:t>streptococus</a:t>
            </a:r>
            <a:endParaRPr lang="pt-PT" dirty="0" smtClean="0"/>
          </a:p>
          <a:p>
            <a:pPr lvl="1"/>
            <a:r>
              <a:rPr lang="pt-PT" dirty="0" smtClean="0"/>
              <a:t>Non-</a:t>
            </a:r>
            <a:r>
              <a:rPr lang="pt-PT" dirty="0" err="1" smtClean="0"/>
              <a:t>bacterial</a:t>
            </a:r>
            <a:r>
              <a:rPr lang="pt-PT" dirty="0" smtClean="0"/>
              <a:t> </a:t>
            </a:r>
            <a:r>
              <a:rPr lang="pt-PT" dirty="0" err="1" smtClean="0"/>
              <a:t>meningitis</a:t>
            </a:r>
            <a:endParaRPr lang="pt-PT" dirty="0" smtClean="0"/>
          </a:p>
          <a:p>
            <a:pPr lvl="1"/>
            <a:r>
              <a:rPr lang="pt-PT" dirty="0" err="1" smtClean="0"/>
              <a:t>Bacterial</a:t>
            </a:r>
            <a:r>
              <a:rPr lang="pt-PT" dirty="0" smtClean="0"/>
              <a:t> </a:t>
            </a:r>
            <a:r>
              <a:rPr lang="pt-PT" dirty="0" err="1" smtClean="0"/>
              <a:t>meningitis</a:t>
            </a:r>
            <a:r>
              <a:rPr lang="pt-PT" dirty="0" smtClean="0"/>
              <a:t> (50% </a:t>
            </a:r>
            <a:r>
              <a:rPr lang="pt-PT" dirty="0" err="1" smtClean="0"/>
              <a:t>with</a:t>
            </a:r>
            <a:r>
              <a:rPr lang="pt-PT" dirty="0" smtClean="0"/>
              <a:t> </a:t>
            </a:r>
            <a:r>
              <a:rPr lang="pt-PT" dirty="0" err="1" smtClean="0"/>
              <a:t>sterile</a:t>
            </a:r>
            <a:r>
              <a:rPr lang="pt-PT" dirty="0" smtClean="0"/>
              <a:t> </a:t>
            </a:r>
            <a:r>
              <a:rPr lang="pt-PT" dirty="0" err="1" smtClean="0"/>
              <a:t>cultures</a:t>
            </a:r>
            <a:r>
              <a:rPr lang="pt-PT" dirty="0" smtClean="0"/>
              <a:t>)</a:t>
            </a:r>
          </a:p>
          <a:p>
            <a:pPr lvl="1"/>
            <a:r>
              <a:rPr lang="pt-PT" dirty="0" err="1" smtClean="0"/>
              <a:t>Patients</a:t>
            </a:r>
            <a:r>
              <a:rPr lang="pt-PT" dirty="0" smtClean="0"/>
              <a:t> </a:t>
            </a:r>
            <a:r>
              <a:rPr lang="pt-PT" dirty="0" err="1" smtClean="0"/>
              <a:t>discharged</a:t>
            </a:r>
            <a:r>
              <a:rPr lang="pt-PT" dirty="0" smtClean="0"/>
              <a:t> 3X as </a:t>
            </a:r>
            <a:r>
              <a:rPr lang="pt-PT" dirty="0" err="1" smtClean="0"/>
              <a:t>often</a:t>
            </a:r>
            <a:r>
              <a:rPr lang="pt-PT" dirty="0" smtClean="0"/>
              <a:t> </a:t>
            </a:r>
            <a:r>
              <a:rPr lang="pt-PT" dirty="0" err="1" smtClean="0"/>
              <a:t>if</a:t>
            </a:r>
            <a:r>
              <a:rPr lang="pt-PT" dirty="0" smtClean="0"/>
              <a:t> </a:t>
            </a:r>
            <a:r>
              <a:rPr lang="pt-PT" dirty="0" err="1" smtClean="0"/>
              <a:t>diagnosis</a:t>
            </a:r>
            <a:r>
              <a:rPr lang="pt-PT" dirty="0" smtClean="0"/>
              <a:t> </a:t>
            </a:r>
            <a:r>
              <a:rPr lang="pt-PT" dirty="0" err="1" smtClean="0"/>
              <a:t>with</a:t>
            </a:r>
            <a:r>
              <a:rPr lang="pt-PT" dirty="0" smtClean="0"/>
              <a:t> POC</a:t>
            </a:r>
            <a:endParaRPr lang="pt-PT" dirty="0"/>
          </a:p>
        </p:txBody>
      </p:sp>
      <p:pic>
        <p:nvPicPr>
          <p:cNvPr id="5" name="Marcador de Posição de Conteúdo 3" descr="Recorte de Ecrã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69397" y="4222482"/>
            <a:ext cx="7551738" cy="255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725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Genómica</a:t>
            </a:r>
            <a:r>
              <a:rPr lang="pt-PT" dirty="0" smtClean="0"/>
              <a:t>: </a:t>
            </a:r>
            <a:br>
              <a:rPr lang="pt-PT" dirty="0" smtClean="0"/>
            </a:br>
            <a:r>
              <a:rPr lang="pt-PT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O Próximo passo no diagnóstico?</a:t>
            </a:r>
            <a:endParaRPr lang="pt-PT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err="1" smtClean="0"/>
              <a:t>Metagenómica</a:t>
            </a:r>
            <a:endParaRPr lang="pt-PT" dirty="0" smtClean="0"/>
          </a:p>
          <a:p>
            <a:pPr lvl="1"/>
            <a:r>
              <a:rPr lang="pt-PT" dirty="0" smtClean="0"/>
              <a:t>Estudo de comunidades de </a:t>
            </a:r>
            <a:r>
              <a:rPr lang="pt-PT" dirty="0" err="1" smtClean="0"/>
              <a:t>micro-organismos</a:t>
            </a:r>
            <a:r>
              <a:rPr lang="pt-PT" dirty="0" smtClean="0"/>
              <a:t> </a:t>
            </a:r>
          </a:p>
          <a:p>
            <a:pPr lvl="1"/>
            <a:r>
              <a:rPr lang="pt-PT" dirty="0" smtClean="0"/>
              <a:t>Dispensa a cultura/crescimento</a:t>
            </a:r>
          </a:p>
          <a:p>
            <a:endParaRPr lang="pt-PT" dirty="0"/>
          </a:p>
          <a:p>
            <a:r>
              <a:rPr lang="pt-PT" dirty="0" err="1" smtClean="0"/>
              <a:t>Farmacogenómica</a:t>
            </a:r>
            <a:endParaRPr lang="pt-PT" dirty="0" smtClean="0"/>
          </a:p>
          <a:p>
            <a:pPr lvl="1"/>
            <a:r>
              <a:rPr lang="pt-PT" dirty="0" smtClean="0"/>
              <a:t>Estudo do efeito dos SNP na acção farmacológica</a:t>
            </a:r>
          </a:p>
          <a:p>
            <a:pPr lvl="1"/>
            <a:r>
              <a:rPr lang="pt-PT" dirty="0" smtClean="0"/>
              <a:t>Potencial de tornar fármacos mais úteis/económicos</a:t>
            </a:r>
          </a:p>
          <a:p>
            <a:pPr lvl="1"/>
            <a:r>
              <a:rPr lang="pt-PT" dirty="0" smtClean="0"/>
              <a:t>1000$-100$ </a:t>
            </a:r>
            <a:r>
              <a:rPr lang="pt-PT" dirty="0" err="1" smtClean="0"/>
              <a:t>genome</a:t>
            </a:r>
            <a:r>
              <a:rPr lang="pt-PT" dirty="0" smtClean="0"/>
              <a:t> </a:t>
            </a:r>
            <a:r>
              <a:rPr lang="pt-PT" dirty="0" err="1" smtClean="0"/>
              <a:t>in</a:t>
            </a:r>
            <a:r>
              <a:rPr lang="pt-PT" dirty="0" smtClean="0"/>
              <a:t> 24h </a:t>
            </a:r>
          </a:p>
          <a:p>
            <a:pPr lvl="1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4884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Precisamos da </a:t>
            </a:r>
            <a:r>
              <a:rPr lang="pt-PT" dirty="0" err="1" smtClean="0"/>
              <a:t>Genómica</a:t>
            </a:r>
            <a:r>
              <a:rPr lang="pt-PT" dirty="0" smtClean="0"/>
              <a:t>?</a:t>
            </a:r>
            <a:endParaRPr lang="pt-PT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610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Diagnosticar com dados incompletos</a:t>
            </a:r>
            <a:endParaRPr lang="pt-PT" dirty="0"/>
          </a:p>
        </p:txBody>
      </p:sp>
      <p:pic>
        <p:nvPicPr>
          <p:cNvPr id="4" name="Marcador de Posição de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808"/>
            <a:ext cx="2760861" cy="1507033"/>
          </a:xfr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513" y="1628800"/>
            <a:ext cx="1968446" cy="168453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187" y="1628800"/>
            <a:ext cx="1592213" cy="171766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501008"/>
            <a:ext cx="3014954" cy="272224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996" y="3463924"/>
            <a:ext cx="3899925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8305800" cy="1143000"/>
          </a:xfrm>
        </p:spPr>
        <p:txBody>
          <a:bodyPr/>
          <a:lstStyle/>
          <a:p>
            <a:pPr algn="ctr"/>
            <a:r>
              <a:rPr lang="pt-PT" sz="2800" dirty="0"/>
              <a:t>CARACTERIZAÇÃO DOS MECANISMOS DE RESISTÊNCIA AOS ANTIMICROBIANOS</a:t>
            </a:r>
          </a:p>
        </p:txBody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63650" y="2057400"/>
            <a:ext cx="7727950" cy="11430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pt-PT" dirty="0"/>
              <a:t>Detecção da </a:t>
            </a:r>
            <a:r>
              <a:rPr lang="pt-PT" dirty="0">
                <a:solidFill>
                  <a:schemeClr val="bg1">
                    <a:lumMod val="20000"/>
                    <a:lumOff val="80000"/>
                  </a:schemeClr>
                </a:solidFill>
              </a:rPr>
              <a:t>resistência</a:t>
            </a:r>
          </a:p>
        </p:txBody>
      </p:sp>
      <p:sp>
        <p:nvSpPr>
          <p:cNvPr id="732164" name="Text Box 4"/>
          <p:cNvSpPr txBox="1">
            <a:spLocks noChangeArrowheads="1"/>
          </p:cNvSpPr>
          <p:nvPr/>
        </p:nvSpPr>
        <p:spPr bwMode="auto">
          <a:xfrm>
            <a:off x="784225" y="3170238"/>
            <a:ext cx="66447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PT" dirty="0">
                <a:solidFill>
                  <a:schemeClr val="bg1">
                    <a:lumMod val="20000"/>
                    <a:lumOff val="80000"/>
                  </a:schemeClr>
                </a:solidFill>
              </a:rPr>
              <a:t>Presença de um Gene de resistência </a:t>
            </a:r>
            <a:r>
              <a:rPr lang="pt-PT" dirty="0">
                <a:solidFill>
                  <a:schemeClr val="bg1">
                    <a:lumMod val="20000"/>
                    <a:lumOff val="80000"/>
                  </a:schemeClr>
                </a:solidFill>
                <a:sym typeface="Symbol" pitchFamily="18" charset="2"/>
              </a:rPr>
              <a:t> fenótipo de resistência</a:t>
            </a:r>
            <a:endParaRPr lang="pt-PT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32165" name="Text Box 5"/>
          <p:cNvSpPr txBox="1">
            <a:spLocks noChangeArrowheads="1"/>
          </p:cNvSpPr>
          <p:nvPr/>
        </p:nvSpPr>
        <p:spPr bwMode="auto">
          <a:xfrm>
            <a:off x="333375" y="4552950"/>
            <a:ext cx="71577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pt-PT" dirty="0">
                <a:solidFill>
                  <a:schemeClr val="bg1">
                    <a:lumMod val="20000"/>
                    <a:lumOff val="80000"/>
                  </a:schemeClr>
                </a:solidFill>
                <a:sym typeface="Symbol" pitchFamily="18" charset="2"/>
              </a:rPr>
              <a:t>Ausência </a:t>
            </a:r>
            <a:r>
              <a:rPr lang="pt-PT" dirty="0">
                <a:solidFill>
                  <a:schemeClr val="bg1">
                    <a:lumMod val="20000"/>
                    <a:lumOff val="80000"/>
                  </a:schemeClr>
                </a:solidFill>
              </a:rPr>
              <a:t>de um Gene de resistência </a:t>
            </a:r>
            <a:r>
              <a:rPr lang="pt-PT" dirty="0">
                <a:solidFill>
                  <a:schemeClr val="bg1">
                    <a:lumMod val="20000"/>
                    <a:lumOff val="80000"/>
                  </a:schemeClr>
                </a:solidFill>
                <a:sym typeface="Symbol" pitchFamily="18" charset="2"/>
              </a:rPr>
              <a:t> fenótipo de susceptibilidade</a:t>
            </a:r>
          </a:p>
        </p:txBody>
      </p:sp>
      <p:grpSp>
        <p:nvGrpSpPr>
          <p:cNvPr id="732166" name="Group 6"/>
          <p:cNvGrpSpPr>
            <a:grpSpLocks/>
          </p:cNvGrpSpPr>
          <p:nvPr/>
        </p:nvGrpSpPr>
        <p:grpSpPr bwMode="auto">
          <a:xfrm>
            <a:off x="1774825" y="3170238"/>
            <a:ext cx="6494463" cy="857250"/>
            <a:chOff x="1104" y="2160"/>
            <a:chExt cx="4091" cy="540"/>
          </a:xfrm>
        </p:grpSpPr>
        <p:grpSp>
          <p:nvGrpSpPr>
            <p:cNvPr id="732167" name="Group 7"/>
            <p:cNvGrpSpPr>
              <a:grpSpLocks/>
            </p:cNvGrpSpPr>
            <p:nvPr/>
          </p:nvGrpSpPr>
          <p:grpSpPr bwMode="auto">
            <a:xfrm>
              <a:off x="3312" y="2160"/>
              <a:ext cx="240" cy="288"/>
              <a:chOff x="3312" y="2448"/>
              <a:chExt cx="384" cy="480"/>
            </a:xfrm>
          </p:grpSpPr>
          <p:sp>
            <p:nvSpPr>
              <p:cNvPr id="732168" name="Line 8"/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384" cy="48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PT">
                  <a:solidFill>
                    <a:schemeClr val="bg1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732169" name="Line 9"/>
              <p:cNvSpPr>
                <a:spLocks noChangeShapeType="1"/>
              </p:cNvSpPr>
              <p:nvPr/>
            </p:nvSpPr>
            <p:spPr bwMode="auto">
              <a:xfrm flipH="1">
                <a:off x="3312" y="2448"/>
                <a:ext cx="384" cy="48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PT">
                  <a:solidFill>
                    <a:schemeClr val="bg1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  <p:sp>
          <p:nvSpPr>
            <p:cNvPr id="732170" name="Text Box 10"/>
            <p:cNvSpPr txBox="1">
              <a:spLocks noChangeArrowheads="1"/>
            </p:cNvSpPr>
            <p:nvPr/>
          </p:nvSpPr>
          <p:spPr bwMode="auto">
            <a:xfrm>
              <a:off x="1104" y="2448"/>
              <a:ext cx="4091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pt-PT" sz="20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(a presença de um gene não significa a sua expressão)</a:t>
              </a:r>
            </a:p>
          </p:txBody>
        </p:sp>
      </p:grpSp>
      <p:grpSp>
        <p:nvGrpSpPr>
          <p:cNvPr id="732171" name="Group 11"/>
          <p:cNvGrpSpPr>
            <a:grpSpLocks/>
          </p:cNvGrpSpPr>
          <p:nvPr/>
        </p:nvGrpSpPr>
        <p:grpSpPr bwMode="auto">
          <a:xfrm>
            <a:off x="-61912" y="4594225"/>
            <a:ext cx="9164638" cy="1704975"/>
            <a:chOff x="-32" y="3504"/>
            <a:chExt cx="5773" cy="1074"/>
          </a:xfrm>
        </p:grpSpPr>
        <p:grpSp>
          <p:nvGrpSpPr>
            <p:cNvPr id="732172" name="Group 12"/>
            <p:cNvGrpSpPr>
              <a:grpSpLocks/>
            </p:cNvGrpSpPr>
            <p:nvPr/>
          </p:nvGrpSpPr>
          <p:grpSpPr bwMode="auto">
            <a:xfrm>
              <a:off x="3072" y="3504"/>
              <a:ext cx="240" cy="288"/>
              <a:chOff x="3312" y="2448"/>
              <a:chExt cx="384" cy="480"/>
            </a:xfrm>
          </p:grpSpPr>
          <p:sp>
            <p:nvSpPr>
              <p:cNvPr id="732173" name="Line 13"/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384" cy="48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  <p:sp>
            <p:nvSpPr>
              <p:cNvPr id="732174" name="Line 14"/>
              <p:cNvSpPr>
                <a:spLocks noChangeShapeType="1"/>
              </p:cNvSpPr>
              <p:nvPr/>
            </p:nvSpPr>
            <p:spPr bwMode="auto">
              <a:xfrm flipH="1">
                <a:off x="3312" y="2448"/>
                <a:ext cx="384" cy="480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pt-PT"/>
              </a:p>
            </p:txBody>
          </p:sp>
        </p:grpSp>
        <p:sp>
          <p:nvSpPr>
            <p:cNvPr id="732175" name="Text Box 15"/>
            <p:cNvSpPr txBox="1">
              <a:spLocks noChangeArrowheads="1"/>
            </p:cNvSpPr>
            <p:nvPr/>
          </p:nvSpPr>
          <p:spPr bwMode="auto">
            <a:xfrm>
              <a:off x="-32" y="3744"/>
              <a:ext cx="5773" cy="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pt-PT" sz="20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(múltiplos mecanismos de resistência para o mesmo antibiótico)</a:t>
              </a:r>
            </a:p>
            <a:p>
              <a:pPr algn="ctr" eaLnBrk="0" hangingPunct="0"/>
              <a:endPara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  <a:p>
              <a:pPr algn="ctr" eaLnBrk="0" hangingPunct="0"/>
              <a:endPara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  <a:p>
              <a:pPr algn="ctr" eaLnBrk="0" hangingPunct="0"/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“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with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genetic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methods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,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one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only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gets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what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one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specifically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is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</a:t>
              </a:r>
              <a:r>
                <a:rPr lang="pt-PT" sz="2000" b="1" dirty="0" err="1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looking</a:t>
              </a:r>
              <a:r>
                <a:rPr lang="pt-PT" sz="2000" b="1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 for”</a:t>
              </a:r>
              <a:endParaRPr lang="pt-PT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233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2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32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2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2164" grpId="0" autoUpdateAnimBg="0"/>
      <p:bldP spid="732165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1227138" y="215900"/>
            <a:ext cx="7772400" cy="1143000"/>
          </a:xfrm>
        </p:spPr>
        <p:txBody>
          <a:bodyPr/>
          <a:lstStyle/>
          <a:p>
            <a:r>
              <a:rPr lang="pt-PT"/>
              <a:t>DNA-CHIPS</a:t>
            </a:r>
          </a:p>
        </p:txBody>
      </p:sp>
      <p:pic>
        <p:nvPicPr>
          <p:cNvPr id="740355" name="Picture 3" descr="F:\Maria Luis\biochip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7813"/>
            <a:ext cx="188595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0356" name="Picture 4" descr="F:\Maria Luis\metodologi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5" y="1436688"/>
            <a:ext cx="7413625" cy="5421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71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b="1" dirty="0" smtClean="0">
                <a:solidFill>
                  <a:srgbClr val="FFFF00"/>
                </a:solidFill>
              </a:rPr>
              <a:t>Tecnologia </a:t>
            </a:r>
            <a:r>
              <a:rPr lang="pt-PT" b="1" dirty="0" err="1" smtClean="0">
                <a:solidFill>
                  <a:srgbClr val="FFFF00"/>
                </a:solidFill>
              </a:rPr>
              <a:t>xMAP</a:t>
            </a:r>
            <a:endParaRPr lang="pt-PT" b="1" dirty="0">
              <a:solidFill>
                <a:srgbClr val="FFFF00"/>
              </a:solidFill>
            </a:endParaRPr>
          </a:p>
        </p:txBody>
      </p:sp>
      <p:pic>
        <p:nvPicPr>
          <p:cNvPr id="3" name="xmap-technology-flv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391" y="1772816"/>
            <a:ext cx="8630865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Sistema </a:t>
            </a:r>
            <a:r>
              <a:rPr lang="pt-PT" dirty="0" smtClean="0"/>
              <a:t>RESPLEX (Tecnologia </a:t>
            </a:r>
            <a:r>
              <a:rPr lang="pt-PT" dirty="0" err="1" smtClean="0"/>
              <a:t>xMAP</a:t>
            </a:r>
            <a:r>
              <a:rPr lang="pt-PT" dirty="0" smtClean="0"/>
              <a:t>)</a:t>
            </a:r>
            <a:endParaRPr lang="pt-PT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50006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/>
          <a:stretch/>
        </p:blipFill>
        <p:spPr bwMode="auto">
          <a:xfrm>
            <a:off x="5652120" y="2480844"/>
            <a:ext cx="3207248" cy="1493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219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sz="4000" b="1" dirty="0" smtClean="0">
                <a:solidFill>
                  <a:srgbClr val="FFFF00"/>
                </a:solidFill>
              </a:rPr>
              <a:t>Sequenciação </a:t>
            </a:r>
            <a:br>
              <a:rPr lang="pt-PT" sz="4000" b="1" dirty="0" smtClean="0">
                <a:solidFill>
                  <a:srgbClr val="FFFF00"/>
                </a:solidFill>
              </a:rPr>
            </a:br>
            <a:r>
              <a:rPr lang="pt-PT" sz="4000" b="1" dirty="0" smtClean="0">
                <a:solidFill>
                  <a:srgbClr val="FFFF00"/>
                </a:solidFill>
              </a:rPr>
              <a:t>massivamente paralela</a:t>
            </a:r>
            <a:endParaRPr lang="pt-PT" sz="4000" b="1" dirty="0">
              <a:solidFill>
                <a:srgbClr val="FFFF00"/>
              </a:solidFill>
            </a:endParaRPr>
          </a:p>
        </p:txBody>
      </p:sp>
      <p:pic>
        <p:nvPicPr>
          <p:cNvPr id="10782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13" y="1890614"/>
            <a:ext cx="1782762" cy="1303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</p:pic>
      <p:graphicFrame>
        <p:nvGraphicFramePr>
          <p:cNvPr id="10782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4118537"/>
              </p:ext>
            </p:extLst>
          </p:nvPr>
        </p:nvGraphicFramePr>
        <p:xfrm>
          <a:off x="4469513" y="2593876"/>
          <a:ext cx="2952750" cy="118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3" name="CorelPhotoPaint.Image.10" r:id="rId4" imgW="3279655" imgH="1319787" progId="CorelPhotoPaint.Image.10">
                  <p:embed/>
                </p:oleObj>
              </mc:Choice>
              <mc:Fallback>
                <p:oleObj name="CorelPhotoPaint.Image.10" r:id="rId4" imgW="3279655" imgH="1319787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9513" y="2593876"/>
                        <a:ext cx="2952750" cy="1187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8283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50" y="2584351"/>
            <a:ext cx="1639888" cy="118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78285" name="Picture 13" descr="sequencer_instrum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925" y="1412776"/>
            <a:ext cx="247015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420378" y="1979548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b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Roche</a:t>
            </a:r>
            <a:r>
              <a:rPr lang="pt-PT" b="1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 GS FLX / GS FLX </a:t>
            </a:r>
            <a:r>
              <a:rPr lang="pt-PT" b="1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Junior</a:t>
            </a:r>
            <a:endParaRPr lang="pt-PT" b="1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0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SOLID sequencing</a:t>
            </a:r>
          </a:p>
        </p:txBody>
      </p:sp>
      <p:pic>
        <p:nvPicPr>
          <p:cNvPr id="1083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8513"/>
            <a:ext cx="4703763" cy="242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33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6588"/>
            <a:ext cx="4705350" cy="36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33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13" y="1922463"/>
            <a:ext cx="3633787" cy="2992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76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381000"/>
            <a:ext cx="8172400" cy="1143000"/>
          </a:xfrm>
        </p:spPr>
        <p:txBody>
          <a:bodyPr/>
          <a:lstStyle/>
          <a:p>
            <a:pPr algn="ctr"/>
            <a:r>
              <a:rPr lang="pt-PT" sz="3200" dirty="0"/>
              <a:t>CARACTERIZAÇÃO EPIDEMIOLÓGICA DAS INFECÇÕES NOSOCOMIAIS</a:t>
            </a:r>
            <a:endParaRPr lang="pt-PT" sz="2800" dirty="0"/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28775" y="2016125"/>
            <a:ext cx="6927850" cy="73977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CC33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pt-PT"/>
              <a:t>Compreensão da epidemiologia</a:t>
            </a:r>
          </a:p>
        </p:txBody>
      </p:sp>
      <p:grpSp>
        <p:nvGrpSpPr>
          <p:cNvPr id="735236" name="Group 4"/>
          <p:cNvGrpSpPr>
            <a:grpSpLocks/>
          </p:cNvGrpSpPr>
          <p:nvPr/>
        </p:nvGrpSpPr>
        <p:grpSpPr bwMode="auto">
          <a:xfrm>
            <a:off x="1108075" y="2881313"/>
            <a:ext cx="6919913" cy="2963862"/>
            <a:chOff x="698" y="1815"/>
            <a:chExt cx="4359" cy="1867"/>
          </a:xfrm>
        </p:grpSpPr>
        <p:sp>
          <p:nvSpPr>
            <p:cNvPr id="735237" name="Text Box 5"/>
            <p:cNvSpPr txBox="1">
              <a:spLocks noChangeArrowheads="1"/>
            </p:cNvSpPr>
            <p:nvPr/>
          </p:nvSpPr>
          <p:spPr bwMode="auto">
            <a:xfrm>
              <a:off x="698" y="2693"/>
              <a:ext cx="4359" cy="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CC33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pt-PT" sz="3200" dirty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Implementação de medidas eficazes na prevenção e no controlo das infecções nosocomiais</a:t>
              </a:r>
              <a:endParaRPr lang="pt-PT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35238" name="Line 6"/>
            <p:cNvSpPr>
              <a:spLocks noChangeShapeType="1"/>
            </p:cNvSpPr>
            <p:nvPr/>
          </p:nvSpPr>
          <p:spPr bwMode="auto">
            <a:xfrm>
              <a:off x="2880" y="1815"/>
              <a:ext cx="0" cy="823"/>
            </a:xfrm>
            <a:prstGeom prst="line">
              <a:avLst/>
            </a:prstGeom>
            <a:noFill/>
            <a:ln w="76200">
              <a:solidFill>
                <a:schemeClr val="bg1">
                  <a:lumMod val="20000"/>
                  <a:lumOff val="80000"/>
                </a:schemeClr>
              </a:solidFill>
              <a:round/>
              <a:headEnd type="none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130714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3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5235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8458200" cy="1143000"/>
          </a:xfrm>
        </p:spPr>
        <p:txBody>
          <a:bodyPr/>
          <a:lstStyle/>
          <a:p>
            <a:pPr algn="ctr"/>
            <a:r>
              <a:rPr lang="pt-PT" sz="2800" dirty="0">
                <a:solidFill>
                  <a:srgbClr val="FFFF00"/>
                </a:solidFill>
              </a:rPr>
              <a:t>CARACTERIZAÇÃO EPIDEMIOLÓGICA </a:t>
            </a:r>
            <a:r>
              <a:rPr lang="pt-PT" sz="2800" dirty="0" smtClean="0">
                <a:solidFill>
                  <a:srgbClr val="FFFF00"/>
                </a:solidFill>
              </a:rPr>
              <a:t/>
            </a:r>
            <a:br>
              <a:rPr lang="pt-PT" sz="2800" dirty="0" smtClean="0">
                <a:solidFill>
                  <a:srgbClr val="FFFF00"/>
                </a:solidFill>
              </a:rPr>
            </a:br>
            <a:r>
              <a:rPr lang="pt-PT" sz="2800" dirty="0" smtClean="0">
                <a:solidFill>
                  <a:srgbClr val="FFFF00"/>
                </a:solidFill>
              </a:rPr>
              <a:t>REP-PCR</a:t>
            </a:r>
            <a:endParaRPr lang="pt-PT" sz="2800" dirty="0">
              <a:solidFill>
                <a:srgbClr val="FFFF00"/>
              </a:solidFill>
            </a:endParaRPr>
          </a:p>
        </p:txBody>
      </p:sp>
      <p:sp>
        <p:nvSpPr>
          <p:cNvPr id="736259" name="Text Box 3"/>
          <p:cNvSpPr txBox="1">
            <a:spLocks noChangeArrowheads="1"/>
          </p:cNvSpPr>
          <p:nvPr/>
        </p:nvSpPr>
        <p:spPr bwMode="auto">
          <a:xfrm>
            <a:off x="5788025" y="3695700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Aplicação de REP-PCR (</a:t>
            </a:r>
            <a:r>
              <a:rPr lang="pt-PT" sz="20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repetitive</a:t>
            </a:r>
            <a:r>
              <a: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20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element</a:t>
            </a:r>
            <a:r>
              <a: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20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sequence</a:t>
            </a:r>
            <a:r>
              <a: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pt-PT" sz="2000" dirty="0" err="1">
                <a:solidFill>
                  <a:schemeClr val="bg1">
                    <a:lumMod val="20000"/>
                    <a:lumOff val="80000"/>
                  </a:schemeClr>
                </a:solidFill>
              </a:rPr>
              <a:t>based</a:t>
            </a:r>
            <a:r>
              <a:rPr lang="pt-PT" sz="20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PCR) no estudo epidemiológico de um surto de SAMR no HGSA</a:t>
            </a:r>
            <a:endParaRPr lang="pt-PT" sz="160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736260" name="Picture 4" descr="F:\Maria Luis\rep-PCR-SAM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2566988"/>
            <a:ext cx="5235575" cy="421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336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Electroforese em campo pulsátil (PFGE)</a:t>
            </a:r>
            <a:endParaRPr lang="en-GB"/>
          </a:p>
        </p:txBody>
      </p:sp>
      <p:graphicFrame>
        <p:nvGraphicFramePr>
          <p:cNvPr id="806915" name="Object 3"/>
          <p:cNvGraphicFramePr>
            <a:graphicFrameLocks noChangeAspect="1"/>
          </p:cNvGraphicFramePr>
          <p:nvPr/>
        </p:nvGraphicFramePr>
        <p:xfrm>
          <a:off x="1484313" y="2411413"/>
          <a:ext cx="588803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Fotografia do Photo Editor" r:id="rId3" imgW="13108230" imgH="9047619" progId="MSPhotoEd.3">
                  <p:embed/>
                </p:oleObj>
              </mc:Choice>
              <mc:Fallback>
                <p:oleObj name="Fotografia do Photo Editor" r:id="rId3" imgW="13108230" imgH="90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313" y="2411413"/>
                        <a:ext cx="5888037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4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74688"/>
            <a:ext cx="7772400" cy="1012825"/>
          </a:xfrm>
        </p:spPr>
        <p:txBody>
          <a:bodyPr/>
          <a:lstStyle/>
          <a:p>
            <a:r>
              <a:rPr lang="pt-PT" sz="3200" b="1" dirty="0">
                <a:solidFill>
                  <a:srgbClr val="FFFF00"/>
                </a:solidFill>
                <a:latin typeface="Arial" charset="0"/>
              </a:rPr>
              <a:t>Epidemiologia Molecular das Infecções Nosocomiais por MRSA</a:t>
            </a:r>
          </a:p>
        </p:txBody>
      </p:sp>
      <p:pic>
        <p:nvPicPr>
          <p:cNvPr id="844803" name="Picture 3" descr="F:\Maria Luis\MRSAITQB(96-00)\pfgehgsa7posit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/>
          <a:stretch>
            <a:fillRect/>
          </a:stretch>
        </p:blipFill>
        <p:spPr bwMode="auto">
          <a:xfrm>
            <a:off x="214313" y="3700463"/>
            <a:ext cx="5127625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44804" name="Object 4"/>
          <p:cNvGraphicFramePr>
            <a:graphicFrameLocks noChangeAspect="1"/>
          </p:cNvGraphicFramePr>
          <p:nvPr/>
        </p:nvGraphicFramePr>
        <p:xfrm>
          <a:off x="5707063" y="4356100"/>
          <a:ext cx="3436937" cy="170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Fotografia do Photo Editor" r:id="rId4" imgW="21800000" imgH="10790476" progId="MSPhotoEd.3">
                  <p:embed/>
                </p:oleObj>
              </mc:Choice>
              <mc:Fallback>
                <p:oleObj name="Fotografia do Photo Editor" r:id="rId4" imgW="21800000" imgH="1079047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7063" y="4356100"/>
                        <a:ext cx="3436937" cy="170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4805" name="Object 5"/>
          <p:cNvGraphicFramePr>
            <a:graphicFrameLocks noChangeAspect="1"/>
          </p:cNvGraphicFramePr>
          <p:nvPr/>
        </p:nvGraphicFramePr>
        <p:xfrm>
          <a:off x="1223963" y="1909763"/>
          <a:ext cx="6186487" cy="170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1" name="Fotografia do Photo Editor" r:id="rId6" imgW="18676190" imgH="5152381" progId="MSPhotoEd.3">
                  <p:embed/>
                </p:oleObj>
              </mc:Choice>
              <mc:Fallback>
                <p:oleObj name="Fotografia do Photo Editor" r:id="rId6" imgW="18676190" imgH="51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3963" y="1909763"/>
                        <a:ext cx="6186487" cy="170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857936"/>
      </p:ext>
    </p:extLst>
  </p:cSld>
  <p:clrMapOvr>
    <a:masterClrMapping/>
  </p:clrMapOvr>
  <p:transition>
    <p:cover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395288"/>
            <a:ext cx="7620000" cy="946150"/>
          </a:xfrm>
        </p:spPr>
        <p:txBody>
          <a:bodyPr/>
          <a:lstStyle/>
          <a:p>
            <a:r>
              <a:rPr lang="pt-PT" sz="3600" b="1" dirty="0">
                <a:latin typeface="Arial" charset="0"/>
              </a:rPr>
              <a:t>Epidemiologia Molecular das Infecções Nosocomiais</a:t>
            </a:r>
          </a:p>
        </p:txBody>
      </p:sp>
      <p:sp>
        <p:nvSpPr>
          <p:cNvPr id="84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772816"/>
            <a:ext cx="7277100" cy="39084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t-PT" sz="2400" b="1" i="1" dirty="0" err="1">
                <a:solidFill>
                  <a:srgbClr val="FFFFCC"/>
                </a:solidFill>
              </a:rPr>
              <a:t>Enterococcus</a:t>
            </a:r>
            <a:r>
              <a:rPr lang="pt-PT" sz="2400" b="1" i="1" dirty="0">
                <a:solidFill>
                  <a:srgbClr val="FFFFCC"/>
                </a:solidFill>
              </a:rPr>
              <a:t> </a:t>
            </a:r>
            <a:r>
              <a:rPr lang="pt-PT" sz="2400" b="1" i="1" dirty="0" err="1">
                <a:solidFill>
                  <a:srgbClr val="FFFFCC"/>
                </a:solidFill>
              </a:rPr>
              <a:t>faecium</a:t>
            </a:r>
            <a:r>
              <a:rPr lang="pt-PT" sz="2400" b="1" dirty="0">
                <a:solidFill>
                  <a:srgbClr val="FFFFCC"/>
                </a:solidFill>
              </a:rPr>
              <a:t> resistentes aos </a:t>
            </a:r>
            <a:r>
              <a:rPr lang="pt-PT" sz="2400" b="1" dirty="0" err="1">
                <a:solidFill>
                  <a:srgbClr val="FFFFCC"/>
                </a:solidFill>
              </a:rPr>
              <a:t>glicopeptídeos</a:t>
            </a:r>
            <a:endParaRPr lang="pt-PT" sz="2400" b="1" dirty="0">
              <a:solidFill>
                <a:srgbClr val="FFFFCC"/>
              </a:solidFill>
            </a:endParaRPr>
          </a:p>
          <a:p>
            <a:pPr>
              <a:lnSpc>
                <a:spcPct val="90000"/>
              </a:lnSpc>
            </a:pPr>
            <a:endParaRPr lang="pt-PT" sz="2400" b="1" dirty="0">
              <a:solidFill>
                <a:srgbClr val="FFFFCC"/>
              </a:solidFill>
            </a:endParaRPr>
          </a:p>
          <a:p>
            <a:pPr lvl="2">
              <a:lnSpc>
                <a:spcPct val="120000"/>
              </a:lnSpc>
              <a:buClr>
                <a:srgbClr val="FFFFCC"/>
              </a:buClr>
            </a:pPr>
            <a:r>
              <a:rPr lang="pt-PT" sz="3200" dirty="0">
                <a:solidFill>
                  <a:srgbClr val="FFFFCC"/>
                </a:solidFill>
              </a:rPr>
              <a:t>RAPD (</a:t>
            </a:r>
            <a:r>
              <a:rPr lang="pt-PT" sz="3200" dirty="0" err="1">
                <a:solidFill>
                  <a:srgbClr val="FFFFCC"/>
                </a:solidFill>
              </a:rPr>
              <a:t>Random</a:t>
            </a:r>
            <a:r>
              <a:rPr lang="pt-PT" sz="3200" dirty="0">
                <a:solidFill>
                  <a:srgbClr val="FFFFCC"/>
                </a:solidFill>
              </a:rPr>
              <a:t> </a:t>
            </a:r>
            <a:r>
              <a:rPr lang="pt-PT" sz="3200" dirty="0" err="1">
                <a:solidFill>
                  <a:srgbClr val="FFFFCC"/>
                </a:solidFill>
              </a:rPr>
              <a:t>amplified</a:t>
            </a:r>
            <a:r>
              <a:rPr lang="pt-PT" sz="3200" dirty="0">
                <a:solidFill>
                  <a:srgbClr val="FFFFCC"/>
                </a:solidFill>
              </a:rPr>
              <a:t> </a:t>
            </a:r>
            <a:r>
              <a:rPr lang="pt-PT" sz="3200" dirty="0" err="1">
                <a:solidFill>
                  <a:srgbClr val="FFFFCC"/>
                </a:solidFill>
              </a:rPr>
              <a:t>polymorphic</a:t>
            </a:r>
            <a:r>
              <a:rPr lang="pt-PT" sz="3200" dirty="0">
                <a:solidFill>
                  <a:srgbClr val="FFFFCC"/>
                </a:solidFill>
              </a:rPr>
              <a:t> DNA)</a:t>
            </a:r>
          </a:p>
          <a:p>
            <a:pPr lvl="2">
              <a:lnSpc>
                <a:spcPct val="120000"/>
              </a:lnSpc>
              <a:buClr>
                <a:srgbClr val="FFFFCC"/>
              </a:buClr>
            </a:pPr>
            <a:r>
              <a:rPr lang="pt-PT" sz="3200" dirty="0">
                <a:solidFill>
                  <a:srgbClr val="FFFFCC"/>
                </a:solidFill>
              </a:rPr>
              <a:t>REA (</a:t>
            </a:r>
            <a:r>
              <a:rPr lang="pt-PT" sz="3200" dirty="0" err="1">
                <a:solidFill>
                  <a:srgbClr val="FFFFCC"/>
                </a:solidFill>
              </a:rPr>
              <a:t>Restriction</a:t>
            </a:r>
            <a:r>
              <a:rPr lang="pt-PT" sz="3200" dirty="0">
                <a:solidFill>
                  <a:srgbClr val="FFFFCC"/>
                </a:solidFill>
              </a:rPr>
              <a:t> </a:t>
            </a:r>
            <a:r>
              <a:rPr lang="pt-PT" sz="3200" dirty="0" err="1">
                <a:solidFill>
                  <a:srgbClr val="FFFFCC"/>
                </a:solidFill>
              </a:rPr>
              <a:t>endonuclease</a:t>
            </a:r>
            <a:r>
              <a:rPr lang="pt-PT" sz="3200" dirty="0">
                <a:solidFill>
                  <a:srgbClr val="FFFFCC"/>
                </a:solidFill>
              </a:rPr>
              <a:t> </a:t>
            </a:r>
            <a:r>
              <a:rPr lang="pt-PT" sz="3200" dirty="0" err="1">
                <a:solidFill>
                  <a:srgbClr val="FFFFCC"/>
                </a:solidFill>
              </a:rPr>
              <a:t>analysis</a:t>
            </a:r>
            <a:r>
              <a:rPr lang="pt-PT" sz="3200" dirty="0">
                <a:solidFill>
                  <a:srgbClr val="FFFFCC"/>
                </a:solidFill>
              </a:rPr>
              <a:t>) do DNA </a:t>
            </a:r>
            <a:r>
              <a:rPr lang="pt-PT" sz="3200" dirty="0" err="1">
                <a:solidFill>
                  <a:srgbClr val="FFFFCC"/>
                </a:solidFill>
              </a:rPr>
              <a:t>genómico</a:t>
            </a:r>
            <a:endParaRPr lang="pt-PT" sz="3200" dirty="0">
              <a:solidFill>
                <a:srgbClr val="FFFFCC"/>
              </a:solidFill>
            </a:endParaRPr>
          </a:p>
          <a:p>
            <a:pPr lvl="2">
              <a:lnSpc>
                <a:spcPct val="90000"/>
              </a:lnSpc>
            </a:pPr>
            <a:endParaRPr lang="pt-PT" sz="3200" dirty="0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50737"/>
      </p:ext>
    </p:extLst>
  </p:cSld>
  <p:clrMapOvr>
    <a:masterClrMapping/>
  </p:clrMapOvr>
  <p:transition>
    <p:cover dir="r"/>
  </p:transition>
</p:sld>
</file>

<file path=ppt/theme/theme1.xml><?xml version="1.0" encoding="utf-8"?>
<a:theme xmlns:a="http://schemas.openxmlformats.org/drawingml/2006/main" name="genética médica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genética médica</Template>
  <TotalTime>630</TotalTime>
  <Words>1783</Words>
  <Application>Microsoft Office PowerPoint</Application>
  <PresentationFormat>Apresentação no Ecrã (4:3)</PresentationFormat>
  <Paragraphs>2120</Paragraphs>
  <Slides>49</Slides>
  <Notes>0</Notes>
  <HiddenSlides>0</HiddenSlides>
  <MMClips>1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5</vt:i4>
      </vt:variant>
      <vt:variant>
        <vt:lpstr>Títulos dos diapositivos</vt:lpstr>
      </vt:variant>
      <vt:variant>
        <vt:i4>49</vt:i4>
      </vt:variant>
    </vt:vector>
  </HeadingPairs>
  <TitlesOfParts>
    <vt:vector size="55" baseType="lpstr">
      <vt:lpstr>genética médica</vt:lpstr>
      <vt:lpstr>Fotografia do Photo Editor</vt:lpstr>
      <vt:lpstr>Image</vt:lpstr>
      <vt:lpstr>Documento</vt:lpstr>
      <vt:lpstr>Gráfico</vt:lpstr>
      <vt:lpstr>CorelPhotoPaint.Image.10</vt:lpstr>
      <vt:lpstr>A Biologia Molecular no diagnóstico Microbiológico</vt:lpstr>
      <vt:lpstr>MÉTODOS CONVENCIONAIS DE DIAGNÓSTICO MICROBIOLÓGICO</vt:lpstr>
      <vt:lpstr>LIMITAÇÕES DOS MÉTODOS CONVENCIONAIS DE DIAGNÓSTICO (I)</vt:lpstr>
      <vt:lpstr>LIMITAÇÕES DOS MÉTODOS CONVENCIONAIS DE DIAGNÓSTICO (II)</vt:lpstr>
      <vt:lpstr>CARACTERIZAÇÃO EPIDEMIOLÓGICA DAS INFECÇÕES NOSOCOMIAIS</vt:lpstr>
      <vt:lpstr>CARACTERIZAÇÃO EPIDEMIOLÓGICA  REP-PCR</vt:lpstr>
      <vt:lpstr>Electroforese em campo pulsátil (PFGE)</vt:lpstr>
      <vt:lpstr>Epidemiologia Molecular das Infecções Nosocomiais por MRSA</vt:lpstr>
      <vt:lpstr>Epidemiologia Molecular das Infecções Nosocomiais</vt:lpstr>
      <vt:lpstr>Identificação de microorganismos   sequenciação 16S rRNA</vt:lpstr>
      <vt:lpstr>AMPLIFICAÇÃO DE ÁCIDOS NUCLEICOS</vt:lpstr>
      <vt:lpstr>AMPLIFIED MTD</vt:lpstr>
      <vt:lpstr>TMA</vt:lpstr>
      <vt:lpstr>AMPLIFICAÇÃO DE ÁCIDOS NUCLEICOS</vt:lpstr>
      <vt:lpstr>Marcos da Biologia Molecular no Laboratório Clínico</vt:lpstr>
      <vt:lpstr>PCR e Diagnóstico</vt:lpstr>
      <vt:lpstr>Marcos da Biologia Molecular no Laboratório Clínico</vt:lpstr>
      <vt:lpstr>NESTED RT-PCR VERSUS SINGLE RT-PCR</vt:lpstr>
      <vt:lpstr>NESTED RT-PCR VERSUS SINGLE RT-PCR</vt:lpstr>
      <vt:lpstr>NESTED RT-PCR VERSUS SINGLE RT-PCR</vt:lpstr>
      <vt:lpstr>Real-Time-PCR publications</vt:lpstr>
      <vt:lpstr>Real-Time-PCR publications</vt:lpstr>
      <vt:lpstr>Campos de Acção da BM nos Hospitais</vt:lpstr>
      <vt:lpstr>Campos de Acção da BM nos Hospitais</vt:lpstr>
      <vt:lpstr>Meningite/Encefalite</vt:lpstr>
      <vt:lpstr>Transplantação</vt:lpstr>
      <vt:lpstr>Transmitidos pelo Sangue</vt:lpstr>
      <vt:lpstr>Doenças Sexualmente Transmissíveis</vt:lpstr>
      <vt:lpstr>Doenças Respiratórias</vt:lpstr>
      <vt:lpstr>Doenças Tropicais     Hemostase</vt:lpstr>
      <vt:lpstr>Oncologia</vt:lpstr>
      <vt:lpstr>Doenças Hereditárias              Obstetricia</vt:lpstr>
      <vt:lpstr>Resistência a Farmacos          Infecção                                          Nosocomial</vt:lpstr>
      <vt:lpstr>Gastroenterite / Alimentos</vt:lpstr>
      <vt:lpstr>Organismos Especialmente Perigosos</vt:lpstr>
      <vt:lpstr>Multiplex</vt:lpstr>
      <vt:lpstr>Necessidades de um Lab de BM</vt:lpstr>
      <vt:lpstr>BM em Point-of-Care ?</vt:lpstr>
      <vt:lpstr>BM em filosofia POC ?</vt:lpstr>
      <vt:lpstr>POC de Marselha</vt:lpstr>
      <vt:lpstr>Genómica:  O Próximo passo no diagnóstico?</vt:lpstr>
      <vt:lpstr>Precisamos da Genómica?</vt:lpstr>
      <vt:lpstr>Diagnosticar com dados incompletos</vt:lpstr>
      <vt:lpstr>CARACTERIZAÇÃO DOS MECANISMOS DE RESISTÊNCIA AOS ANTIMICROBIANOS</vt:lpstr>
      <vt:lpstr>DNA-CHIPS</vt:lpstr>
      <vt:lpstr>Tecnologia xMAP</vt:lpstr>
      <vt:lpstr>Sistema RESPLEX (Tecnologia xMAP)</vt:lpstr>
      <vt:lpstr>Sequenciação  massivamente paralela</vt:lpstr>
      <vt:lpstr>SOLID sequencing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Breve História da Genética</dc:title>
  <dc:creator>Valued Acer Customer</dc:creator>
  <cp:lastModifiedBy>jcabeda</cp:lastModifiedBy>
  <cp:revision>46</cp:revision>
  <dcterms:created xsi:type="dcterms:W3CDTF">2010-01-27T11:53:12Z</dcterms:created>
  <dcterms:modified xsi:type="dcterms:W3CDTF">2011-11-21T10:44:47Z</dcterms:modified>
</cp:coreProperties>
</file>