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7" r:id="rId3"/>
    <p:sldId id="259" r:id="rId4"/>
    <p:sldId id="260" r:id="rId5"/>
    <p:sldId id="263" r:id="rId6"/>
    <p:sldId id="264" r:id="rId7"/>
    <p:sldId id="265" r:id="rId8"/>
    <p:sldId id="267" r:id="rId9"/>
    <p:sldId id="268" r:id="rId10"/>
    <p:sldId id="270" r:id="rId11"/>
    <p:sldId id="271" r:id="rId12"/>
    <p:sldId id="272" r:id="rId13"/>
    <p:sldId id="274" r:id="rId14"/>
    <p:sldId id="276" r:id="rId15"/>
    <p:sldId id="279" r:id="rId16"/>
    <p:sldId id="301" r:id="rId17"/>
    <p:sldId id="289" r:id="rId18"/>
    <p:sldId id="283" r:id="rId19"/>
    <p:sldId id="291" r:id="rId20"/>
    <p:sldId id="292"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Lst>
  <p:sldSz cx="9144000" cy="6858000" type="screen4x3"/>
  <p:notesSz cx="6858000" cy="9144000"/>
  <p:defaultTextStyle>
    <a:defPPr>
      <a:defRPr lang="pt-P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105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DCB378-5F69-4CEE-BAC8-5E7CDC324396}" type="datetimeFigureOut">
              <a:rPr lang="pt-PT" smtClean="0"/>
              <a:t>15-11-2011</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91B7B3-79C2-4C57-B187-3EA9A2FA0B50}" type="slidenum">
              <a:rPr lang="pt-PT" smtClean="0"/>
              <a:t>‹nº›</a:t>
            </a:fld>
            <a:endParaRPr lang="pt-PT"/>
          </a:p>
        </p:txBody>
      </p:sp>
    </p:spTree>
    <p:extLst>
      <p:ext uri="{BB962C8B-B14F-4D97-AF65-F5344CB8AC3E}">
        <p14:creationId xmlns:p14="http://schemas.microsoft.com/office/powerpoint/2010/main" val="369001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FF0D3-34AD-407B-940F-D714FC00DB0C}" type="slidenum">
              <a:rPr lang="pt-PT"/>
              <a:pPr/>
              <a:t>42</a:t>
            </a:fld>
            <a:endParaRPr lang="pt-PT"/>
          </a:p>
        </p:txBody>
      </p:sp>
      <p:sp>
        <p:nvSpPr>
          <p:cNvPr id="1062914" name="Rectangle 2"/>
          <p:cNvSpPr>
            <a:spLocks noChangeArrowheads="1"/>
          </p:cNvSpPr>
          <p:nvPr>
            <p:ph type="sldImg"/>
          </p:nvPr>
        </p:nvSpPr>
        <p:spPr bwMode="auto">
          <a:xfrm>
            <a:off x="973589" y="711630"/>
            <a:ext cx="4912411" cy="3453937"/>
          </a:xfrm>
          <a:prstGeom prst="rect">
            <a:avLst/>
          </a:prstGeom>
          <a:solidFill>
            <a:srgbClr val="FFFFFF"/>
          </a:solidFill>
          <a:ln>
            <a:solidFill>
              <a:srgbClr val="000000"/>
            </a:solidFill>
            <a:miter lim="800000"/>
            <a:headEnd/>
            <a:tailEnd/>
          </a:ln>
        </p:spPr>
      </p:sp>
      <p:sp>
        <p:nvSpPr>
          <p:cNvPr id="1062915" name="Rectangle 3"/>
          <p:cNvSpPr>
            <a:spLocks noChangeArrowheads="1"/>
          </p:cNvSpPr>
          <p:nvPr>
            <p:ph type="body" idx="1"/>
          </p:nvPr>
        </p:nvSpPr>
        <p:spPr bwMode="auto">
          <a:xfrm>
            <a:off x="914824" y="4369529"/>
            <a:ext cx="5028353" cy="4062842"/>
          </a:xfrm>
          <a:prstGeom prst="rect">
            <a:avLst/>
          </a:prstGeom>
          <a:solidFill>
            <a:srgbClr val="FFFFFF"/>
          </a:solidFill>
          <a:ln>
            <a:solidFill>
              <a:srgbClr val="000000"/>
            </a:solidFill>
            <a:miter lim="800000"/>
            <a:headEnd/>
            <a:tailEnd/>
          </a:ln>
        </p:spPr>
        <p:txBody>
          <a:bodyPr/>
          <a:lstStyle/>
          <a:p>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3" descr="C:\Documents and Settings\Rami\Desktop\Ramis Work\PresPro\Templates_07_July_2004\Biotech\JPGS\PPP_SBIOT_TLE_DNA_Structure.jpg"/>
          <p:cNvPicPr>
            <a:picLocks noChangeAspect="1" noChangeArrowheads="1"/>
          </p:cNvPicPr>
          <p:nvPr/>
        </p:nvPicPr>
        <p:blipFill>
          <a:blip r:embed="rId2" cstate="print"/>
          <a:srcRect/>
          <a:stretch>
            <a:fillRect/>
          </a:stretch>
        </p:blipFill>
        <p:spPr bwMode="auto">
          <a:xfrm>
            <a:off x="0" y="0"/>
            <a:ext cx="9144000" cy="6880225"/>
          </a:xfrm>
          <a:prstGeom prst="rect">
            <a:avLst/>
          </a:prstGeom>
          <a:solidFill>
            <a:srgbClr val="336699"/>
          </a:solidFill>
          <a:ln w="9525">
            <a:solidFill>
              <a:srgbClr val="339966"/>
            </a:solidFill>
            <a:miter lim="800000"/>
            <a:headEnd/>
            <a:tailEnd/>
          </a:ln>
        </p:spPr>
      </p:pic>
      <p:sp>
        <p:nvSpPr>
          <p:cNvPr id="4098" name="Rectangle 2"/>
          <p:cNvSpPr>
            <a:spLocks noGrp="1" noChangeArrowheads="1"/>
          </p:cNvSpPr>
          <p:nvPr>
            <p:ph type="ctrTitle"/>
          </p:nvPr>
        </p:nvSpPr>
        <p:spPr>
          <a:xfrm>
            <a:off x="205933" y="1011272"/>
            <a:ext cx="6250927" cy="1880534"/>
          </a:xfrm>
        </p:spPr>
        <p:txBody>
          <a:bodyPr/>
          <a:lstStyle>
            <a:lvl1pPr algn="r">
              <a:defRPr sz="3600">
                <a:solidFill>
                  <a:srgbClr val="FFFF00"/>
                </a:solidFill>
              </a:defRPr>
            </a:lvl1pPr>
          </a:lstStyle>
          <a:p>
            <a:r>
              <a:rPr lang="en-US" smtClean="0"/>
              <a:t>Click to edit Master title style</a:t>
            </a:r>
            <a:endParaRPr lang="en-US" dirty="0"/>
          </a:p>
        </p:txBody>
      </p:sp>
      <p:sp>
        <p:nvSpPr>
          <p:cNvPr id="4099" name="Rectangle 3"/>
          <p:cNvSpPr>
            <a:spLocks noGrp="1" noChangeArrowheads="1"/>
          </p:cNvSpPr>
          <p:nvPr>
            <p:ph type="subTitle" idx="1"/>
          </p:nvPr>
        </p:nvSpPr>
        <p:spPr>
          <a:xfrm>
            <a:off x="258847" y="3029512"/>
            <a:ext cx="6193722" cy="1308198"/>
          </a:xfrm>
        </p:spPr>
        <p:txBody>
          <a:bodyPr/>
          <a:lstStyle>
            <a:lvl1pPr marL="0" indent="0" algn="r">
              <a:buFontTx/>
              <a:buNone/>
              <a:defRPr/>
            </a:lvl1pPr>
          </a:lstStyle>
          <a:p>
            <a:r>
              <a:rPr lang="en-US" smtClean="0"/>
              <a:t>Click to edit Master subtitle style</a:t>
            </a:r>
            <a:endParaRPr lang="en-US"/>
          </a:p>
        </p:txBody>
      </p:sp>
      <p:sp>
        <p:nvSpPr>
          <p:cNvPr id="5" name="Rectangle 4"/>
          <p:cNvSpPr>
            <a:spLocks noGrp="1" noChangeArrowheads="1"/>
          </p:cNvSpPr>
          <p:nvPr>
            <p:ph type="dt" sz="half" idx="10"/>
          </p:nvPr>
        </p:nvSpPr>
        <p:spPr>
          <a:xfrm>
            <a:off x="0" y="6707188"/>
            <a:ext cx="1905000" cy="165100"/>
          </a:xfrm>
        </p:spPr>
        <p:txBody>
          <a:bodyPr/>
          <a:lstStyle>
            <a:lvl1pPr>
              <a:defRPr sz="1100" smtClean="0"/>
            </a:lvl1pPr>
          </a:lstStyle>
          <a:p>
            <a:pPr>
              <a:defRPr/>
            </a:pPr>
            <a:endParaRPr lang="en-US"/>
          </a:p>
        </p:txBody>
      </p:sp>
      <p:sp>
        <p:nvSpPr>
          <p:cNvPr id="6" name="Rectangle 5"/>
          <p:cNvSpPr>
            <a:spLocks noGrp="1" noChangeArrowheads="1"/>
          </p:cNvSpPr>
          <p:nvPr>
            <p:ph type="ftr" sz="quarter" idx="11"/>
          </p:nvPr>
        </p:nvSpPr>
        <p:spPr>
          <a:xfrm>
            <a:off x="3124200" y="6692900"/>
            <a:ext cx="2895600" cy="165100"/>
          </a:xfrm>
        </p:spPr>
        <p:txBody>
          <a:bodyPr/>
          <a:lstStyle>
            <a:lvl1pPr>
              <a:defRPr sz="1100" smtClean="0">
                <a:solidFill>
                  <a:schemeClr val="tx1"/>
                </a:solidFill>
              </a:defRPr>
            </a:lvl1pPr>
          </a:lstStyle>
          <a:p>
            <a:pPr>
              <a:defRPr/>
            </a:pPr>
            <a:endParaRPr lang="en-US"/>
          </a:p>
        </p:txBody>
      </p:sp>
      <p:sp>
        <p:nvSpPr>
          <p:cNvPr id="7" name="Rectangle 6"/>
          <p:cNvSpPr>
            <a:spLocks noGrp="1" noChangeArrowheads="1"/>
          </p:cNvSpPr>
          <p:nvPr>
            <p:ph type="sldNum" sz="quarter" idx="12"/>
          </p:nvPr>
        </p:nvSpPr>
        <p:spPr>
          <a:xfrm>
            <a:off x="7239000" y="6692900"/>
            <a:ext cx="1905000" cy="165100"/>
          </a:xfrm>
        </p:spPr>
        <p:txBody>
          <a:bodyPr/>
          <a:lstStyle>
            <a:lvl1pPr>
              <a:defRPr sz="1100" smtClean="0">
                <a:solidFill>
                  <a:schemeClr val="tx1"/>
                </a:solidFill>
              </a:defRPr>
            </a:lvl1pPr>
          </a:lstStyle>
          <a:p>
            <a:pPr>
              <a:defRPr/>
            </a:pPr>
            <a:fld id="{A35149E1-2A42-4B20-9336-DB038876230E}"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D1D8BF-FAD4-42DD-87EA-9169B5D00EBD}"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544" y="137705"/>
            <a:ext cx="1956364" cy="64032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2451" y="137705"/>
            <a:ext cx="5731804" cy="64032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DC5F04-2B38-4199-9460-D848D4DB3120}"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2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00"/>
                </a:solidFill>
              </a:defRPr>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1142984"/>
            <a:ext cx="5638800" cy="49530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11/15/2011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a:p>
        </p:txBody>
      </p:sp>
      <p:grpSp>
        <p:nvGrpSpPr>
          <p:cNvPr id="4" name="Group 25"/>
          <p:cNvGrpSpPr/>
          <p:nvPr/>
        </p:nvGrpSpPr>
        <p:grpSpPr>
          <a:xfrm>
            <a:off x="1285852" y="142852"/>
            <a:ext cx="714380" cy="785818"/>
            <a:chOff x="1357290" y="3929066"/>
            <a:chExt cx="571504" cy="785818"/>
          </a:xfrm>
        </p:grpSpPr>
        <p:sp>
          <p:nvSpPr>
            <p:cNvPr id="27" name="Oval 26"/>
            <p:cNvSpPr/>
            <p:nvPr userDrawn="1"/>
          </p:nvSpPr>
          <p:spPr>
            <a:xfrm>
              <a:off x="1357290" y="3929066"/>
              <a:ext cx="571504" cy="785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8" name="Picture 27" descr="UFP Logo.gif"/>
            <p:cNvPicPr>
              <a:picLocks noChangeAspect="1"/>
            </p:cNvPicPr>
            <p:nvPr userDrawn="1"/>
          </p:nvPicPr>
          <p:blipFill>
            <a:blip r:embed="rId2" cstate="print"/>
            <a:stretch>
              <a:fillRect/>
            </a:stretch>
          </p:blipFill>
          <p:spPr>
            <a:xfrm>
              <a:off x="1395927" y="3980582"/>
              <a:ext cx="500066" cy="714380"/>
            </a:xfrm>
            <a:prstGeom prst="rect">
              <a:avLst/>
            </a:prstGeom>
          </p:spPr>
        </p:pic>
      </p:grpSp>
      <p:sp>
        <p:nvSpPr>
          <p:cNvPr id="32" name="Text Placeholder 31"/>
          <p:cNvSpPr>
            <a:spLocks noGrp="1"/>
          </p:cNvSpPr>
          <p:nvPr>
            <p:ph type="body" sz="quarter" idx="12"/>
          </p:nvPr>
        </p:nvSpPr>
        <p:spPr>
          <a:xfrm>
            <a:off x="3143250" y="571500"/>
            <a:ext cx="5643563" cy="500063"/>
          </a:xfrm>
          <a:solidFill>
            <a:schemeClr val="accent1"/>
          </a:solidFill>
          <a:ln>
            <a:solidFill>
              <a:schemeClr val="accent1"/>
            </a:solidFill>
          </a:ln>
        </p:spPr>
        <p:txBody>
          <a:bodyPr>
            <a:normAutofit/>
          </a:bodyPr>
          <a:lstStyle>
            <a:lvl1pPr algn="ctr">
              <a:defRPr sz="2000" b="1">
                <a:solidFill>
                  <a:srgbClr val="FFFF00"/>
                </a:solidFill>
                <a:latin typeface="+mj-lt"/>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3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00"/>
                </a:solidFill>
              </a:defRPr>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1142984"/>
            <a:ext cx="5638800" cy="49530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11/15/2011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a:p>
        </p:txBody>
      </p:sp>
      <p:grpSp>
        <p:nvGrpSpPr>
          <p:cNvPr id="4" name="Group 25"/>
          <p:cNvGrpSpPr/>
          <p:nvPr/>
        </p:nvGrpSpPr>
        <p:grpSpPr>
          <a:xfrm>
            <a:off x="1285852" y="142852"/>
            <a:ext cx="714380" cy="785818"/>
            <a:chOff x="1357290" y="3929066"/>
            <a:chExt cx="571504" cy="785818"/>
          </a:xfrm>
        </p:grpSpPr>
        <p:sp>
          <p:nvSpPr>
            <p:cNvPr id="27" name="Oval 26"/>
            <p:cNvSpPr/>
            <p:nvPr userDrawn="1"/>
          </p:nvSpPr>
          <p:spPr>
            <a:xfrm>
              <a:off x="1357290" y="3929066"/>
              <a:ext cx="571504" cy="785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8" name="Picture 27" descr="UFP Logo.gif"/>
            <p:cNvPicPr>
              <a:picLocks noChangeAspect="1"/>
            </p:cNvPicPr>
            <p:nvPr userDrawn="1"/>
          </p:nvPicPr>
          <p:blipFill>
            <a:blip r:embed="rId2" cstate="print"/>
            <a:stretch>
              <a:fillRect/>
            </a:stretch>
          </p:blipFill>
          <p:spPr>
            <a:xfrm>
              <a:off x="1395927" y="3980582"/>
              <a:ext cx="500066" cy="714380"/>
            </a:xfrm>
            <a:prstGeom prst="rect">
              <a:avLst/>
            </a:prstGeom>
          </p:spPr>
        </p:pic>
      </p:grpSp>
      <p:sp>
        <p:nvSpPr>
          <p:cNvPr id="32" name="Text Placeholder 31"/>
          <p:cNvSpPr>
            <a:spLocks noGrp="1"/>
          </p:cNvSpPr>
          <p:nvPr>
            <p:ph type="body" sz="quarter" idx="12"/>
          </p:nvPr>
        </p:nvSpPr>
        <p:spPr>
          <a:xfrm>
            <a:off x="3143250" y="571500"/>
            <a:ext cx="5643563" cy="500063"/>
          </a:xfrm>
          <a:solidFill>
            <a:schemeClr val="accent1"/>
          </a:solidFill>
          <a:ln>
            <a:solidFill>
              <a:schemeClr val="accent1"/>
            </a:solidFill>
          </a:ln>
        </p:spPr>
        <p:txBody>
          <a:bodyPr>
            <a:normAutofit/>
          </a:bodyPr>
          <a:lstStyle>
            <a:lvl1pPr algn="ctr">
              <a:defRPr sz="2000" b="1">
                <a:solidFill>
                  <a:srgbClr val="FFFF00"/>
                </a:solidFill>
                <a:latin typeface="+mj-lt"/>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4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00"/>
                </a:solidFill>
              </a:defRPr>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1142984"/>
            <a:ext cx="5638800" cy="49530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11/15/2011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a:p>
        </p:txBody>
      </p:sp>
      <p:grpSp>
        <p:nvGrpSpPr>
          <p:cNvPr id="4" name="Group 25"/>
          <p:cNvGrpSpPr/>
          <p:nvPr/>
        </p:nvGrpSpPr>
        <p:grpSpPr>
          <a:xfrm>
            <a:off x="1285852" y="142852"/>
            <a:ext cx="714380" cy="785818"/>
            <a:chOff x="1357290" y="3929066"/>
            <a:chExt cx="571504" cy="785818"/>
          </a:xfrm>
        </p:grpSpPr>
        <p:sp>
          <p:nvSpPr>
            <p:cNvPr id="27" name="Oval 26"/>
            <p:cNvSpPr/>
            <p:nvPr userDrawn="1"/>
          </p:nvSpPr>
          <p:spPr>
            <a:xfrm>
              <a:off x="1357290" y="3929066"/>
              <a:ext cx="571504" cy="785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8" name="Picture 27" descr="UFP Logo.gif"/>
            <p:cNvPicPr>
              <a:picLocks noChangeAspect="1"/>
            </p:cNvPicPr>
            <p:nvPr userDrawn="1"/>
          </p:nvPicPr>
          <p:blipFill>
            <a:blip r:embed="rId2" cstate="print"/>
            <a:stretch>
              <a:fillRect/>
            </a:stretch>
          </p:blipFill>
          <p:spPr>
            <a:xfrm>
              <a:off x="1395927" y="3980582"/>
              <a:ext cx="500066" cy="714380"/>
            </a:xfrm>
            <a:prstGeom prst="rect">
              <a:avLst/>
            </a:prstGeom>
          </p:spPr>
        </p:pic>
      </p:grpSp>
      <p:sp>
        <p:nvSpPr>
          <p:cNvPr id="32" name="Text Placeholder 31"/>
          <p:cNvSpPr>
            <a:spLocks noGrp="1"/>
          </p:cNvSpPr>
          <p:nvPr>
            <p:ph type="body" sz="quarter" idx="12"/>
          </p:nvPr>
        </p:nvSpPr>
        <p:spPr>
          <a:xfrm>
            <a:off x="3143250" y="571500"/>
            <a:ext cx="5643563" cy="500063"/>
          </a:xfrm>
          <a:solidFill>
            <a:schemeClr val="accent1"/>
          </a:solidFill>
          <a:ln>
            <a:solidFill>
              <a:schemeClr val="accent1"/>
            </a:solidFill>
          </a:ln>
        </p:spPr>
        <p:txBody>
          <a:bodyPr>
            <a:normAutofit/>
          </a:bodyPr>
          <a:lstStyle>
            <a:lvl1pPr algn="ctr">
              <a:defRPr sz="2000" b="1">
                <a:solidFill>
                  <a:srgbClr val="FFFF00"/>
                </a:solidFill>
                <a:latin typeface="+mj-lt"/>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5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00"/>
                </a:solidFill>
              </a:defRPr>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1142984"/>
            <a:ext cx="5638800" cy="49530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11/15/2011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a:p>
        </p:txBody>
      </p:sp>
      <p:grpSp>
        <p:nvGrpSpPr>
          <p:cNvPr id="4" name="Group 25"/>
          <p:cNvGrpSpPr/>
          <p:nvPr/>
        </p:nvGrpSpPr>
        <p:grpSpPr>
          <a:xfrm>
            <a:off x="1285852" y="142852"/>
            <a:ext cx="714380" cy="785818"/>
            <a:chOff x="1357290" y="3929066"/>
            <a:chExt cx="571504" cy="785818"/>
          </a:xfrm>
        </p:grpSpPr>
        <p:sp>
          <p:nvSpPr>
            <p:cNvPr id="27" name="Oval 26"/>
            <p:cNvSpPr/>
            <p:nvPr userDrawn="1"/>
          </p:nvSpPr>
          <p:spPr>
            <a:xfrm>
              <a:off x="1357290" y="3929066"/>
              <a:ext cx="571504" cy="785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8" name="Picture 27" descr="UFP Logo.gif"/>
            <p:cNvPicPr>
              <a:picLocks noChangeAspect="1"/>
            </p:cNvPicPr>
            <p:nvPr userDrawn="1"/>
          </p:nvPicPr>
          <p:blipFill>
            <a:blip r:embed="rId2" cstate="print"/>
            <a:stretch>
              <a:fillRect/>
            </a:stretch>
          </p:blipFill>
          <p:spPr>
            <a:xfrm>
              <a:off x="1395927" y="3980582"/>
              <a:ext cx="500066" cy="714380"/>
            </a:xfrm>
            <a:prstGeom prst="rect">
              <a:avLst/>
            </a:prstGeom>
          </p:spPr>
        </p:pic>
      </p:grpSp>
      <p:sp>
        <p:nvSpPr>
          <p:cNvPr id="32" name="Text Placeholder 31"/>
          <p:cNvSpPr>
            <a:spLocks noGrp="1"/>
          </p:cNvSpPr>
          <p:nvPr>
            <p:ph type="body" sz="quarter" idx="12"/>
          </p:nvPr>
        </p:nvSpPr>
        <p:spPr>
          <a:xfrm>
            <a:off x="3143250" y="571500"/>
            <a:ext cx="5643563" cy="500063"/>
          </a:xfrm>
          <a:solidFill>
            <a:schemeClr val="accent1"/>
          </a:solidFill>
          <a:ln>
            <a:solidFill>
              <a:schemeClr val="accent1"/>
            </a:solidFill>
          </a:ln>
        </p:spPr>
        <p:txBody>
          <a:bodyPr>
            <a:normAutofit/>
          </a:bodyPr>
          <a:lstStyle>
            <a:lvl1pPr algn="ctr">
              <a:defRPr sz="2000" b="1">
                <a:solidFill>
                  <a:srgbClr val="FFFF00"/>
                </a:solidFill>
                <a:latin typeface="+mj-lt"/>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6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00"/>
                </a:solidFill>
              </a:defRPr>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1142984"/>
            <a:ext cx="5638800" cy="49530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11/15/2011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a:p>
        </p:txBody>
      </p:sp>
      <p:grpSp>
        <p:nvGrpSpPr>
          <p:cNvPr id="4" name="Group 25"/>
          <p:cNvGrpSpPr/>
          <p:nvPr/>
        </p:nvGrpSpPr>
        <p:grpSpPr>
          <a:xfrm>
            <a:off x="1285852" y="142852"/>
            <a:ext cx="714380" cy="785818"/>
            <a:chOff x="1357290" y="3929066"/>
            <a:chExt cx="571504" cy="785818"/>
          </a:xfrm>
        </p:grpSpPr>
        <p:sp>
          <p:nvSpPr>
            <p:cNvPr id="27" name="Oval 26"/>
            <p:cNvSpPr/>
            <p:nvPr userDrawn="1"/>
          </p:nvSpPr>
          <p:spPr>
            <a:xfrm>
              <a:off x="1357290" y="3929066"/>
              <a:ext cx="571504" cy="785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8" name="Picture 27" descr="UFP Logo.gif"/>
            <p:cNvPicPr>
              <a:picLocks noChangeAspect="1"/>
            </p:cNvPicPr>
            <p:nvPr userDrawn="1"/>
          </p:nvPicPr>
          <p:blipFill>
            <a:blip r:embed="rId2" cstate="print"/>
            <a:stretch>
              <a:fillRect/>
            </a:stretch>
          </p:blipFill>
          <p:spPr>
            <a:xfrm>
              <a:off x="1395927" y="3980582"/>
              <a:ext cx="500066" cy="714380"/>
            </a:xfrm>
            <a:prstGeom prst="rect">
              <a:avLst/>
            </a:prstGeom>
          </p:spPr>
        </p:pic>
      </p:grpSp>
      <p:sp>
        <p:nvSpPr>
          <p:cNvPr id="32" name="Text Placeholder 31"/>
          <p:cNvSpPr>
            <a:spLocks noGrp="1"/>
          </p:cNvSpPr>
          <p:nvPr>
            <p:ph type="body" sz="quarter" idx="12"/>
          </p:nvPr>
        </p:nvSpPr>
        <p:spPr>
          <a:xfrm>
            <a:off x="3143250" y="571500"/>
            <a:ext cx="5643563" cy="500063"/>
          </a:xfrm>
          <a:solidFill>
            <a:schemeClr val="accent1"/>
          </a:solidFill>
          <a:ln>
            <a:solidFill>
              <a:schemeClr val="accent1"/>
            </a:solidFill>
          </a:ln>
        </p:spPr>
        <p:txBody>
          <a:bodyPr>
            <a:normAutofit/>
          </a:bodyPr>
          <a:lstStyle>
            <a:lvl1pPr algn="ctr">
              <a:defRPr sz="2000" b="1">
                <a:solidFill>
                  <a:srgbClr val="FFFF00"/>
                </a:solidFill>
                <a:latin typeface="+mj-lt"/>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7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00"/>
                </a:solidFill>
              </a:defRPr>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1142984"/>
            <a:ext cx="5638800" cy="49530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11/15/2011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a:p>
        </p:txBody>
      </p:sp>
      <p:grpSp>
        <p:nvGrpSpPr>
          <p:cNvPr id="4" name="Group 25"/>
          <p:cNvGrpSpPr/>
          <p:nvPr/>
        </p:nvGrpSpPr>
        <p:grpSpPr>
          <a:xfrm>
            <a:off x="1285852" y="142852"/>
            <a:ext cx="714380" cy="785818"/>
            <a:chOff x="1357290" y="3929066"/>
            <a:chExt cx="571504" cy="785818"/>
          </a:xfrm>
        </p:grpSpPr>
        <p:sp>
          <p:nvSpPr>
            <p:cNvPr id="27" name="Oval 26"/>
            <p:cNvSpPr/>
            <p:nvPr userDrawn="1"/>
          </p:nvSpPr>
          <p:spPr>
            <a:xfrm>
              <a:off x="1357290" y="3929066"/>
              <a:ext cx="571504" cy="785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8" name="Picture 27" descr="UFP Logo.gif"/>
            <p:cNvPicPr>
              <a:picLocks noChangeAspect="1"/>
            </p:cNvPicPr>
            <p:nvPr userDrawn="1"/>
          </p:nvPicPr>
          <p:blipFill>
            <a:blip r:embed="rId2" cstate="print"/>
            <a:stretch>
              <a:fillRect/>
            </a:stretch>
          </p:blipFill>
          <p:spPr>
            <a:xfrm>
              <a:off x="1395927" y="3980582"/>
              <a:ext cx="500066" cy="714380"/>
            </a:xfrm>
            <a:prstGeom prst="rect">
              <a:avLst/>
            </a:prstGeom>
          </p:spPr>
        </p:pic>
      </p:grpSp>
      <p:sp>
        <p:nvSpPr>
          <p:cNvPr id="32" name="Text Placeholder 31"/>
          <p:cNvSpPr>
            <a:spLocks noGrp="1"/>
          </p:cNvSpPr>
          <p:nvPr>
            <p:ph type="body" sz="quarter" idx="12"/>
          </p:nvPr>
        </p:nvSpPr>
        <p:spPr>
          <a:xfrm>
            <a:off x="3143250" y="571500"/>
            <a:ext cx="5643563" cy="500063"/>
          </a:xfrm>
          <a:solidFill>
            <a:schemeClr val="accent1"/>
          </a:solidFill>
          <a:ln>
            <a:solidFill>
              <a:schemeClr val="accent1"/>
            </a:solidFill>
          </a:ln>
        </p:spPr>
        <p:txBody>
          <a:bodyPr>
            <a:normAutofit/>
          </a:bodyPr>
          <a:lstStyle>
            <a:lvl1pPr algn="ctr">
              <a:defRPr sz="2000" b="1">
                <a:solidFill>
                  <a:srgbClr val="FFFF00"/>
                </a:solidFill>
                <a:latin typeface="+mj-lt"/>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ítulo, texto e ClipArt">
    <p:spTree>
      <p:nvGrpSpPr>
        <p:cNvPr id="1" name=""/>
        <p:cNvGrpSpPr/>
        <p:nvPr/>
      </p:nvGrpSpPr>
      <p:grpSpPr>
        <a:xfrm>
          <a:off x="0" y="0"/>
          <a:ext cx="0" cy="0"/>
          <a:chOff x="0" y="0"/>
          <a:chExt cx="0" cy="0"/>
        </a:xfrm>
      </p:grpSpPr>
      <p:sp>
        <p:nvSpPr>
          <p:cNvPr id="2" name="Título 1"/>
          <p:cNvSpPr>
            <a:spLocks noGrp="1"/>
          </p:cNvSpPr>
          <p:nvPr>
            <p:ph type="title"/>
          </p:nvPr>
        </p:nvSpPr>
        <p:spPr>
          <a:xfrm>
            <a:off x="190500" y="0"/>
            <a:ext cx="7772400" cy="1143000"/>
          </a:xfrm>
        </p:spPr>
        <p:txBody>
          <a:bodyPr/>
          <a:lstStyle/>
          <a:p>
            <a:r>
              <a:rPr lang="pt-PT" smtClean="0"/>
              <a:t>Clique para editar o estilo</a:t>
            </a:r>
            <a:endParaRPr lang="pt-PT"/>
          </a:p>
        </p:txBody>
      </p:sp>
      <p:sp>
        <p:nvSpPr>
          <p:cNvPr id="3" name="Marcador de Posição do Texto 2"/>
          <p:cNvSpPr>
            <a:spLocks noGrp="1"/>
          </p:cNvSpPr>
          <p:nvPr>
            <p:ph type="body" sz="half" idx="1"/>
          </p:nvPr>
        </p:nvSpPr>
        <p:spPr>
          <a:xfrm>
            <a:off x="685800" y="1422400"/>
            <a:ext cx="3810000" cy="46736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ClipArt 3"/>
          <p:cNvSpPr>
            <a:spLocks noGrp="1"/>
          </p:cNvSpPr>
          <p:nvPr>
            <p:ph type="clipArt" sz="half" idx="2"/>
          </p:nvPr>
        </p:nvSpPr>
        <p:spPr>
          <a:xfrm>
            <a:off x="4648200" y="1422400"/>
            <a:ext cx="3810000" cy="4673600"/>
          </a:xfrm>
        </p:spPr>
        <p:txBody>
          <a:bodyPr/>
          <a:lstStyle/>
          <a:p>
            <a:endParaRPr lang="pt-PT"/>
          </a:p>
        </p:txBody>
      </p:sp>
      <p:sp>
        <p:nvSpPr>
          <p:cNvPr id="5" name="Marcador de Posição da Data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Marcador de Posição do Rodapé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Marcador de Posição do Número do Diapositivo 6"/>
          <p:cNvSpPr>
            <a:spLocks noGrp="1"/>
          </p:cNvSpPr>
          <p:nvPr>
            <p:ph type="sldNum" sz="quarter" idx="12"/>
          </p:nvPr>
        </p:nvSpPr>
        <p:spPr>
          <a:xfrm>
            <a:off x="6553200" y="6248400"/>
            <a:ext cx="1905000" cy="457200"/>
          </a:xfrm>
        </p:spPr>
        <p:txBody>
          <a:bodyPr/>
          <a:lstStyle>
            <a:lvl1pPr>
              <a:defRPr/>
            </a:lvl1pPr>
          </a:lstStyle>
          <a:p>
            <a:fld id="{2DEAED69-240C-44E7-89D6-B312F3FCFE1B}" type="slidenum">
              <a:rPr lang="en-US" altLang="en-US"/>
              <a:pPr/>
              <a:t>‹nº›</a:t>
            </a:fld>
            <a:endParaRPr lang="en-US" altLang="en-US"/>
          </a:p>
        </p:txBody>
      </p:sp>
    </p:spTree>
    <p:extLst>
      <p:ext uri="{BB962C8B-B14F-4D97-AF65-F5344CB8AC3E}">
        <p14:creationId xmlns:p14="http://schemas.microsoft.com/office/powerpoint/2010/main" val="326148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C0CBA-FF78-43D4-A285-FE6F6EBE947B}"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0CBE46-5D17-46FF-A2EA-DB652538EA56}"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235598" y="1583608"/>
            <a:ext cx="3706795" cy="495738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79682" y="1583608"/>
            <a:ext cx="3706795" cy="495738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D4D1EC-0B25-47C1-9723-3D78171EC5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solidFill>
                  <a:srgbClr val="FFFF00"/>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solidFill>
                  <a:srgbClr val="FFC000"/>
                </a:solidFill>
              </a:defRPr>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solidFill>
                  <a:srgbClr val="FFC000"/>
                </a:solidFill>
              </a:defRPr>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8F59F4-3862-4E0A-BC5C-82F98660B18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AD97B7-FE2D-4314-8ABC-86426E32570C}"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CFB20B-9CDF-41B7-BFCB-6A5CD88B9CBF}"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5786" y="272542"/>
            <a:ext cx="2679325" cy="1161887"/>
          </a:xfrm>
        </p:spPr>
        <p:txBody>
          <a:bodyPr anchor="t" anchorCtr="1">
            <a:normAutofit/>
          </a:bodyPr>
          <a:lstStyle>
            <a:lvl1pPr algn="ctr">
              <a:defRPr sz="2400" b="1">
                <a:solidFill>
                  <a:srgbClr val="FFFF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227" y="1428736"/>
            <a:ext cx="5111144" cy="4697706"/>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8662" y="1434428"/>
            <a:ext cx="2643206"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966AFC-91EB-479C-8671-A3694394C1F5}" type="slidenum">
              <a:rPr lang="en-US"/>
              <a:pPr>
                <a:defRPr/>
              </a:pPr>
              <a:t>‹nº›</a:t>
            </a:fld>
            <a:endParaRPr lang="en-US"/>
          </a:p>
        </p:txBody>
      </p:sp>
      <p:sp>
        <p:nvSpPr>
          <p:cNvPr id="9" name="Text Placeholder 8"/>
          <p:cNvSpPr>
            <a:spLocks noGrp="1"/>
          </p:cNvSpPr>
          <p:nvPr>
            <p:ph type="body" sz="quarter" idx="13"/>
          </p:nvPr>
        </p:nvSpPr>
        <p:spPr>
          <a:xfrm>
            <a:off x="3571868" y="500042"/>
            <a:ext cx="5286412" cy="785818"/>
          </a:xfrm>
          <a:solidFill>
            <a:schemeClr val="bg1">
              <a:alpha val="39000"/>
            </a:schemeClr>
          </a:solidFill>
        </p:spPr>
        <p:txBody>
          <a:bodyPr anchor="t" anchorCtr="1">
            <a:normAutofit/>
          </a:bodyPr>
          <a:lstStyle>
            <a:lvl1pPr marL="0" indent="0">
              <a:buNone/>
              <a:defRPr>
                <a:solidFill>
                  <a:srgbClr val="FFFF00"/>
                </a:solidFill>
              </a:defRPr>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smtClean="0"/>
              <a:t>Click icon to add picture</a:t>
            </a:r>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72DE24-BF28-4B7A-B898-A2A0783DD797}"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8" descr="C:\Documents and Settings\Rami\Desktop\Ramis Work\PresPro\Templates_07_July_2004\Biotech\JPGS\PPP_SBIOT_TXT_DNA_Structure.jpg"/>
          <p:cNvPicPr>
            <a:picLocks noChangeAspect="1" noChangeArrowheads="1"/>
          </p:cNvPicPr>
          <p:nvPr/>
        </p:nvPicPr>
        <p:blipFill>
          <a:blip r:embed="rId20" cstate="print"/>
          <a:srcRect/>
          <a:stretch>
            <a:fillRect/>
          </a:stretch>
        </p:blipFill>
        <p:spPr bwMode="auto">
          <a:xfrm>
            <a:off x="0" y="0"/>
            <a:ext cx="9144000" cy="68802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962025" y="138113"/>
            <a:ext cx="7826375" cy="137636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1235075" y="1584325"/>
            <a:ext cx="7551738" cy="49561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136525" y="6624638"/>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a:defRPr sz="9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3157538" y="6624638"/>
            <a:ext cx="2894012"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a:defRPr sz="900" smtClean="0">
                <a:solidFill>
                  <a:srgbClr val="FFFFFF"/>
                </a:solidFill>
                <a:effectLst/>
              </a:defRPr>
            </a:lvl1pPr>
          </a:lstStyle>
          <a:p>
            <a:pPr>
              <a:defRPr/>
            </a:pPr>
            <a:endParaRPr lang="en-US"/>
          </a:p>
        </p:txBody>
      </p:sp>
      <p:sp>
        <p:nvSpPr>
          <p:cNvPr id="1030" name="Rectangle 6"/>
          <p:cNvSpPr>
            <a:spLocks noGrp="1" noChangeArrowheads="1"/>
          </p:cNvSpPr>
          <p:nvPr>
            <p:ph type="sldNum" sz="quarter" idx="4"/>
          </p:nvPr>
        </p:nvSpPr>
        <p:spPr bwMode="auto">
          <a:xfrm>
            <a:off x="7070725" y="6624638"/>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defTabSz="915001">
              <a:defRPr sz="900" smtClean="0">
                <a:solidFill>
                  <a:srgbClr val="FFFFFF"/>
                </a:solidFill>
                <a:effectLst/>
              </a:defRPr>
            </a:lvl1pPr>
          </a:lstStyle>
          <a:p>
            <a:pPr>
              <a:defRPr/>
            </a:pPr>
            <a:fld id="{F5B54C35-6846-4C14-9768-5E4E48DF89B1}"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rtl="0" eaLnBrk="1" fontAlgn="base" hangingPunct="1">
        <a:spcBef>
          <a:spcPct val="0"/>
        </a:spcBef>
        <a:spcAft>
          <a:spcPct val="0"/>
        </a:spcAft>
        <a:defRPr sz="3400">
          <a:solidFill>
            <a:srgbClr val="FFFFFF"/>
          </a:solidFill>
          <a:latin typeface="+mj-lt"/>
          <a:ea typeface="+mj-ea"/>
          <a:cs typeface="+mj-cs"/>
        </a:defRPr>
      </a:lvl1pPr>
      <a:lvl2pPr algn="l" rtl="0" eaLnBrk="1" fontAlgn="base" hangingPunct="1">
        <a:spcBef>
          <a:spcPct val="0"/>
        </a:spcBef>
        <a:spcAft>
          <a:spcPct val="0"/>
        </a:spcAft>
        <a:defRPr sz="3400">
          <a:solidFill>
            <a:srgbClr val="FFFFFF"/>
          </a:solidFill>
          <a:latin typeface="Arial" charset="0"/>
        </a:defRPr>
      </a:lvl2pPr>
      <a:lvl3pPr algn="l" rtl="0" eaLnBrk="1" fontAlgn="base" hangingPunct="1">
        <a:spcBef>
          <a:spcPct val="0"/>
        </a:spcBef>
        <a:spcAft>
          <a:spcPct val="0"/>
        </a:spcAft>
        <a:defRPr sz="3400">
          <a:solidFill>
            <a:srgbClr val="FFFFFF"/>
          </a:solidFill>
          <a:latin typeface="Arial" charset="0"/>
        </a:defRPr>
      </a:lvl3pPr>
      <a:lvl4pPr algn="l" rtl="0" eaLnBrk="1" fontAlgn="base" hangingPunct="1">
        <a:spcBef>
          <a:spcPct val="0"/>
        </a:spcBef>
        <a:spcAft>
          <a:spcPct val="0"/>
        </a:spcAft>
        <a:defRPr sz="3400">
          <a:solidFill>
            <a:srgbClr val="FFFFFF"/>
          </a:solidFill>
          <a:latin typeface="Arial" charset="0"/>
        </a:defRPr>
      </a:lvl4pPr>
      <a:lvl5pPr algn="l" rtl="0" eaLnBrk="1" fontAlgn="base" hangingPunct="1">
        <a:spcBef>
          <a:spcPct val="0"/>
        </a:spcBef>
        <a:spcAft>
          <a:spcPct val="0"/>
        </a:spcAft>
        <a:defRPr sz="3400">
          <a:solidFill>
            <a:srgbClr val="FFFFFF"/>
          </a:solidFill>
          <a:latin typeface="Arial" charset="0"/>
        </a:defRPr>
      </a:lvl5pPr>
      <a:lvl6pPr marL="412394" algn="l" defTabSz="915001" rtl="0" eaLnBrk="1" fontAlgn="base" hangingPunct="1">
        <a:spcBef>
          <a:spcPct val="0"/>
        </a:spcBef>
        <a:spcAft>
          <a:spcPct val="0"/>
        </a:spcAft>
        <a:defRPr sz="3400">
          <a:solidFill>
            <a:srgbClr val="FFFFFF"/>
          </a:solidFill>
          <a:latin typeface="Arial" charset="0"/>
        </a:defRPr>
      </a:lvl6pPr>
      <a:lvl7pPr marL="824789" algn="l" defTabSz="915001" rtl="0" eaLnBrk="1" fontAlgn="base" hangingPunct="1">
        <a:spcBef>
          <a:spcPct val="0"/>
        </a:spcBef>
        <a:spcAft>
          <a:spcPct val="0"/>
        </a:spcAft>
        <a:defRPr sz="3400">
          <a:solidFill>
            <a:srgbClr val="FFFFFF"/>
          </a:solidFill>
          <a:latin typeface="Arial" charset="0"/>
        </a:defRPr>
      </a:lvl7pPr>
      <a:lvl8pPr marL="1237183" algn="l" defTabSz="915001" rtl="0" eaLnBrk="1" fontAlgn="base" hangingPunct="1">
        <a:spcBef>
          <a:spcPct val="0"/>
        </a:spcBef>
        <a:spcAft>
          <a:spcPct val="0"/>
        </a:spcAft>
        <a:defRPr sz="3400">
          <a:solidFill>
            <a:srgbClr val="FFFFFF"/>
          </a:solidFill>
          <a:latin typeface="Arial" charset="0"/>
        </a:defRPr>
      </a:lvl8pPr>
      <a:lvl9pPr marL="1649578" algn="l" defTabSz="915001" rtl="0" eaLnBrk="1" fontAlgn="base" hangingPunct="1">
        <a:spcBef>
          <a:spcPct val="0"/>
        </a:spcBef>
        <a:spcAft>
          <a:spcPct val="0"/>
        </a:spcAft>
        <a:defRPr sz="3400">
          <a:solidFill>
            <a:srgbClr val="FFFFFF"/>
          </a:solidFill>
          <a:latin typeface="Arial" charset="0"/>
        </a:defRPr>
      </a:lvl9pPr>
    </p:titleStyle>
    <p:bodyStyle>
      <a:lvl1pPr marL="341313" indent="-341313" algn="l" rtl="0" eaLnBrk="1" fontAlgn="base" hangingPunct="1">
        <a:spcBef>
          <a:spcPct val="20000"/>
        </a:spcBef>
        <a:spcAft>
          <a:spcPct val="0"/>
        </a:spcAft>
        <a:buChar char="•"/>
        <a:defRPr sz="2500">
          <a:solidFill>
            <a:srgbClr val="FFFFFF"/>
          </a:solidFill>
          <a:latin typeface="+mn-lt"/>
          <a:ea typeface="+mn-ea"/>
          <a:cs typeface="+mn-cs"/>
        </a:defRPr>
      </a:lvl1pPr>
      <a:lvl2pPr marL="742950" indent="-285750" algn="l" rtl="0" eaLnBrk="1" fontAlgn="base" hangingPunct="1">
        <a:spcBef>
          <a:spcPct val="20000"/>
        </a:spcBef>
        <a:spcAft>
          <a:spcPct val="0"/>
        </a:spcAft>
        <a:buChar char="–"/>
        <a:defRPr sz="2200">
          <a:solidFill>
            <a:srgbClr val="FFFFFF"/>
          </a:solidFill>
          <a:latin typeface="+mn-lt"/>
        </a:defRPr>
      </a:lvl2pPr>
      <a:lvl3pPr marL="1141413" indent="-227013" algn="l" rtl="0" eaLnBrk="1" fontAlgn="base" hangingPunct="1">
        <a:spcBef>
          <a:spcPct val="20000"/>
        </a:spcBef>
        <a:spcAft>
          <a:spcPct val="0"/>
        </a:spcAft>
        <a:buChar char="•"/>
        <a:defRPr sz="2200">
          <a:solidFill>
            <a:srgbClr val="FFFFFF"/>
          </a:solidFill>
          <a:latin typeface="+mn-lt"/>
        </a:defRPr>
      </a:lvl3pPr>
      <a:lvl4pPr marL="1598613" indent="-227013" algn="l" rtl="0" eaLnBrk="1" fontAlgn="base" hangingPunct="1">
        <a:spcBef>
          <a:spcPct val="20000"/>
        </a:spcBef>
        <a:spcAft>
          <a:spcPct val="0"/>
        </a:spcAft>
        <a:buChar char="–"/>
        <a:defRPr sz="1900">
          <a:solidFill>
            <a:srgbClr val="FFFFFF"/>
          </a:solidFill>
          <a:latin typeface="+mn-lt"/>
        </a:defRPr>
      </a:lvl4pPr>
      <a:lvl5pPr marL="2057400" indent="-228600" algn="l" rtl="0" eaLnBrk="1" fontAlgn="base" hangingPunct="1">
        <a:spcBef>
          <a:spcPct val="20000"/>
        </a:spcBef>
        <a:spcAft>
          <a:spcPct val="0"/>
        </a:spcAft>
        <a:buChar char="»"/>
        <a:defRPr>
          <a:solidFill>
            <a:srgbClr val="FFFFFF"/>
          </a:solidFill>
          <a:latin typeface="+mn-lt"/>
        </a:defRPr>
      </a:lvl5pPr>
      <a:lvl6pPr marL="2470071" indent="-229108" algn="l" defTabSz="915001" rtl="0" eaLnBrk="1" fontAlgn="base" hangingPunct="1">
        <a:spcBef>
          <a:spcPct val="20000"/>
        </a:spcBef>
        <a:spcAft>
          <a:spcPct val="0"/>
        </a:spcAft>
        <a:buChar char="»"/>
        <a:defRPr>
          <a:solidFill>
            <a:srgbClr val="FFFFFF"/>
          </a:solidFill>
          <a:latin typeface="+mn-lt"/>
        </a:defRPr>
      </a:lvl6pPr>
      <a:lvl7pPr marL="2882465" indent="-229108" algn="l" defTabSz="915001" rtl="0" eaLnBrk="1" fontAlgn="base" hangingPunct="1">
        <a:spcBef>
          <a:spcPct val="20000"/>
        </a:spcBef>
        <a:spcAft>
          <a:spcPct val="0"/>
        </a:spcAft>
        <a:buChar char="»"/>
        <a:defRPr>
          <a:solidFill>
            <a:srgbClr val="FFFFFF"/>
          </a:solidFill>
          <a:latin typeface="+mn-lt"/>
        </a:defRPr>
      </a:lvl7pPr>
      <a:lvl8pPr marL="3294860" indent="-229108" algn="l" defTabSz="915001" rtl="0" eaLnBrk="1" fontAlgn="base" hangingPunct="1">
        <a:spcBef>
          <a:spcPct val="20000"/>
        </a:spcBef>
        <a:spcAft>
          <a:spcPct val="0"/>
        </a:spcAft>
        <a:buChar char="»"/>
        <a:defRPr>
          <a:solidFill>
            <a:srgbClr val="FFFFFF"/>
          </a:solidFill>
          <a:latin typeface="+mn-lt"/>
        </a:defRPr>
      </a:lvl8pPr>
      <a:lvl9pPr marL="3707254" indent="-229108" algn="l" defTabSz="915001" rtl="0" eaLnBrk="1" fontAlgn="base" hangingPunct="1">
        <a:spcBef>
          <a:spcPct val="20000"/>
        </a:spcBef>
        <a:spcAft>
          <a:spcPct val="0"/>
        </a:spcAft>
        <a:buChar char="»"/>
        <a:defRPr>
          <a:solidFill>
            <a:srgbClr val="FFFFFF"/>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23.png"/><Relationship Id="rId5" Type="http://schemas.openxmlformats.org/officeDocument/2006/relationships/oleObject" Target="../embeddings/oleObject11.bin"/><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27.png"/><Relationship Id="rId5" Type="http://schemas.openxmlformats.org/officeDocument/2006/relationships/oleObject" Target="../embeddings/oleObject13.bin"/><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sequencia&#231;&#227;o/310_OP95.EXE" TargetMode="External"/><Relationship Id="rId2" Type="http://schemas.openxmlformats.org/officeDocument/2006/relationships/image" Target="../media/image47.jpeg"/><Relationship Id="rId1" Type="http://schemas.openxmlformats.org/officeDocument/2006/relationships/slideLayout" Target="../slideLayouts/slideLayout18.xml"/><Relationship Id="rId4" Type="http://schemas.openxmlformats.org/officeDocument/2006/relationships/hyperlink" Target="082399_genome%5b1%5d.sw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55.png"/><Relationship Id="rId5" Type="http://schemas.openxmlformats.org/officeDocument/2006/relationships/oleObject" Target="../embeddings/oleObject14.bin"/><Relationship Id="rId4" Type="http://schemas.openxmlformats.org/officeDocument/2006/relationships/image" Target="../media/image57.jpeg"/><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wmf"/><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oleObject" Target="../embeddings/oleObject4.bin"/><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2.png"/><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ctrTitle"/>
          </p:nvPr>
        </p:nvSpPr>
        <p:spPr/>
        <p:txBody>
          <a:bodyPr/>
          <a:lstStyle/>
          <a:p>
            <a:r>
              <a:rPr lang="pt-PT" dirty="0" smtClean="0"/>
              <a:t>Técnicas de Estudo em Genética</a:t>
            </a:r>
            <a:endParaRPr lang="pt-PT" dirty="0"/>
          </a:p>
        </p:txBody>
      </p:sp>
      <p:sp>
        <p:nvSpPr>
          <p:cNvPr id="6" name="Subtitle 5"/>
          <p:cNvSpPr>
            <a:spLocks noGrp="1"/>
          </p:cNvSpPr>
          <p:nvPr>
            <p:ph type="subTitle" idx="1"/>
          </p:nvPr>
        </p:nvSpPr>
        <p:spPr/>
        <p:txBody>
          <a:bodyPr/>
          <a:lstStyle/>
          <a:p>
            <a:endParaRPr lang="pt-PT"/>
          </a:p>
        </p:txBody>
      </p:sp>
      <p:sp>
        <p:nvSpPr>
          <p:cNvPr id="5" name="Rectangle 37"/>
          <p:cNvSpPr>
            <a:spLocks noGrp="1" noChangeArrowheads="1"/>
          </p:cNvSpPr>
          <p:nvPr>
            <p:ph type="ftr" sz="quarter" idx="11"/>
          </p:nvPr>
        </p:nvSpPr>
        <p:spPr>
          <a:xfrm>
            <a:off x="3357554" y="5500702"/>
            <a:ext cx="2895600" cy="457200"/>
          </a:xfrm>
          <a:prstGeom prst="rect">
            <a:avLst/>
          </a:prstGeom>
        </p:spPr>
        <p:txBody>
          <a:bodyPr/>
          <a:lstStyle/>
          <a:p>
            <a:r>
              <a:rPr lang="pt-PT" dirty="0" err="1">
                <a:solidFill>
                  <a:schemeClr val="bg1">
                    <a:lumMod val="20000"/>
                    <a:lumOff val="80000"/>
                  </a:schemeClr>
                </a:solidFill>
              </a:rPr>
              <a:t>Prof.Doutor</a:t>
            </a:r>
            <a:r>
              <a:rPr lang="pt-PT" dirty="0">
                <a:solidFill>
                  <a:schemeClr val="bg1">
                    <a:lumMod val="20000"/>
                    <a:lumOff val="80000"/>
                  </a:schemeClr>
                </a:solidFill>
              </a:rPr>
              <a:t> José Cabeda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3" name="Rectangle 3"/>
          <p:cNvSpPr>
            <a:spLocks noGrp="1" noChangeArrowheads="1"/>
          </p:cNvSpPr>
          <p:nvPr>
            <p:ph type="title"/>
          </p:nvPr>
        </p:nvSpPr>
        <p:spPr>
          <a:xfrm>
            <a:off x="1428728" y="274638"/>
            <a:ext cx="6286544" cy="868346"/>
          </a:xfrm>
        </p:spPr>
        <p:txBody>
          <a:bodyPr/>
          <a:lstStyle/>
          <a:p>
            <a:r>
              <a:rPr lang="pt-PT" dirty="0" err="1" smtClean="0"/>
              <a:t>Espectofotometria</a:t>
            </a:r>
            <a:endParaRPr lang="en-GB" dirty="0"/>
          </a:p>
        </p:txBody>
      </p:sp>
      <p:sp>
        <p:nvSpPr>
          <p:cNvPr id="834562" name="Rectangle 2"/>
          <p:cNvSpPr>
            <a:spLocks noGrp="1" noChangeArrowheads="1"/>
          </p:cNvSpPr>
          <p:nvPr>
            <p:ph idx="1"/>
          </p:nvPr>
        </p:nvSpPr>
        <p:spPr>
          <a:xfrm>
            <a:off x="1000100" y="1142984"/>
            <a:ext cx="7772400" cy="4600575"/>
          </a:xfrm>
        </p:spPr>
        <p:txBody>
          <a:bodyPr/>
          <a:lstStyle/>
          <a:p>
            <a:pPr>
              <a:lnSpc>
                <a:spcPct val="90000"/>
              </a:lnSpc>
            </a:pPr>
            <a:r>
              <a:rPr lang="en-GB" sz="2800" dirty="0">
                <a:sym typeface="Symbol" pitchFamily="18" charset="2"/>
              </a:rPr>
              <a:t></a:t>
            </a:r>
            <a:r>
              <a:rPr lang="pt-PT" sz="2800" baseline="-25000" dirty="0">
                <a:sym typeface="Symbol" pitchFamily="18" charset="2"/>
              </a:rPr>
              <a:t>max</a:t>
            </a:r>
            <a:r>
              <a:rPr lang="pt-PT" sz="2800" dirty="0">
                <a:sym typeface="Symbol" pitchFamily="18" charset="2"/>
              </a:rPr>
              <a:t>=260 </a:t>
            </a:r>
            <a:r>
              <a:rPr lang="pt-PT" sz="2800" dirty="0" err="1">
                <a:sym typeface="Symbol" pitchFamily="18" charset="2"/>
              </a:rPr>
              <a:t>nm</a:t>
            </a:r>
            <a:endParaRPr lang="pt-PT" sz="2800" dirty="0">
              <a:sym typeface="Symbol" pitchFamily="18" charset="2"/>
            </a:endParaRPr>
          </a:p>
          <a:p>
            <a:pPr>
              <a:lnSpc>
                <a:spcPct val="90000"/>
              </a:lnSpc>
            </a:pPr>
            <a:r>
              <a:rPr lang="en-GB" sz="2800" dirty="0">
                <a:sym typeface="Symbol" pitchFamily="18" charset="2"/>
              </a:rPr>
              <a:t></a:t>
            </a:r>
            <a:r>
              <a:rPr lang="pt-PT" sz="2800" baseline="-25000" dirty="0" err="1">
                <a:sym typeface="Symbol" pitchFamily="18" charset="2"/>
              </a:rPr>
              <a:t>max</a:t>
            </a:r>
            <a:r>
              <a:rPr lang="pt-PT" sz="2800" baseline="-25000" dirty="0">
                <a:sym typeface="Symbol" pitchFamily="18" charset="2"/>
              </a:rPr>
              <a:t>(proteínas) </a:t>
            </a:r>
            <a:r>
              <a:rPr lang="pt-PT" sz="2800" dirty="0">
                <a:sym typeface="Symbol" pitchFamily="18" charset="2"/>
              </a:rPr>
              <a:t>=280 </a:t>
            </a:r>
            <a:r>
              <a:rPr lang="pt-PT" sz="2800" dirty="0" err="1">
                <a:sym typeface="Symbol" pitchFamily="18" charset="2"/>
              </a:rPr>
              <a:t>nm</a:t>
            </a:r>
            <a:endParaRPr lang="pt-PT" sz="2800" dirty="0">
              <a:sym typeface="Symbol" pitchFamily="18" charset="2"/>
            </a:endParaRPr>
          </a:p>
          <a:p>
            <a:pPr>
              <a:lnSpc>
                <a:spcPct val="90000"/>
              </a:lnSpc>
            </a:pPr>
            <a:r>
              <a:rPr lang="en-GB" sz="2800" dirty="0">
                <a:sym typeface="Symbol" pitchFamily="18" charset="2"/>
              </a:rPr>
              <a:t></a:t>
            </a:r>
            <a:r>
              <a:rPr lang="pt-PT" sz="2800" baseline="-25000" dirty="0" err="1">
                <a:sym typeface="Symbol" pitchFamily="18" charset="2"/>
              </a:rPr>
              <a:t>ref</a:t>
            </a:r>
            <a:r>
              <a:rPr lang="pt-PT" sz="2800" baseline="-25000" dirty="0">
                <a:sym typeface="Symbol" pitchFamily="18" charset="2"/>
              </a:rPr>
              <a:t> </a:t>
            </a:r>
            <a:r>
              <a:rPr lang="pt-PT" sz="2800" dirty="0">
                <a:sym typeface="Symbol" pitchFamily="18" charset="2"/>
              </a:rPr>
              <a:t>=320 </a:t>
            </a:r>
            <a:r>
              <a:rPr lang="pt-PT" sz="2800" dirty="0" err="1">
                <a:sym typeface="Symbol" pitchFamily="18" charset="2"/>
              </a:rPr>
              <a:t>nm</a:t>
            </a:r>
            <a:endParaRPr lang="pt-PT" sz="2800" dirty="0">
              <a:sym typeface="Symbol" pitchFamily="18" charset="2"/>
            </a:endParaRPr>
          </a:p>
          <a:p>
            <a:pPr>
              <a:lnSpc>
                <a:spcPct val="90000"/>
              </a:lnSpc>
            </a:pPr>
            <a:r>
              <a:rPr lang="pt-PT" sz="2800" dirty="0">
                <a:sym typeface="Symbol" pitchFamily="18" charset="2"/>
              </a:rPr>
              <a:t>Concentração = f(OD</a:t>
            </a:r>
            <a:r>
              <a:rPr lang="pt-PT" sz="2800" baseline="-25000" dirty="0">
                <a:sym typeface="Symbol" pitchFamily="18" charset="2"/>
              </a:rPr>
              <a:t>260</a:t>
            </a:r>
            <a:r>
              <a:rPr lang="pt-PT" sz="2800" dirty="0">
                <a:sym typeface="Symbol" pitchFamily="18" charset="2"/>
              </a:rPr>
              <a:t>). Se L=1cm:</a:t>
            </a:r>
          </a:p>
          <a:p>
            <a:pPr lvl="1">
              <a:lnSpc>
                <a:spcPct val="90000"/>
              </a:lnSpc>
            </a:pPr>
            <a:r>
              <a:rPr lang="pt-PT" sz="2000" dirty="0" err="1">
                <a:sym typeface="Symbol" pitchFamily="18" charset="2"/>
              </a:rPr>
              <a:t>dsDNA</a:t>
            </a:r>
            <a:r>
              <a:rPr lang="pt-PT" sz="2000" dirty="0">
                <a:sym typeface="Symbol" pitchFamily="18" charset="2"/>
              </a:rPr>
              <a:t> 1OD=50µg/ml</a:t>
            </a:r>
          </a:p>
          <a:p>
            <a:pPr lvl="1">
              <a:lnSpc>
                <a:spcPct val="90000"/>
              </a:lnSpc>
            </a:pPr>
            <a:r>
              <a:rPr lang="pt-PT" sz="2000" dirty="0" err="1">
                <a:sym typeface="Symbol" pitchFamily="18" charset="2"/>
              </a:rPr>
              <a:t>ssDNA</a:t>
            </a:r>
            <a:r>
              <a:rPr lang="pt-PT" sz="2000" dirty="0">
                <a:sym typeface="Symbol" pitchFamily="18" charset="2"/>
              </a:rPr>
              <a:t> 1OD=40µg/ml</a:t>
            </a:r>
          </a:p>
          <a:p>
            <a:pPr lvl="1">
              <a:lnSpc>
                <a:spcPct val="90000"/>
              </a:lnSpc>
            </a:pPr>
            <a:r>
              <a:rPr lang="pt-PT" sz="2000" dirty="0" err="1">
                <a:sym typeface="Symbol" pitchFamily="18" charset="2"/>
              </a:rPr>
              <a:t>ssRNA</a:t>
            </a:r>
            <a:r>
              <a:rPr lang="pt-PT" sz="2000" dirty="0">
                <a:sym typeface="Symbol" pitchFamily="18" charset="2"/>
              </a:rPr>
              <a:t> 1OD=40µg/ml</a:t>
            </a:r>
          </a:p>
          <a:p>
            <a:pPr lvl="1">
              <a:lnSpc>
                <a:spcPct val="90000"/>
              </a:lnSpc>
            </a:pPr>
            <a:r>
              <a:rPr lang="pt-PT" sz="2000" dirty="0" err="1">
                <a:sym typeface="Symbol" pitchFamily="18" charset="2"/>
              </a:rPr>
              <a:t>Oligos</a:t>
            </a:r>
            <a:r>
              <a:rPr lang="pt-PT" sz="2000" dirty="0">
                <a:sym typeface="Symbol" pitchFamily="18" charset="2"/>
              </a:rPr>
              <a:t>  1OD=20µg/ml (varia muito com a sequência</a:t>
            </a:r>
            <a:r>
              <a:rPr lang="pt-PT" sz="2000" dirty="0" smtClean="0">
                <a:sym typeface="Symbol" pitchFamily="18" charset="2"/>
              </a:rPr>
              <a:t>)</a:t>
            </a:r>
            <a:endParaRPr lang="pt-PT" sz="2000" dirty="0">
              <a:sym typeface="Symbol" pitchFamily="18" charset="2"/>
            </a:endParaRPr>
          </a:p>
        </p:txBody>
      </p:sp>
      <p:graphicFrame>
        <p:nvGraphicFramePr>
          <p:cNvPr id="834564" name="Object 4"/>
          <p:cNvGraphicFramePr>
            <a:graphicFrameLocks noChangeAspect="1"/>
          </p:cNvGraphicFramePr>
          <p:nvPr/>
        </p:nvGraphicFramePr>
        <p:xfrm>
          <a:off x="3071802" y="4643446"/>
          <a:ext cx="3373437" cy="1308100"/>
        </p:xfrm>
        <a:graphic>
          <a:graphicData uri="http://schemas.openxmlformats.org/presentationml/2006/ole">
            <mc:AlternateContent xmlns:mc="http://schemas.openxmlformats.org/markup-compatibility/2006">
              <mc:Choice xmlns:v="urn:schemas-microsoft-com:vml" Requires="v">
                <p:oleObj spid="_x0000_s8196" name="Equação" r:id="rId3" imgW="1244520" imgH="482400" progId="Equation.3">
                  <p:embed/>
                </p:oleObj>
              </mc:Choice>
              <mc:Fallback>
                <p:oleObj name="Equação" r:id="rId3" imgW="1244520" imgH="482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02" y="4643446"/>
                        <a:ext cx="3373437" cy="1308100"/>
                      </a:xfrm>
                      <a:prstGeom prst="rect">
                        <a:avLst/>
                      </a:prstGeom>
                      <a:solidFill>
                        <a:schemeClr val="bg1"/>
                      </a:solidFill>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5257800" y="2995613"/>
            <a:ext cx="3886200" cy="1143000"/>
          </a:xfrm>
        </p:spPr>
        <p:txBody>
          <a:bodyPr/>
          <a:lstStyle/>
          <a:p>
            <a:r>
              <a:rPr lang="pt-PT"/>
              <a:t>Fazer um gel de agarose</a:t>
            </a:r>
            <a:endParaRPr lang="en-GB"/>
          </a:p>
        </p:txBody>
      </p:sp>
      <p:graphicFrame>
        <p:nvGraphicFramePr>
          <p:cNvPr id="836611" name="Object 3"/>
          <p:cNvGraphicFramePr>
            <a:graphicFrameLocks noChangeAspect="1"/>
          </p:cNvGraphicFramePr>
          <p:nvPr/>
        </p:nvGraphicFramePr>
        <p:xfrm>
          <a:off x="1098550" y="182563"/>
          <a:ext cx="4103688" cy="6477000"/>
        </p:xfrm>
        <a:graphic>
          <a:graphicData uri="http://schemas.openxmlformats.org/presentationml/2006/ole">
            <mc:AlternateContent xmlns:mc="http://schemas.openxmlformats.org/markup-compatibility/2006">
              <mc:Choice xmlns:v="urn:schemas-microsoft-com:vml" Requires="v">
                <p:oleObj spid="_x0000_s9220" name="Fotografia do Photo Editor" r:id="rId3" imgW="12114286" imgH="19123810" progId="">
                  <p:embed/>
                </p:oleObj>
              </mc:Choice>
              <mc:Fallback>
                <p:oleObj name="Fotografia do Photo Editor" r:id="rId3" imgW="12114286" imgH="19123810"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50" y="182563"/>
                        <a:ext cx="4103688"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1142976" y="274638"/>
            <a:ext cx="3929090" cy="939784"/>
          </a:xfrm>
        </p:spPr>
        <p:txBody>
          <a:bodyPr/>
          <a:lstStyle/>
          <a:p>
            <a:r>
              <a:rPr lang="pt-PT" dirty="0" err="1"/>
              <a:t>Electroforese</a:t>
            </a:r>
            <a:endParaRPr lang="en-GB" dirty="0"/>
          </a:p>
        </p:txBody>
      </p:sp>
      <p:graphicFrame>
        <p:nvGraphicFramePr>
          <p:cNvPr id="837635" name="Object 3"/>
          <p:cNvGraphicFramePr>
            <a:graphicFrameLocks noChangeAspect="1"/>
          </p:cNvGraphicFramePr>
          <p:nvPr/>
        </p:nvGraphicFramePr>
        <p:xfrm>
          <a:off x="500034" y="1000108"/>
          <a:ext cx="4536862" cy="2789246"/>
        </p:xfrm>
        <a:graphic>
          <a:graphicData uri="http://schemas.openxmlformats.org/presentationml/2006/ole">
            <mc:AlternateContent xmlns:mc="http://schemas.openxmlformats.org/markup-compatibility/2006">
              <mc:Choice xmlns:v="urn:schemas-microsoft-com:vml" Requires="v">
                <p:oleObj spid="_x0000_s10246" name="Fotografia do Photo Editor" r:id="rId3" imgW="13942857" imgH="8573697" progId="">
                  <p:embed/>
                </p:oleObj>
              </mc:Choice>
              <mc:Fallback>
                <p:oleObj name="Fotografia do Photo Editor" r:id="rId3" imgW="13942857" imgH="8573697"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1000108"/>
                        <a:ext cx="4536862" cy="278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3"/>
          <p:cNvGraphicFramePr>
            <a:graphicFrameLocks noChangeAspect="1"/>
          </p:cNvGraphicFramePr>
          <p:nvPr/>
        </p:nvGraphicFramePr>
        <p:xfrm>
          <a:off x="5357818" y="642918"/>
          <a:ext cx="3439865" cy="5429264"/>
        </p:xfrm>
        <a:graphic>
          <a:graphicData uri="http://schemas.openxmlformats.org/presentationml/2006/ole">
            <mc:AlternateContent xmlns:mc="http://schemas.openxmlformats.org/markup-compatibility/2006">
              <mc:Choice xmlns:v="urn:schemas-microsoft-com:vml" Requires="v">
                <p:oleObj spid="_x0000_s10247" name="Fotografia do Photo Editor" r:id="rId5" imgW="12114286" imgH="19123810" progId="">
                  <p:embed/>
                </p:oleObj>
              </mc:Choice>
              <mc:Fallback>
                <p:oleObj name="Fotografia do Photo Editor" r:id="rId5" imgW="12114286" imgH="1912381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7818" y="642918"/>
                        <a:ext cx="3439865" cy="542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descr="C:\My Documents\CABEDA\Escritos\Sebentas\HGSA\imagens\Utilizados\electroforese.tif"/>
          <p:cNvPicPr>
            <a:picLocks noChangeAspect="1" noChangeArrowheads="1"/>
          </p:cNvPicPr>
          <p:nvPr/>
        </p:nvPicPr>
        <p:blipFill>
          <a:blip r:embed="rId7" cstate="print"/>
          <a:srcRect/>
          <a:stretch>
            <a:fillRect/>
          </a:stretch>
        </p:blipFill>
        <p:spPr bwMode="auto">
          <a:xfrm>
            <a:off x="2214546" y="4071942"/>
            <a:ext cx="2595554" cy="99367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795333" y="728575"/>
            <a:ext cx="3786214" cy="1500198"/>
          </a:xfrm>
        </p:spPr>
        <p:txBody>
          <a:bodyPr/>
          <a:lstStyle/>
          <a:p>
            <a:pPr algn="ctr"/>
            <a:r>
              <a:rPr lang="pt-PT" sz="3600" dirty="0" err="1" smtClean="0"/>
              <a:t>Electroforese</a:t>
            </a:r>
            <a:r>
              <a:rPr lang="pt-PT" sz="3600" dirty="0" smtClean="0"/>
              <a:t> em Campo Pulsado</a:t>
            </a:r>
            <a:br>
              <a:rPr lang="pt-PT" sz="3600" dirty="0" smtClean="0"/>
            </a:br>
            <a:r>
              <a:rPr lang="pt-PT" sz="3600" dirty="0" smtClean="0"/>
              <a:t>(PFGE)</a:t>
            </a:r>
            <a:endParaRPr lang="en-GB" sz="3600" dirty="0"/>
          </a:p>
        </p:txBody>
      </p:sp>
      <p:graphicFrame>
        <p:nvGraphicFramePr>
          <p:cNvPr id="841731" name="Object 3"/>
          <p:cNvGraphicFramePr>
            <a:graphicFrameLocks noChangeAspect="1"/>
          </p:cNvGraphicFramePr>
          <p:nvPr/>
        </p:nvGraphicFramePr>
        <p:xfrm>
          <a:off x="938209" y="2585963"/>
          <a:ext cx="3415545" cy="2357454"/>
        </p:xfrm>
        <a:graphic>
          <a:graphicData uri="http://schemas.openxmlformats.org/presentationml/2006/ole">
            <mc:AlternateContent xmlns:mc="http://schemas.openxmlformats.org/markup-compatibility/2006">
              <mc:Choice xmlns:v="urn:schemas-microsoft-com:vml" Requires="v">
                <p:oleObj spid="_x0000_s11270" name="Fotografia do Photo Editor" r:id="rId3" imgW="13108230" imgH="9047619" progId="">
                  <p:embed/>
                </p:oleObj>
              </mc:Choice>
              <mc:Fallback>
                <p:oleObj name="Fotografia do Photo Editor" r:id="rId3" imgW="13108230" imgH="904761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09" y="2585963"/>
                        <a:ext cx="3415545" cy="235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4581547" y="2157335"/>
          <a:ext cx="4562485" cy="3129053"/>
        </p:xfrm>
        <a:graphic>
          <a:graphicData uri="http://schemas.openxmlformats.org/presentationml/2006/ole">
            <mc:AlternateContent xmlns:mc="http://schemas.openxmlformats.org/markup-compatibility/2006">
              <mc:Choice xmlns:v="urn:schemas-microsoft-com:vml" Requires="v">
                <p:oleObj spid="_x0000_s11271" name="Fotografia do Photo Editor" r:id="rId5" imgW="13885714" imgH="9523810" progId="">
                  <p:embed/>
                </p:oleObj>
              </mc:Choice>
              <mc:Fallback>
                <p:oleObj name="Fotografia do Photo Editor" r:id="rId5" imgW="13885714" imgH="952381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47" y="2157335"/>
                        <a:ext cx="4562485" cy="312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txBox="1">
            <a:spLocks noChangeArrowheads="1"/>
          </p:cNvSpPr>
          <p:nvPr/>
        </p:nvSpPr>
        <p:spPr bwMode="auto">
          <a:xfrm>
            <a:off x="4795861" y="657137"/>
            <a:ext cx="4071966" cy="1071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PT" sz="3600" b="0" i="0" u="none" strike="noStrike" kern="0" cap="none" spc="0" normalizeH="0" baseline="0" noProof="0" dirty="0" err="1" smtClean="0">
                <a:ln>
                  <a:noFill/>
                </a:ln>
                <a:solidFill>
                  <a:schemeClr val="bg1">
                    <a:lumMod val="20000"/>
                    <a:lumOff val="80000"/>
                  </a:schemeClr>
                </a:solidFill>
                <a:effectLst/>
                <a:uLnTx/>
                <a:uFillTx/>
                <a:latin typeface="+mj-lt"/>
                <a:ea typeface="+mj-ea"/>
                <a:cs typeface="+mj-cs"/>
              </a:rPr>
              <a:t>Electroforese</a:t>
            </a:r>
            <a:r>
              <a:rPr kumimoji="0" lang="pt-PT" sz="3600" b="0" i="0" u="none" strike="noStrike" kern="0" cap="none" spc="0" normalizeH="0" baseline="0" noProof="0" dirty="0" smtClean="0">
                <a:ln>
                  <a:noFill/>
                </a:ln>
                <a:solidFill>
                  <a:schemeClr val="bg1">
                    <a:lumMod val="20000"/>
                    <a:lumOff val="80000"/>
                  </a:schemeClr>
                </a:solidFill>
                <a:effectLst/>
                <a:uLnTx/>
                <a:uFillTx/>
                <a:latin typeface="+mj-lt"/>
                <a:ea typeface="+mj-ea"/>
                <a:cs typeface="+mj-cs"/>
              </a:rPr>
              <a:t> capilar</a:t>
            </a:r>
            <a:endParaRPr kumimoji="0" lang="en-GB" sz="3600" b="0" i="0" u="none" strike="noStrike" kern="0" cap="none" spc="0" normalizeH="0" baseline="0" noProof="0" dirty="0">
              <a:ln>
                <a:noFill/>
              </a:ln>
              <a:solidFill>
                <a:schemeClr val="bg1">
                  <a:lumMod val="20000"/>
                  <a:lumOff val="8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10" name="Picture 2" descr="C:\My Documents\CABEDA\Escritos\Sebentas\HGSA\imagens\Utilizados\restrição.tif"/>
          <p:cNvPicPr>
            <a:picLocks noChangeAspect="1" noChangeArrowheads="1"/>
          </p:cNvPicPr>
          <p:nvPr/>
        </p:nvPicPr>
        <p:blipFill>
          <a:blip r:embed="rId2" cstate="print"/>
          <a:srcRect/>
          <a:stretch>
            <a:fillRect/>
          </a:stretch>
        </p:blipFill>
        <p:spPr bwMode="auto">
          <a:xfrm>
            <a:off x="1142976" y="1357298"/>
            <a:ext cx="7859704" cy="3449621"/>
          </a:xfrm>
          <a:prstGeom prst="rect">
            <a:avLst/>
          </a:prstGeom>
          <a:noFill/>
        </p:spPr>
      </p:pic>
      <p:sp>
        <p:nvSpPr>
          <p:cNvPr id="862211" name="Rectangle 3"/>
          <p:cNvSpPr>
            <a:spLocks noGrp="1" noChangeArrowheads="1"/>
          </p:cNvSpPr>
          <p:nvPr>
            <p:ph type="title"/>
          </p:nvPr>
        </p:nvSpPr>
        <p:spPr>
          <a:xfrm>
            <a:off x="539750" y="274638"/>
            <a:ext cx="7461274" cy="796908"/>
          </a:xfrm>
        </p:spPr>
        <p:txBody>
          <a:bodyPr/>
          <a:lstStyle/>
          <a:p>
            <a:pPr algn="ctr"/>
            <a:r>
              <a:rPr lang="pt-PT" dirty="0"/>
              <a:t>Reacção de restrição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a:xfrm>
            <a:off x="1320800" y="357166"/>
            <a:ext cx="7823200" cy="1143000"/>
          </a:xfrm>
          <a:noFill/>
          <a:ln/>
        </p:spPr>
        <p:txBody>
          <a:bodyPr/>
          <a:lstStyle/>
          <a:p>
            <a:pPr algn="ctr" defTabSz="762000"/>
            <a:r>
              <a:rPr lang="pt-PT" dirty="0"/>
              <a:t>MONTAR UMA </a:t>
            </a:r>
            <a:br>
              <a:rPr lang="pt-PT" dirty="0"/>
            </a:br>
            <a:r>
              <a:rPr lang="pt-PT" dirty="0"/>
              <a:t>REACÇÃO DE RESTRIÇÃO</a:t>
            </a:r>
          </a:p>
        </p:txBody>
      </p:sp>
      <p:sp>
        <p:nvSpPr>
          <p:cNvPr id="865283" name="Rectangle 3"/>
          <p:cNvSpPr>
            <a:spLocks noGrp="1" noChangeArrowheads="1"/>
          </p:cNvSpPr>
          <p:nvPr>
            <p:ph idx="1"/>
          </p:nvPr>
        </p:nvSpPr>
        <p:spPr>
          <a:xfrm>
            <a:off x="1500166" y="1714488"/>
            <a:ext cx="7186634" cy="4411675"/>
          </a:xfrm>
          <a:noFill/>
          <a:ln/>
        </p:spPr>
        <p:txBody>
          <a:bodyPr lIns="92075" tIns="46038" rIns="92075" bIns="46038"/>
          <a:lstStyle/>
          <a:p>
            <a:pPr defTabSz="762000">
              <a:lnSpc>
                <a:spcPct val="90000"/>
              </a:lnSpc>
            </a:pPr>
            <a:r>
              <a:rPr lang="pt-PT" sz="2400" dirty="0"/>
              <a:t>Instabilidade térmica</a:t>
            </a:r>
          </a:p>
          <a:p>
            <a:pPr defTabSz="762000">
              <a:lnSpc>
                <a:spcPct val="90000"/>
              </a:lnSpc>
            </a:pPr>
            <a:r>
              <a:rPr lang="pt-PT" sz="2400" dirty="0"/>
              <a:t>Concentração de </a:t>
            </a:r>
            <a:r>
              <a:rPr lang="pt-PT" sz="2400" dirty="0" err="1"/>
              <a:t>glicerol</a:t>
            </a:r>
            <a:endParaRPr lang="pt-PT" sz="2400" dirty="0"/>
          </a:p>
          <a:p>
            <a:pPr defTabSz="762000">
              <a:lnSpc>
                <a:spcPct val="90000"/>
              </a:lnSpc>
            </a:pPr>
            <a:r>
              <a:rPr lang="pt-PT" sz="2400" dirty="0"/>
              <a:t>Tampão de reacção</a:t>
            </a:r>
          </a:p>
          <a:p>
            <a:pPr defTabSz="762000">
              <a:lnSpc>
                <a:spcPct val="90000"/>
              </a:lnSpc>
            </a:pPr>
            <a:r>
              <a:rPr lang="pt-PT" sz="2400" dirty="0"/>
              <a:t>Actividade enzimática:</a:t>
            </a:r>
          </a:p>
          <a:p>
            <a:pPr lvl="1" defTabSz="762000">
              <a:lnSpc>
                <a:spcPct val="90000"/>
              </a:lnSpc>
            </a:pPr>
            <a:r>
              <a:rPr lang="pt-PT" sz="2400" dirty="0"/>
              <a:t>1UI digere 1µg de DNA em 50µl em uma hora</a:t>
            </a:r>
          </a:p>
          <a:p>
            <a:pPr lvl="1" defTabSz="762000">
              <a:lnSpc>
                <a:spcPct val="90000"/>
              </a:lnSpc>
            </a:pPr>
            <a:r>
              <a:rPr lang="pt-PT" sz="2400" dirty="0"/>
              <a:t>conformação e pureza do DNA</a:t>
            </a:r>
          </a:p>
          <a:p>
            <a:pPr lvl="1" defTabSz="762000">
              <a:lnSpc>
                <a:spcPct val="90000"/>
              </a:lnSpc>
            </a:pPr>
            <a:r>
              <a:rPr lang="pt-PT" sz="2400" dirty="0"/>
              <a:t>utilizar 2-3 x mais enzima</a:t>
            </a:r>
          </a:p>
          <a:p>
            <a:pPr lvl="1" defTabSz="762000">
              <a:lnSpc>
                <a:spcPct val="90000"/>
              </a:lnSpc>
            </a:pPr>
            <a:r>
              <a:rPr lang="pt-PT" sz="2400" dirty="0"/>
              <a:t>volume total &gt; 50µl</a:t>
            </a:r>
          </a:p>
          <a:p>
            <a:pPr lvl="1" defTabSz="762000">
              <a:lnSpc>
                <a:spcPct val="90000"/>
              </a:lnSpc>
            </a:pPr>
            <a:r>
              <a:rPr lang="pt-PT" sz="2400" dirty="0"/>
              <a:t>Homogeneizar por </a:t>
            </a:r>
            <a:r>
              <a:rPr lang="pt-PT" sz="2400" dirty="0" err="1"/>
              <a:t>pipetagem</a:t>
            </a:r>
            <a:endParaRPr lang="pt-PT" sz="2400" dirty="0"/>
          </a:p>
          <a:p>
            <a:pPr lvl="1" defTabSz="762000">
              <a:lnSpc>
                <a:spcPct val="90000"/>
              </a:lnSpc>
            </a:pPr>
            <a:r>
              <a:rPr lang="pt-PT" sz="2400" dirty="0"/>
              <a:t>Verificar a temperatura de reacção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Gb4-5"/>
          <p:cNvPicPr>
            <a:picLocks noChangeAspect="1" noChangeArrowheads="1"/>
          </p:cNvPicPr>
          <p:nvPr/>
        </p:nvPicPr>
        <p:blipFill>
          <a:blip r:embed="rId2" cstate="print"/>
          <a:srcRect/>
          <a:stretch>
            <a:fillRect/>
          </a:stretch>
        </p:blipFill>
        <p:spPr bwMode="auto">
          <a:xfrm>
            <a:off x="142844" y="1571612"/>
            <a:ext cx="7088180" cy="4500594"/>
          </a:xfrm>
          <a:prstGeom prst="rect">
            <a:avLst/>
          </a:prstGeom>
          <a:noFill/>
        </p:spPr>
      </p:pic>
      <p:sp>
        <p:nvSpPr>
          <p:cNvPr id="5" name="Subtitle 4"/>
          <p:cNvSpPr>
            <a:spLocks noGrp="1"/>
          </p:cNvSpPr>
          <p:nvPr>
            <p:ph type="subTitle" idx="1"/>
          </p:nvPr>
        </p:nvSpPr>
        <p:spPr>
          <a:xfrm>
            <a:off x="3571868" y="285728"/>
            <a:ext cx="2714644" cy="614370"/>
          </a:xfrm>
        </p:spPr>
        <p:txBody>
          <a:bodyPr/>
          <a:lstStyle/>
          <a:p>
            <a:r>
              <a:rPr lang="pt-PT" dirty="0" smtClean="0"/>
              <a:t>Clonagem</a:t>
            </a:r>
            <a:endParaRPr lang="pt-P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G4-4"/>
          <p:cNvPicPr>
            <a:picLocks noChangeAspect="1" noChangeArrowheads="1"/>
          </p:cNvPicPr>
          <p:nvPr/>
        </p:nvPicPr>
        <p:blipFill>
          <a:blip r:embed="rId2" cstate="print"/>
          <a:srcRect/>
          <a:stretch>
            <a:fillRect/>
          </a:stretch>
        </p:blipFill>
        <p:spPr bwMode="auto">
          <a:xfrm>
            <a:off x="1571604" y="1714488"/>
            <a:ext cx="6367462" cy="3321050"/>
          </a:xfrm>
          <a:prstGeom prst="rect">
            <a:avLst/>
          </a:prstGeom>
          <a:noFill/>
        </p:spPr>
      </p:pic>
      <p:sp>
        <p:nvSpPr>
          <p:cNvPr id="5" name="Subtitle 4"/>
          <p:cNvSpPr>
            <a:spLocks noGrp="1"/>
          </p:cNvSpPr>
          <p:nvPr>
            <p:ph type="subTitle" idx="1"/>
          </p:nvPr>
        </p:nvSpPr>
        <p:spPr>
          <a:xfrm>
            <a:off x="2571736" y="500042"/>
            <a:ext cx="5472106" cy="714380"/>
          </a:xfrm>
        </p:spPr>
        <p:txBody>
          <a:bodyPr/>
          <a:lstStyle/>
          <a:p>
            <a:pPr algn="l"/>
            <a:r>
              <a:rPr lang="pt-PT" dirty="0" err="1" smtClean="0"/>
              <a:t>Hibridização</a:t>
            </a:r>
            <a:endParaRPr lang="pt-P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1000100" y="274638"/>
            <a:ext cx="2419375" cy="725470"/>
          </a:xfrm>
        </p:spPr>
        <p:txBody>
          <a:bodyPr/>
          <a:lstStyle/>
          <a:p>
            <a:r>
              <a:rPr lang="pt-PT" dirty="0" err="1"/>
              <a:t>Dot-Blot</a:t>
            </a:r>
            <a:endParaRPr lang="pt-PT" dirty="0"/>
          </a:p>
        </p:txBody>
      </p:sp>
      <p:pic>
        <p:nvPicPr>
          <p:cNvPr id="883715" name="Picture 3" descr="C:\My Documents\CABEDA\Escritos\Sebentas\HGSA\imagens\Não Utilizados\dor-blot.tif"/>
          <p:cNvPicPr>
            <a:picLocks noChangeAspect="1" noChangeArrowheads="1"/>
          </p:cNvPicPr>
          <p:nvPr/>
        </p:nvPicPr>
        <p:blipFill>
          <a:blip r:embed="rId2" cstate="print"/>
          <a:srcRect/>
          <a:stretch>
            <a:fillRect/>
          </a:stretch>
        </p:blipFill>
        <p:spPr bwMode="auto">
          <a:xfrm>
            <a:off x="500034" y="928670"/>
            <a:ext cx="4250188" cy="1144576"/>
          </a:xfrm>
          <a:prstGeom prst="rect">
            <a:avLst/>
          </a:prstGeom>
          <a:noFill/>
        </p:spPr>
      </p:pic>
      <p:pic>
        <p:nvPicPr>
          <p:cNvPr id="4" name="Picture 3" descr="C:\My Documents\CABEDA\Escritos\Sebentas\HGSA\imagens\Não Utilizados\DEIA.tif"/>
          <p:cNvPicPr>
            <a:picLocks noChangeAspect="1" noChangeArrowheads="1"/>
          </p:cNvPicPr>
          <p:nvPr/>
        </p:nvPicPr>
        <p:blipFill>
          <a:blip r:embed="rId3" cstate="print"/>
          <a:srcRect/>
          <a:stretch>
            <a:fillRect/>
          </a:stretch>
        </p:blipFill>
        <p:spPr bwMode="auto">
          <a:xfrm>
            <a:off x="5143504" y="928670"/>
            <a:ext cx="3000364" cy="1078128"/>
          </a:xfrm>
          <a:prstGeom prst="rect">
            <a:avLst/>
          </a:prstGeom>
          <a:noFill/>
          <a:ln w="9525">
            <a:noFill/>
            <a:miter lim="800000"/>
            <a:headEnd/>
            <a:tailEnd/>
          </a:ln>
        </p:spPr>
      </p:pic>
      <p:sp>
        <p:nvSpPr>
          <p:cNvPr id="5" name="Rectangle 2"/>
          <p:cNvSpPr txBox="1">
            <a:spLocks noChangeArrowheads="1"/>
          </p:cNvSpPr>
          <p:nvPr/>
        </p:nvSpPr>
        <p:spPr bwMode="auto">
          <a:xfrm>
            <a:off x="5286380" y="285728"/>
            <a:ext cx="2879725" cy="7254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PT" sz="4000" b="0" i="0" u="none" strike="noStrike" kern="0" cap="none" spc="0" normalizeH="0" baseline="0" noProof="0" dirty="0" smtClean="0">
                <a:ln>
                  <a:noFill/>
                </a:ln>
                <a:solidFill>
                  <a:schemeClr val="bg1">
                    <a:lumMod val="20000"/>
                    <a:lumOff val="80000"/>
                  </a:schemeClr>
                </a:solidFill>
                <a:effectLst/>
                <a:uLnTx/>
                <a:uFillTx/>
                <a:latin typeface="+mj-lt"/>
                <a:ea typeface="+mj-ea"/>
                <a:cs typeface="+mj-cs"/>
              </a:rPr>
              <a:t>DEIA</a:t>
            </a:r>
            <a:endParaRPr kumimoji="0" lang="pt-PT" sz="4000" b="0" i="0" u="none" strike="noStrike" kern="0" cap="none" spc="0" normalizeH="0" baseline="0" noProof="0" dirty="0">
              <a:ln>
                <a:noFill/>
              </a:ln>
              <a:solidFill>
                <a:schemeClr val="bg1">
                  <a:lumMod val="20000"/>
                  <a:lumOff val="80000"/>
                </a:schemeClr>
              </a:solidFill>
              <a:effectLst/>
              <a:uLnTx/>
              <a:uFillTx/>
              <a:latin typeface="+mj-lt"/>
              <a:ea typeface="+mj-ea"/>
              <a:cs typeface="+mj-cs"/>
            </a:endParaRPr>
          </a:p>
        </p:txBody>
      </p:sp>
      <p:pic>
        <p:nvPicPr>
          <p:cNvPr id="6" name="Picture 2" descr="C:\My Documents\CABEDA\Escritos\Sebentas\HGSA\imagens\Não Utilizados\inno-lipa-resultados.tif"/>
          <p:cNvPicPr>
            <a:picLocks noChangeAspect="1" noChangeArrowheads="1"/>
          </p:cNvPicPr>
          <p:nvPr/>
        </p:nvPicPr>
        <p:blipFill>
          <a:blip r:embed="rId4" cstate="print"/>
          <a:srcRect/>
          <a:stretch>
            <a:fillRect/>
          </a:stretch>
        </p:blipFill>
        <p:spPr bwMode="auto">
          <a:xfrm>
            <a:off x="928662" y="2928934"/>
            <a:ext cx="2977239" cy="1544627"/>
          </a:xfrm>
          <a:prstGeom prst="rect">
            <a:avLst/>
          </a:prstGeom>
          <a:noFill/>
        </p:spPr>
      </p:pic>
      <p:sp>
        <p:nvSpPr>
          <p:cNvPr id="7" name="Rectangle 2"/>
          <p:cNvSpPr txBox="1">
            <a:spLocks noChangeArrowheads="1"/>
          </p:cNvSpPr>
          <p:nvPr/>
        </p:nvSpPr>
        <p:spPr bwMode="auto">
          <a:xfrm>
            <a:off x="1000100" y="2214554"/>
            <a:ext cx="2879725" cy="7254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PT" sz="4000" b="0" i="0" u="none" strike="noStrike" kern="0" cap="none" spc="0" normalizeH="0" baseline="0" noProof="0" dirty="0" smtClean="0">
                <a:ln>
                  <a:noFill/>
                </a:ln>
                <a:solidFill>
                  <a:schemeClr val="bg1">
                    <a:lumMod val="20000"/>
                    <a:lumOff val="80000"/>
                  </a:schemeClr>
                </a:solidFill>
                <a:effectLst/>
                <a:uLnTx/>
                <a:uFillTx/>
                <a:latin typeface="+mj-lt"/>
                <a:ea typeface="+mj-ea"/>
                <a:cs typeface="+mj-cs"/>
              </a:rPr>
              <a:t>INNO-LIPA</a:t>
            </a:r>
            <a:endParaRPr kumimoji="0" lang="pt-PT" sz="4000" b="0" i="0" u="none" strike="noStrike" kern="0" cap="none" spc="0" normalizeH="0" baseline="0" noProof="0" dirty="0">
              <a:ln>
                <a:noFill/>
              </a:ln>
              <a:solidFill>
                <a:schemeClr val="bg1">
                  <a:lumMod val="20000"/>
                  <a:lumOff val="80000"/>
                </a:schemeClr>
              </a:solidFill>
              <a:effectLst/>
              <a:uLnTx/>
              <a:uFillTx/>
              <a:latin typeface="+mj-lt"/>
              <a:ea typeface="+mj-ea"/>
              <a:cs typeface="+mj-cs"/>
            </a:endParaRPr>
          </a:p>
        </p:txBody>
      </p:sp>
      <p:pic>
        <p:nvPicPr>
          <p:cNvPr id="8" name="Picture 3" descr="C:\My Documents\CABEDA\Escritos\Sebentas\HGSA\imagens\Utilizados\SOUTHERN.JPG"/>
          <p:cNvPicPr>
            <a:picLocks noChangeAspect="1" noChangeArrowheads="1"/>
          </p:cNvPicPr>
          <p:nvPr/>
        </p:nvPicPr>
        <p:blipFill>
          <a:blip r:embed="rId5" cstate="print"/>
          <a:srcRect/>
          <a:stretch>
            <a:fillRect/>
          </a:stretch>
        </p:blipFill>
        <p:spPr bwMode="auto">
          <a:xfrm>
            <a:off x="5286380" y="2928934"/>
            <a:ext cx="3108998" cy="2859085"/>
          </a:xfrm>
          <a:prstGeom prst="rect">
            <a:avLst/>
          </a:prstGeom>
          <a:noFill/>
        </p:spPr>
      </p:pic>
      <p:sp>
        <p:nvSpPr>
          <p:cNvPr id="9" name="Rectangle 2"/>
          <p:cNvSpPr txBox="1">
            <a:spLocks noChangeArrowheads="1"/>
          </p:cNvSpPr>
          <p:nvPr/>
        </p:nvSpPr>
        <p:spPr bwMode="auto">
          <a:xfrm>
            <a:off x="5214942" y="2214554"/>
            <a:ext cx="3429024" cy="7254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PT" sz="4000" b="0" i="0" u="none" strike="noStrike" kern="0" cap="none" spc="0" normalizeH="0" baseline="0" noProof="0" dirty="0" err="1" smtClean="0">
                <a:ln>
                  <a:noFill/>
                </a:ln>
                <a:solidFill>
                  <a:schemeClr val="bg1">
                    <a:lumMod val="20000"/>
                    <a:lumOff val="80000"/>
                  </a:schemeClr>
                </a:solidFill>
                <a:effectLst/>
                <a:uLnTx/>
                <a:uFillTx/>
                <a:latin typeface="+mj-lt"/>
                <a:ea typeface="+mj-ea"/>
                <a:cs typeface="+mj-cs"/>
              </a:rPr>
              <a:t>Southern-Blot</a:t>
            </a:r>
            <a:endParaRPr kumimoji="0" lang="pt-PT" sz="4000" b="0" i="0" u="none" strike="noStrike" kern="0" cap="none" spc="0" normalizeH="0" baseline="0" noProof="0" dirty="0">
              <a:ln>
                <a:noFill/>
              </a:ln>
              <a:solidFill>
                <a:schemeClr val="bg1">
                  <a:lumMod val="20000"/>
                  <a:lumOff val="8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G4-6"/>
          <p:cNvPicPr>
            <a:picLocks noChangeAspect="1" noChangeArrowheads="1"/>
          </p:cNvPicPr>
          <p:nvPr/>
        </p:nvPicPr>
        <p:blipFill>
          <a:blip r:embed="rId2" cstate="print"/>
          <a:srcRect/>
          <a:stretch>
            <a:fillRect/>
          </a:stretch>
        </p:blipFill>
        <p:spPr bwMode="auto">
          <a:xfrm>
            <a:off x="2357422" y="785794"/>
            <a:ext cx="5184775" cy="5086350"/>
          </a:xfrm>
          <a:prstGeom prst="rect">
            <a:avLst/>
          </a:prstGeom>
          <a:noFill/>
        </p:spPr>
      </p:pic>
      <p:sp>
        <p:nvSpPr>
          <p:cNvPr id="5" name="Subtitle 4"/>
          <p:cNvSpPr>
            <a:spLocks noGrp="1"/>
          </p:cNvSpPr>
          <p:nvPr>
            <p:ph type="subTitle" idx="1"/>
          </p:nvPr>
        </p:nvSpPr>
        <p:spPr>
          <a:xfrm>
            <a:off x="1643042" y="142852"/>
            <a:ext cx="5214974" cy="542932"/>
          </a:xfrm>
        </p:spPr>
        <p:txBody>
          <a:bodyPr/>
          <a:lstStyle/>
          <a:p>
            <a:r>
              <a:rPr lang="pt-PT" dirty="0" err="1" smtClean="0"/>
              <a:t>Citogenetica</a:t>
            </a:r>
            <a:endParaRPr lang="pt-PT"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539750" y="274638"/>
            <a:ext cx="6461142" cy="725470"/>
          </a:xfrm>
        </p:spPr>
        <p:txBody>
          <a:bodyPr/>
          <a:lstStyle/>
          <a:p>
            <a:r>
              <a:rPr lang="pt-PT" dirty="0"/>
              <a:t>Preparação das células:</a:t>
            </a:r>
            <a:br>
              <a:rPr lang="pt-PT" dirty="0"/>
            </a:br>
            <a:endParaRPr lang="en-GB" sz="2800" dirty="0"/>
          </a:p>
        </p:txBody>
      </p:sp>
      <p:graphicFrame>
        <p:nvGraphicFramePr>
          <p:cNvPr id="698371" name="Object 3"/>
          <p:cNvGraphicFramePr>
            <a:graphicFrameLocks noChangeAspect="1"/>
          </p:cNvGraphicFramePr>
          <p:nvPr/>
        </p:nvGraphicFramePr>
        <p:xfrm>
          <a:off x="642910" y="1500174"/>
          <a:ext cx="3440556" cy="2184395"/>
        </p:xfrm>
        <a:graphic>
          <a:graphicData uri="http://schemas.openxmlformats.org/presentationml/2006/ole">
            <mc:AlternateContent xmlns:mc="http://schemas.openxmlformats.org/markup-compatibility/2006">
              <mc:Choice xmlns:v="urn:schemas-microsoft-com:vml" Requires="v">
                <p:oleObj spid="_x0000_s1030" name="Fotografia do Photo Editor" r:id="rId3" imgW="10542857" imgH="6695238" progId="">
                  <p:embed/>
                </p:oleObj>
              </mc:Choice>
              <mc:Fallback>
                <p:oleObj name="Fotografia do Photo Editor" r:id="rId3" imgW="10542857" imgH="6695238"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1500174"/>
                        <a:ext cx="3440556" cy="218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descr="C:\Os meus documentos\lise.bmp"/>
          <p:cNvPicPr>
            <a:picLocks noChangeAspect="1" noChangeArrowheads="1"/>
          </p:cNvPicPr>
          <p:nvPr/>
        </p:nvPicPr>
        <p:blipFill>
          <a:blip r:embed="rId5" cstate="print"/>
          <a:srcRect l="14053" t="3777" r="9821" b="13336"/>
          <a:stretch>
            <a:fillRect/>
          </a:stretch>
        </p:blipFill>
        <p:spPr bwMode="auto">
          <a:xfrm flipH="1">
            <a:off x="4786314" y="1500174"/>
            <a:ext cx="624089" cy="2625722"/>
          </a:xfrm>
          <a:prstGeom prst="rect">
            <a:avLst/>
          </a:prstGeom>
          <a:noFill/>
        </p:spPr>
      </p:pic>
      <p:sp>
        <p:nvSpPr>
          <p:cNvPr id="5" name="TextBox 4"/>
          <p:cNvSpPr txBox="1"/>
          <p:nvPr/>
        </p:nvSpPr>
        <p:spPr>
          <a:xfrm>
            <a:off x="785786" y="3929066"/>
            <a:ext cx="3313728" cy="369332"/>
          </a:xfrm>
          <a:prstGeom prst="rect">
            <a:avLst/>
          </a:prstGeom>
          <a:noFill/>
        </p:spPr>
        <p:txBody>
          <a:bodyPr wrap="none" rtlCol="0">
            <a:spAutoFit/>
          </a:bodyPr>
          <a:lstStyle/>
          <a:p>
            <a:r>
              <a:rPr lang="pt-PT" dirty="0" smtClean="0">
                <a:solidFill>
                  <a:schemeClr val="bg1">
                    <a:lumMod val="20000"/>
                    <a:lumOff val="80000"/>
                  </a:schemeClr>
                </a:solidFill>
              </a:rPr>
              <a:t>Pulverização após congelação</a:t>
            </a:r>
            <a:endParaRPr lang="pt-PT" dirty="0">
              <a:solidFill>
                <a:schemeClr val="bg1">
                  <a:lumMod val="20000"/>
                  <a:lumOff val="80000"/>
                </a:schemeClr>
              </a:solidFill>
            </a:endParaRPr>
          </a:p>
        </p:txBody>
      </p:sp>
      <p:sp>
        <p:nvSpPr>
          <p:cNvPr id="6" name="TextBox 5"/>
          <p:cNvSpPr txBox="1"/>
          <p:nvPr/>
        </p:nvSpPr>
        <p:spPr>
          <a:xfrm>
            <a:off x="4429124" y="4214818"/>
            <a:ext cx="1184940" cy="646331"/>
          </a:xfrm>
          <a:prstGeom prst="rect">
            <a:avLst/>
          </a:prstGeom>
          <a:noFill/>
        </p:spPr>
        <p:txBody>
          <a:bodyPr wrap="none" rtlCol="0">
            <a:spAutoFit/>
          </a:bodyPr>
          <a:lstStyle/>
          <a:p>
            <a:pPr algn="ctr"/>
            <a:r>
              <a:rPr lang="pt-PT" dirty="0" err="1" smtClean="0">
                <a:solidFill>
                  <a:schemeClr val="bg1">
                    <a:lumMod val="20000"/>
                    <a:lumOff val="80000"/>
                  </a:schemeClr>
                </a:solidFill>
              </a:rPr>
              <a:t>Lise</a:t>
            </a:r>
            <a:r>
              <a:rPr lang="pt-PT" dirty="0" smtClean="0">
                <a:solidFill>
                  <a:schemeClr val="bg1">
                    <a:lumMod val="20000"/>
                    <a:lumOff val="80000"/>
                  </a:schemeClr>
                </a:solidFill>
              </a:rPr>
              <a:t> de </a:t>
            </a:r>
          </a:p>
          <a:p>
            <a:pPr algn="ctr"/>
            <a:r>
              <a:rPr lang="pt-PT" dirty="0" err="1" smtClean="0">
                <a:solidFill>
                  <a:schemeClr val="bg1">
                    <a:lumMod val="20000"/>
                    <a:lumOff val="80000"/>
                  </a:schemeClr>
                </a:solidFill>
              </a:rPr>
              <a:t>eritrócitos</a:t>
            </a:r>
            <a:endParaRPr lang="pt-PT" dirty="0" smtClean="0">
              <a:solidFill>
                <a:schemeClr val="bg1">
                  <a:lumMod val="20000"/>
                  <a:lumOff val="80000"/>
                </a:schemeClr>
              </a:solidFill>
            </a:endParaRPr>
          </a:p>
        </p:txBody>
      </p:sp>
      <p:graphicFrame>
        <p:nvGraphicFramePr>
          <p:cNvPr id="1027" name="Object 4"/>
          <p:cNvGraphicFramePr>
            <a:graphicFrameLocks noChangeAspect="1"/>
          </p:cNvGraphicFramePr>
          <p:nvPr/>
        </p:nvGraphicFramePr>
        <p:xfrm>
          <a:off x="6286512" y="1428736"/>
          <a:ext cx="585785" cy="2709995"/>
        </p:xfrm>
        <a:graphic>
          <a:graphicData uri="http://schemas.openxmlformats.org/presentationml/2006/ole">
            <mc:AlternateContent xmlns:mc="http://schemas.openxmlformats.org/markup-compatibility/2006">
              <mc:Choice xmlns:v="urn:schemas-microsoft-com:vml" Requires="v">
                <p:oleObj spid="_x0000_s1031" name="Fotografia do Photo Editor" r:id="rId6" imgW="942857" imgH="4361905" progId="">
                  <p:embed/>
                </p:oleObj>
              </mc:Choice>
              <mc:Fallback>
                <p:oleObj name="Fotografia do Photo Editor" r:id="rId6" imgW="942857" imgH="4361905"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12" y="1428736"/>
                        <a:ext cx="585785" cy="270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6040141" y="4357694"/>
            <a:ext cx="1249060" cy="923330"/>
          </a:xfrm>
          <a:prstGeom prst="rect">
            <a:avLst/>
          </a:prstGeom>
          <a:noFill/>
        </p:spPr>
        <p:txBody>
          <a:bodyPr wrap="none" rtlCol="0">
            <a:spAutoFit/>
          </a:bodyPr>
          <a:lstStyle/>
          <a:p>
            <a:pPr algn="ctr"/>
            <a:r>
              <a:rPr lang="pt-PT" dirty="0" err="1" smtClean="0">
                <a:solidFill>
                  <a:schemeClr val="bg1">
                    <a:lumMod val="20000"/>
                    <a:lumOff val="80000"/>
                  </a:schemeClr>
                </a:solidFill>
              </a:rPr>
              <a:t>Cent</a:t>
            </a:r>
            <a:r>
              <a:rPr lang="pt-PT" dirty="0" smtClean="0">
                <a:solidFill>
                  <a:schemeClr val="bg1">
                    <a:lumMod val="20000"/>
                    <a:lumOff val="80000"/>
                  </a:schemeClr>
                </a:solidFill>
              </a:rPr>
              <a:t>.</a:t>
            </a:r>
          </a:p>
          <a:p>
            <a:pPr algn="ctr"/>
            <a:r>
              <a:rPr lang="pt-PT" dirty="0" err="1" smtClean="0">
                <a:solidFill>
                  <a:schemeClr val="bg1">
                    <a:lumMod val="20000"/>
                    <a:lumOff val="80000"/>
                  </a:schemeClr>
                </a:solidFill>
              </a:rPr>
              <a:t>Grad</a:t>
            </a:r>
            <a:r>
              <a:rPr lang="pt-PT" dirty="0" smtClean="0">
                <a:solidFill>
                  <a:schemeClr val="bg1">
                    <a:lumMod val="20000"/>
                    <a:lumOff val="80000"/>
                  </a:schemeClr>
                </a:solidFill>
              </a:rPr>
              <a:t>. </a:t>
            </a:r>
          </a:p>
          <a:p>
            <a:pPr algn="ctr"/>
            <a:r>
              <a:rPr lang="pt-PT" dirty="0" smtClean="0">
                <a:solidFill>
                  <a:schemeClr val="bg1">
                    <a:lumMod val="20000"/>
                    <a:lumOff val="80000"/>
                  </a:schemeClr>
                </a:solidFill>
              </a:rPr>
              <a:t>densidade</a:t>
            </a:r>
          </a:p>
        </p:txBody>
      </p:sp>
      <p:pic>
        <p:nvPicPr>
          <p:cNvPr id="10" name="Picture 11" descr="http://www.roche-applied-science.com/sis/magnapure/images/magna_lyser_cooler.jpg"/>
          <p:cNvPicPr>
            <a:picLocks noChangeAspect="1" noChangeArrowheads="1"/>
          </p:cNvPicPr>
          <p:nvPr/>
        </p:nvPicPr>
        <p:blipFill>
          <a:blip r:embed="rId8" cstate="print"/>
          <a:srcRect/>
          <a:stretch>
            <a:fillRect/>
          </a:stretch>
        </p:blipFill>
        <p:spPr bwMode="auto">
          <a:xfrm>
            <a:off x="7358050" y="2428868"/>
            <a:ext cx="1785950" cy="1847148"/>
          </a:xfrm>
          <a:prstGeom prst="rect">
            <a:avLst/>
          </a:prstGeom>
          <a:noFill/>
        </p:spPr>
      </p:pic>
      <p:pic>
        <p:nvPicPr>
          <p:cNvPr id="11" name="Picture 15" descr="http://www.roche-applied-science.com/sis/magnapure/images/magna_lyser_tube.jpg"/>
          <p:cNvPicPr>
            <a:picLocks noChangeAspect="1" noChangeArrowheads="1"/>
          </p:cNvPicPr>
          <p:nvPr/>
        </p:nvPicPr>
        <p:blipFill>
          <a:blip r:embed="rId9" cstate="print"/>
          <a:srcRect/>
          <a:stretch>
            <a:fillRect/>
          </a:stretch>
        </p:blipFill>
        <p:spPr bwMode="auto">
          <a:xfrm>
            <a:off x="7500958" y="955158"/>
            <a:ext cx="1500198" cy="1473710"/>
          </a:xfrm>
          <a:prstGeom prst="rect">
            <a:avLst/>
          </a:prstGeom>
          <a:noFill/>
        </p:spPr>
      </p:pic>
      <p:sp>
        <p:nvSpPr>
          <p:cNvPr id="12" name="TextBox 11"/>
          <p:cNvSpPr txBox="1"/>
          <p:nvPr/>
        </p:nvSpPr>
        <p:spPr>
          <a:xfrm>
            <a:off x="7533926" y="4500570"/>
            <a:ext cx="1326004" cy="646331"/>
          </a:xfrm>
          <a:prstGeom prst="rect">
            <a:avLst/>
          </a:prstGeom>
          <a:noFill/>
        </p:spPr>
        <p:txBody>
          <a:bodyPr wrap="none" rtlCol="0">
            <a:spAutoFit/>
          </a:bodyPr>
          <a:lstStyle/>
          <a:p>
            <a:pPr algn="ctr"/>
            <a:r>
              <a:rPr lang="pt-PT" dirty="0" smtClean="0">
                <a:solidFill>
                  <a:schemeClr val="bg1">
                    <a:lumMod val="20000"/>
                    <a:lumOff val="80000"/>
                  </a:schemeClr>
                </a:solidFill>
              </a:rPr>
              <a:t>Maceração</a:t>
            </a:r>
          </a:p>
          <a:p>
            <a:pPr algn="ctr"/>
            <a:r>
              <a:rPr lang="pt-PT" dirty="0" smtClean="0">
                <a:solidFill>
                  <a:schemeClr val="bg1">
                    <a:lumMod val="20000"/>
                    <a:lumOff val="80000"/>
                  </a:schemeClr>
                </a:solidFill>
              </a:rPr>
              <a:t>mecânica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G4-7"/>
          <p:cNvPicPr>
            <a:picLocks noChangeAspect="1" noChangeArrowheads="1"/>
          </p:cNvPicPr>
          <p:nvPr/>
        </p:nvPicPr>
        <p:blipFill>
          <a:blip r:embed="rId2" cstate="print"/>
          <a:srcRect/>
          <a:stretch>
            <a:fillRect/>
          </a:stretch>
        </p:blipFill>
        <p:spPr bwMode="auto">
          <a:xfrm>
            <a:off x="714348" y="1357298"/>
            <a:ext cx="3685447" cy="3714776"/>
          </a:xfrm>
          <a:prstGeom prst="rect">
            <a:avLst/>
          </a:prstGeom>
          <a:noFill/>
        </p:spPr>
      </p:pic>
      <p:sp>
        <p:nvSpPr>
          <p:cNvPr id="5" name="Subtitle 4"/>
          <p:cNvSpPr>
            <a:spLocks noGrp="1"/>
          </p:cNvSpPr>
          <p:nvPr>
            <p:ph type="subTitle" idx="1"/>
          </p:nvPr>
        </p:nvSpPr>
        <p:spPr>
          <a:xfrm>
            <a:off x="1214414" y="714356"/>
            <a:ext cx="2357454" cy="614370"/>
          </a:xfrm>
        </p:spPr>
        <p:txBody>
          <a:bodyPr/>
          <a:lstStyle/>
          <a:p>
            <a:r>
              <a:rPr lang="pt-PT" dirty="0" smtClean="0"/>
              <a:t>Micro-chips</a:t>
            </a:r>
            <a:endParaRPr lang="pt-PT" dirty="0"/>
          </a:p>
        </p:txBody>
      </p:sp>
      <p:pic>
        <p:nvPicPr>
          <p:cNvPr id="6" name="Picture 4" descr="CG4-8"/>
          <p:cNvPicPr>
            <a:picLocks noChangeAspect="1" noChangeArrowheads="1"/>
          </p:cNvPicPr>
          <p:nvPr/>
        </p:nvPicPr>
        <p:blipFill>
          <a:blip r:embed="rId3" cstate="print"/>
          <a:srcRect/>
          <a:stretch>
            <a:fillRect/>
          </a:stretch>
        </p:blipFill>
        <p:spPr bwMode="auto">
          <a:xfrm>
            <a:off x="4508259" y="1357298"/>
            <a:ext cx="4635741" cy="2571768"/>
          </a:xfrm>
          <a:prstGeom prst="rect">
            <a:avLst/>
          </a:prstGeom>
          <a:noFill/>
        </p:spPr>
      </p:pic>
      <p:sp>
        <p:nvSpPr>
          <p:cNvPr id="7" name="Subtitle 4"/>
          <p:cNvSpPr txBox="1">
            <a:spLocks/>
          </p:cNvSpPr>
          <p:nvPr/>
        </p:nvSpPr>
        <p:spPr bwMode="auto">
          <a:xfrm>
            <a:off x="5786446" y="642942"/>
            <a:ext cx="2357454" cy="6143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pt-PT" sz="3200" b="0" i="0" u="none" strike="noStrike" kern="0" cap="none" spc="0" normalizeH="0" baseline="0" noProof="0" dirty="0" err="1" smtClean="0">
                <a:ln>
                  <a:noFill/>
                </a:ln>
                <a:solidFill>
                  <a:schemeClr val="bg1">
                    <a:lumMod val="20000"/>
                    <a:lumOff val="80000"/>
                  </a:schemeClr>
                </a:solidFill>
                <a:effectLst/>
                <a:uLnTx/>
                <a:uFillTx/>
                <a:latin typeface="+mn-lt"/>
                <a:ea typeface="+mn-ea"/>
                <a:cs typeface="+mn-cs"/>
              </a:rPr>
              <a:t>Array</a:t>
            </a:r>
            <a:r>
              <a:rPr lang="pt-PT" sz="3200" kern="0" dirty="0" smtClean="0">
                <a:solidFill>
                  <a:schemeClr val="bg1">
                    <a:lumMod val="20000"/>
                    <a:lumOff val="80000"/>
                  </a:schemeClr>
                </a:solidFill>
                <a:latin typeface="+mn-lt"/>
              </a:rPr>
              <a:t>-</a:t>
            </a:r>
            <a:r>
              <a:rPr kumimoji="0" lang="pt-PT" sz="3200" b="0" i="0" u="none" strike="noStrike" kern="0" cap="none" spc="0" normalizeH="0" baseline="0" noProof="0" dirty="0" smtClean="0">
                <a:ln>
                  <a:noFill/>
                </a:ln>
                <a:solidFill>
                  <a:schemeClr val="bg1">
                    <a:lumMod val="20000"/>
                    <a:lumOff val="80000"/>
                  </a:schemeClr>
                </a:solidFill>
                <a:effectLst/>
                <a:uLnTx/>
                <a:uFillTx/>
                <a:latin typeface="+mn-lt"/>
                <a:ea typeface="+mn-ea"/>
                <a:cs typeface="+mn-cs"/>
              </a:rPr>
              <a:t>CGH</a:t>
            </a:r>
            <a:endParaRPr kumimoji="0" lang="pt-PT" sz="3200" b="0" i="0" u="none" strike="noStrike" kern="0" cap="none" spc="0" normalizeH="0" baseline="0" noProof="0" dirty="0">
              <a:ln>
                <a:noFill/>
              </a:ln>
              <a:solidFill>
                <a:schemeClr val="bg1">
                  <a:lumMod val="20000"/>
                  <a:lumOff val="80000"/>
                </a:schemeClr>
              </a:solidFill>
              <a:effectLst/>
              <a:uLnTx/>
              <a:uFillTx/>
              <a:latin typeface="+mn-lt"/>
              <a:ea typeface="+mn-ea"/>
              <a:cs typeface="+mn-cs"/>
            </a:endParaRPr>
          </a:p>
        </p:txBody>
      </p:sp>
      <p:sp>
        <p:nvSpPr>
          <p:cNvPr id="8" name="TextBox 7"/>
          <p:cNvSpPr txBox="1"/>
          <p:nvPr/>
        </p:nvSpPr>
        <p:spPr>
          <a:xfrm>
            <a:off x="4000496" y="6096348"/>
            <a:ext cx="2805576" cy="261610"/>
          </a:xfrm>
          <a:prstGeom prst="rect">
            <a:avLst/>
          </a:prstGeom>
          <a:noFill/>
        </p:spPr>
        <p:txBody>
          <a:bodyPr wrap="none" rtlCol="0">
            <a:spAutoFit/>
          </a:bodyPr>
          <a:lstStyle/>
          <a:p>
            <a:r>
              <a:rPr lang="pt-PT" sz="1100" dirty="0" smtClean="0">
                <a:solidFill>
                  <a:schemeClr val="bg1">
                    <a:lumMod val="20000"/>
                    <a:lumOff val="80000"/>
                  </a:schemeClr>
                </a:solidFill>
              </a:rPr>
              <a:t>CGH = </a:t>
            </a:r>
            <a:r>
              <a:rPr lang="pt-PT" sz="1100" dirty="0" err="1" smtClean="0">
                <a:solidFill>
                  <a:schemeClr val="bg1">
                    <a:lumMod val="20000"/>
                    <a:lumOff val="80000"/>
                  </a:schemeClr>
                </a:solidFill>
              </a:rPr>
              <a:t>comparative</a:t>
            </a:r>
            <a:r>
              <a:rPr lang="pt-PT" sz="1100" dirty="0" smtClean="0">
                <a:solidFill>
                  <a:schemeClr val="bg1">
                    <a:lumMod val="20000"/>
                    <a:lumOff val="80000"/>
                  </a:schemeClr>
                </a:solidFill>
              </a:rPr>
              <a:t> </a:t>
            </a:r>
            <a:r>
              <a:rPr lang="pt-PT" sz="1100" dirty="0" err="1" smtClean="0">
                <a:solidFill>
                  <a:schemeClr val="bg1">
                    <a:lumMod val="20000"/>
                    <a:lumOff val="80000"/>
                  </a:schemeClr>
                </a:solidFill>
              </a:rPr>
              <a:t>genomic</a:t>
            </a:r>
            <a:r>
              <a:rPr lang="pt-PT" sz="1100" dirty="0" smtClean="0">
                <a:solidFill>
                  <a:schemeClr val="bg1">
                    <a:lumMod val="20000"/>
                    <a:lumOff val="80000"/>
                  </a:schemeClr>
                </a:solidFill>
              </a:rPr>
              <a:t> </a:t>
            </a:r>
            <a:r>
              <a:rPr lang="pt-PT" sz="1100" dirty="0" err="1" smtClean="0">
                <a:solidFill>
                  <a:schemeClr val="bg1">
                    <a:lumMod val="20000"/>
                    <a:lumOff val="80000"/>
                  </a:schemeClr>
                </a:solidFill>
              </a:rPr>
              <a:t>hybridization</a:t>
            </a:r>
            <a:endParaRPr lang="pt-PT" sz="1100" dirty="0">
              <a:solidFill>
                <a:schemeClr val="bg1">
                  <a:lumMod val="20000"/>
                  <a:lumOff val="80000"/>
                </a:schemeClr>
              </a:solidFill>
            </a:endParaRPr>
          </a:p>
        </p:txBody>
      </p:sp>
      <p:pic>
        <p:nvPicPr>
          <p:cNvPr id="9" name="Picture 4" descr="CG4-16"/>
          <p:cNvPicPr>
            <a:picLocks noChangeAspect="1" noChangeArrowheads="1"/>
          </p:cNvPicPr>
          <p:nvPr/>
        </p:nvPicPr>
        <p:blipFill>
          <a:blip r:embed="rId4" cstate="print"/>
          <a:srcRect/>
          <a:stretch>
            <a:fillRect/>
          </a:stretch>
        </p:blipFill>
        <p:spPr bwMode="auto">
          <a:xfrm>
            <a:off x="4500562" y="3965171"/>
            <a:ext cx="4643438" cy="217847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252413" y="215900"/>
            <a:ext cx="8501062" cy="1143000"/>
          </a:xfrm>
        </p:spPr>
        <p:txBody>
          <a:bodyPr/>
          <a:lstStyle/>
          <a:p>
            <a:r>
              <a:rPr lang="pt-PT"/>
              <a:t>A Sequenciação em Análises Clínicas</a:t>
            </a:r>
          </a:p>
        </p:txBody>
      </p:sp>
      <p:pic>
        <p:nvPicPr>
          <p:cNvPr id="2056" name="Picture 8" descr="Hel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9144000" cy="485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29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ChangeArrowheads="1"/>
          </p:cNvSpPr>
          <p:nvPr>
            <p:ph type="title"/>
          </p:nvPr>
        </p:nvSpPr>
        <p:spPr>
          <a:xfrm>
            <a:off x="1128713" y="0"/>
            <a:ext cx="7772400" cy="609600"/>
          </a:xfrm>
        </p:spPr>
        <p:txBody>
          <a:bodyPr/>
          <a:lstStyle/>
          <a:p>
            <a:r>
              <a:rPr lang="en-US"/>
              <a:t>Polymerase Chain Reaction</a:t>
            </a:r>
          </a:p>
        </p:txBody>
      </p:sp>
      <p:sp>
        <p:nvSpPr>
          <p:cNvPr id="1042435" name="Rectangle 3"/>
          <p:cNvSpPr>
            <a:spLocks noGrp="1" noChangeArrowheads="1"/>
          </p:cNvSpPr>
          <p:nvPr>
            <p:ph type="body" sz="half" idx="1"/>
          </p:nvPr>
        </p:nvSpPr>
        <p:spPr/>
        <p:txBody>
          <a:bodyPr/>
          <a:lstStyle/>
          <a:p>
            <a:pPr>
              <a:buFontTx/>
              <a:buNone/>
            </a:pPr>
            <a:r>
              <a:rPr lang="en-US" sz="2800"/>
              <a:t> </a:t>
            </a:r>
          </a:p>
        </p:txBody>
      </p:sp>
      <p:pic>
        <p:nvPicPr>
          <p:cNvPr id="1042436" name="Picture 4" descr="polymerase"/>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676400" y="685800"/>
            <a:ext cx="6477000" cy="586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494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3461" name="Rectangle 5"/>
          <p:cNvSpPr>
            <a:spLocks noGrp="1" noChangeArrowheads="1"/>
          </p:cNvSpPr>
          <p:nvPr>
            <p:ph type="title"/>
          </p:nvPr>
        </p:nvSpPr>
        <p:spPr/>
        <p:txBody>
          <a:bodyPr/>
          <a:lstStyle/>
          <a:p>
            <a:r>
              <a:rPr lang="en-US"/>
              <a:t>DNA Sequencing Reactions</a:t>
            </a:r>
          </a:p>
        </p:txBody>
      </p:sp>
      <p:sp>
        <p:nvSpPr>
          <p:cNvPr id="1043462" name="Rectangle 6"/>
          <p:cNvSpPr>
            <a:spLocks noGrp="1" noChangeArrowheads="1"/>
          </p:cNvSpPr>
          <p:nvPr>
            <p:ph type="body" sz="half" idx="1"/>
          </p:nvPr>
        </p:nvSpPr>
        <p:spPr>
          <a:xfrm>
            <a:off x="0" y="1422400"/>
            <a:ext cx="5210175" cy="4673600"/>
          </a:xfrm>
        </p:spPr>
        <p:txBody>
          <a:bodyPr/>
          <a:lstStyle/>
          <a:p>
            <a:pPr>
              <a:lnSpc>
                <a:spcPct val="90000"/>
              </a:lnSpc>
            </a:pPr>
            <a:r>
              <a:rPr lang="en-US" sz="2400"/>
              <a:t>The DNA sequencing rxn is similar to the PCR rxn.</a:t>
            </a:r>
          </a:p>
          <a:p>
            <a:pPr>
              <a:lnSpc>
                <a:spcPct val="90000"/>
              </a:lnSpc>
            </a:pPr>
            <a:r>
              <a:rPr lang="en-US" sz="2400"/>
              <a:t>The rxn mix includes the template DNA, Taq polymerase, dNTPs, ddNTPs, and a primer: a small piece of single-stranded DNA 20-30 nt long that hybridizes to one strand of the template DNA.</a:t>
            </a:r>
          </a:p>
          <a:p>
            <a:pPr>
              <a:lnSpc>
                <a:spcPct val="90000"/>
              </a:lnSpc>
            </a:pPr>
            <a:r>
              <a:rPr lang="en-US" sz="2400"/>
              <a:t>The rxn is intitiated by heating until the two strands of DNA separate, then the primers anneals to the complementary template strand, and DNA polymerase elongates the primer.</a:t>
            </a:r>
          </a:p>
          <a:p>
            <a:pPr>
              <a:lnSpc>
                <a:spcPct val="90000"/>
              </a:lnSpc>
            </a:pPr>
            <a:endParaRPr lang="en-US" sz="2400"/>
          </a:p>
        </p:txBody>
      </p:sp>
      <p:pic>
        <p:nvPicPr>
          <p:cNvPr id="1043463" name="Picture 7"/>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1536700"/>
            <a:ext cx="3810000" cy="4673600"/>
          </a:xfrm>
        </p:spPr>
      </p:pic>
    </p:spTree>
    <p:extLst>
      <p:ext uri="{BB962C8B-B14F-4D97-AF65-F5344CB8AC3E}">
        <p14:creationId xmlns:p14="http://schemas.microsoft.com/office/powerpoint/2010/main" val="230239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3462">
                                            <p:txEl>
                                              <p:pRg st="0" end="0"/>
                                            </p:txEl>
                                          </p:spTgt>
                                        </p:tgtEl>
                                        <p:attrNameLst>
                                          <p:attrName>style.visibility</p:attrName>
                                        </p:attrNameLst>
                                      </p:cBhvr>
                                      <p:to>
                                        <p:strVal val="visible"/>
                                      </p:to>
                                    </p:set>
                                    <p:anim calcmode="lin" valueType="num">
                                      <p:cBhvr additive="base">
                                        <p:cTn id="7" dur="500" fill="hold"/>
                                        <p:tgtEl>
                                          <p:spTgt spid="10434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34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3462">
                                            <p:txEl>
                                              <p:pRg st="1" end="1"/>
                                            </p:txEl>
                                          </p:spTgt>
                                        </p:tgtEl>
                                        <p:attrNameLst>
                                          <p:attrName>style.visibility</p:attrName>
                                        </p:attrNameLst>
                                      </p:cBhvr>
                                      <p:to>
                                        <p:strVal val="visible"/>
                                      </p:to>
                                    </p:set>
                                    <p:anim calcmode="lin" valueType="num">
                                      <p:cBhvr additive="base">
                                        <p:cTn id="13" dur="500" fill="hold"/>
                                        <p:tgtEl>
                                          <p:spTgt spid="104346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346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3462">
                                            <p:txEl>
                                              <p:pRg st="2" end="2"/>
                                            </p:txEl>
                                          </p:spTgt>
                                        </p:tgtEl>
                                        <p:attrNameLst>
                                          <p:attrName>style.visibility</p:attrName>
                                        </p:attrNameLst>
                                      </p:cBhvr>
                                      <p:to>
                                        <p:strVal val="visible"/>
                                      </p:to>
                                    </p:set>
                                    <p:anim calcmode="lin" valueType="num">
                                      <p:cBhvr additive="base">
                                        <p:cTn id="19" dur="500" fill="hold"/>
                                        <p:tgtEl>
                                          <p:spTgt spid="104346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346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62"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486" name="Rectangle 6"/>
          <p:cNvSpPr>
            <a:spLocks noGrp="1" noChangeArrowheads="1"/>
          </p:cNvSpPr>
          <p:nvPr>
            <p:ph type="title"/>
          </p:nvPr>
        </p:nvSpPr>
        <p:spPr/>
        <p:txBody>
          <a:bodyPr/>
          <a:lstStyle/>
          <a:p>
            <a:r>
              <a:rPr lang="en-US"/>
              <a:t>Dideoxynucleotides</a:t>
            </a:r>
          </a:p>
        </p:txBody>
      </p:sp>
      <p:sp>
        <p:nvSpPr>
          <p:cNvPr id="1044487" name="Rectangle 7"/>
          <p:cNvSpPr>
            <a:spLocks noGrp="1" noChangeArrowheads="1"/>
          </p:cNvSpPr>
          <p:nvPr>
            <p:ph type="body" sz="half" idx="1"/>
          </p:nvPr>
        </p:nvSpPr>
        <p:spPr>
          <a:xfrm>
            <a:off x="271463" y="1422400"/>
            <a:ext cx="4953000" cy="4673600"/>
          </a:xfrm>
        </p:spPr>
        <p:txBody>
          <a:bodyPr/>
          <a:lstStyle/>
          <a:p>
            <a:r>
              <a:rPr lang="en-US" sz="2400"/>
              <a:t>In automated sequencing ddNTPs are fluorescently tagged with 1 of 4 dyes that emit a specific wavelength of light when excited by a laser.</a:t>
            </a:r>
          </a:p>
          <a:p>
            <a:r>
              <a:rPr lang="en-US" sz="2400"/>
              <a:t>ddNTPs are chain terminators because there is no 3’ hydroxy group to facilitate the elongation of the growing DNA strand.</a:t>
            </a:r>
          </a:p>
          <a:p>
            <a:r>
              <a:rPr lang="en-US" sz="2400"/>
              <a:t>In the sequencing rxn there is a higher concentration of dNTPs than ddNTPs.</a:t>
            </a:r>
          </a:p>
        </p:txBody>
      </p:sp>
      <p:pic>
        <p:nvPicPr>
          <p:cNvPr id="1044488" name="Picture 8"/>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405438" y="3757613"/>
            <a:ext cx="3738562" cy="2881312"/>
          </a:xfrm>
        </p:spPr>
      </p:pic>
      <p:pic>
        <p:nvPicPr>
          <p:cNvPr id="1044485" name="Picture 5" descr="nucleot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2700" y="0"/>
            <a:ext cx="27813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27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487">
                                            <p:txEl>
                                              <p:pRg st="0" end="0"/>
                                            </p:txEl>
                                          </p:spTgt>
                                        </p:tgtEl>
                                        <p:attrNameLst>
                                          <p:attrName>style.visibility</p:attrName>
                                        </p:attrNameLst>
                                      </p:cBhvr>
                                      <p:to>
                                        <p:strVal val="visible"/>
                                      </p:to>
                                    </p:set>
                                    <p:anim calcmode="lin" valueType="num">
                                      <p:cBhvr additive="base">
                                        <p:cTn id="7" dur="500" fill="hold"/>
                                        <p:tgtEl>
                                          <p:spTgt spid="10444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48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487">
                                            <p:txEl>
                                              <p:pRg st="1" end="1"/>
                                            </p:txEl>
                                          </p:spTgt>
                                        </p:tgtEl>
                                        <p:attrNameLst>
                                          <p:attrName>style.visibility</p:attrName>
                                        </p:attrNameLst>
                                      </p:cBhvr>
                                      <p:to>
                                        <p:strVal val="visible"/>
                                      </p:to>
                                    </p:set>
                                    <p:anim calcmode="lin" valueType="num">
                                      <p:cBhvr additive="base">
                                        <p:cTn id="13" dur="500" fill="hold"/>
                                        <p:tgtEl>
                                          <p:spTgt spid="10444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48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487">
                                            <p:txEl>
                                              <p:pRg st="2" end="2"/>
                                            </p:txEl>
                                          </p:spTgt>
                                        </p:tgtEl>
                                        <p:attrNameLst>
                                          <p:attrName>style.visibility</p:attrName>
                                        </p:attrNameLst>
                                      </p:cBhvr>
                                      <p:to>
                                        <p:strVal val="visible"/>
                                      </p:to>
                                    </p:set>
                                    <p:anim calcmode="lin" valueType="num">
                                      <p:cBhvr additive="base">
                                        <p:cTn id="19" dur="500" fill="hold"/>
                                        <p:tgtEl>
                                          <p:spTgt spid="10444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48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1400175" y="0"/>
            <a:ext cx="7743825" cy="1295400"/>
          </a:xfrm>
        </p:spPr>
        <p:txBody>
          <a:bodyPr/>
          <a:lstStyle/>
          <a:p>
            <a:pPr>
              <a:lnSpc>
                <a:spcPct val="90000"/>
              </a:lnSpc>
            </a:pPr>
            <a:r>
              <a:rPr lang="en-US"/>
              <a:t>DNA Replication in the Presence of ddNTPs</a:t>
            </a:r>
          </a:p>
        </p:txBody>
      </p:sp>
      <p:sp>
        <p:nvSpPr>
          <p:cNvPr id="1045507" name="Rectangle 3"/>
          <p:cNvSpPr>
            <a:spLocks noGrp="1" noChangeArrowheads="1"/>
          </p:cNvSpPr>
          <p:nvPr>
            <p:ph type="body" sz="half" idx="1"/>
          </p:nvPr>
        </p:nvSpPr>
        <p:spPr>
          <a:xfrm>
            <a:off x="838200" y="1600200"/>
            <a:ext cx="4191000" cy="4648200"/>
          </a:xfrm>
        </p:spPr>
        <p:txBody>
          <a:bodyPr/>
          <a:lstStyle/>
          <a:p>
            <a:pPr>
              <a:lnSpc>
                <a:spcPct val="90000"/>
              </a:lnSpc>
              <a:buSzPct val="120000"/>
            </a:pPr>
            <a:r>
              <a:rPr lang="en-US" sz="2400"/>
              <a:t>DNA replication in the presence of both dNTPs and ddNTPs will terminate the growing DNA strand at each base.</a:t>
            </a:r>
          </a:p>
          <a:p>
            <a:pPr>
              <a:lnSpc>
                <a:spcPct val="90000"/>
              </a:lnSpc>
              <a:buSzPct val="120000"/>
            </a:pPr>
            <a:r>
              <a:rPr lang="en-US" sz="2400"/>
              <a:t>In the presence of 5% ddTTPs and 95% dTTPs Taq polymerase will incorporate a terminating ddTTP at each ‘T’ position in the growing DNA strand.</a:t>
            </a:r>
          </a:p>
          <a:p>
            <a:pPr>
              <a:lnSpc>
                <a:spcPct val="90000"/>
              </a:lnSpc>
              <a:buSzPct val="120000"/>
            </a:pPr>
            <a:r>
              <a:rPr lang="en-US" sz="2400"/>
              <a:t>Note: DNA is replicated in the 5’ to 3’ direction.</a:t>
            </a:r>
          </a:p>
        </p:txBody>
      </p:sp>
      <p:pic>
        <p:nvPicPr>
          <p:cNvPr id="1045508" name="Picture 4" descr="ddextend"/>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953000" y="2057400"/>
            <a:ext cx="4191000"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8442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5507">
                                            <p:txEl>
                                              <p:pRg st="0" end="0"/>
                                            </p:txEl>
                                          </p:spTgt>
                                        </p:tgtEl>
                                        <p:attrNameLst>
                                          <p:attrName>style.visibility</p:attrName>
                                        </p:attrNameLst>
                                      </p:cBhvr>
                                      <p:to>
                                        <p:strVal val="visible"/>
                                      </p:to>
                                    </p:set>
                                    <p:anim calcmode="lin" valueType="num">
                                      <p:cBhvr additive="base">
                                        <p:cTn id="7" dur="500" fill="hold"/>
                                        <p:tgtEl>
                                          <p:spTgt spid="1045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55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5507">
                                            <p:txEl>
                                              <p:pRg st="1" end="1"/>
                                            </p:txEl>
                                          </p:spTgt>
                                        </p:tgtEl>
                                        <p:attrNameLst>
                                          <p:attrName>style.visibility</p:attrName>
                                        </p:attrNameLst>
                                      </p:cBhvr>
                                      <p:to>
                                        <p:strVal val="visible"/>
                                      </p:to>
                                    </p:set>
                                    <p:anim calcmode="lin" valueType="num">
                                      <p:cBhvr additive="base">
                                        <p:cTn id="13" dur="500" fill="hold"/>
                                        <p:tgtEl>
                                          <p:spTgt spid="1045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55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5507">
                                            <p:txEl>
                                              <p:pRg st="2" end="2"/>
                                            </p:txEl>
                                          </p:spTgt>
                                        </p:tgtEl>
                                        <p:attrNameLst>
                                          <p:attrName>style.visibility</p:attrName>
                                        </p:attrNameLst>
                                      </p:cBhvr>
                                      <p:to>
                                        <p:strVal val="visible"/>
                                      </p:to>
                                    </p:set>
                                    <p:anim calcmode="lin" valueType="num">
                                      <p:cBhvr additive="base">
                                        <p:cTn id="19" dur="500" fill="hold"/>
                                        <p:tgtEl>
                                          <p:spTgt spid="1045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55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6533" name="Rectangle 5"/>
          <p:cNvSpPr>
            <a:spLocks noGrp="1" noChangeArrowheads="1"/>
          </p:cNvSpPr>
          <p:nvPr>
            <p:ph type="title"/>
          </p:nvPr>
        </p:nvSpPr>
        <p:spPr/>
        <p:txBody>
          <a:bodyPr/>
          <a:lstStyle/>
          <a:p>
            <a:r>
              <a:rPr lang="en-US"/>
              <a:t>Gel Electrophoresis DNA Fragment Size Determination</a:t>
            </a:r>
          </a:p>
        </p:txBody>
      </p:sp>
      <p:sp>
        <p:nvSpPr>
          <p:cNvPr id="1046534" name="Rectangle 6"/>
          <p:cNvSpPr>
            <a:spLocks noGrp="1" noChangeArrowheads="1"/>
          </p:cNvSpPr>
          <p:nvPr>
            <p:ph type="body" sz="half" idx="1"/>
          </p:nvPr>
        </p:nvSpPr>
        <p:spPr>
          <a:xfrm>
            <a:off x="171450" y="1422400"/>
            <a:ext cx="5024438" cy="4673600"/>
          </a:xfrm>
        </p:spPr>
        <p:txBody>
          <a:bodyPr/>
          <a:lstStyle/>
          <a:p>
            <a:r>
              <a:rPr lang="en-US" sz="2400"/>
              <a:t>DNA is negatively charged because of the Phosphate groups that make up the DNA Phosphate backbone.</a:t>
            </a:r>
          </a:p>
          <a:p>
            <a:r>
              <a:rPr lang="en-US" sz="2400"/>
              <a:t>Gel Electrophoresis separates DNA by fragment size. The larger the DNA piece the slower it will progress through the gel matrix toward the positive cathode. Conversely, the smaller the DNA fragment, the faster it will travel through the gel.</a:t>
            </a:r>
          </a:p>
        </p:txBody>
      </p:sp>
      <p:pic>
        <p:nvPicPr>
          <p:cNvPr id="1046535" name="Picture 7"/>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1450975"/>
            <a:ext cx="3810000" cy="4673600"/>
          </a:xfrm>
        </p:spPr>
      </p:pic>
    </p:spTree>
    <p:extLst>
      <p:ext uri="{BB962C8B-B14F-4D97-AF65-F5344CB8AC3E}">
        <p14:creationId xmlns:p14="http://schemas.microsoft.com/office/powerpoint/2010/main" val="4019944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6534">
                                            <p:txEl>
                                              <p:pRg st="0" end="0"/>
                                            </p:txEl>
                                          </p:spTgt>
                                        </p:tgtEl>
                                        <p:attrNameLst>
                                          <p:attrName>style.visibility</p:attrName>
                                        </p:attrNameLst>
                                      </p:cBhvr>
                                      <p:to>
                                        <p:strVal val="visible"/>
                                      </p:to>
                                    </p:set>
                                    <p:anim calcmode="lin" valueType="num">
                                      <p:cBhvr additive="base">
                                        <p:cTn id="7" dur="500" fill="hold"/>
                                        <p:tgtEl>
                                          <p:spTgt spid="10465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653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6534">
                                            <p:txEl>
                                              <p:pRg st="1" end="1"/>
                                            </p:txEl>
                                          </p:spTgt>
                                        </p:tgtEl>
                                        <p:attrNameLst>
                                          <p:attrName>style.visibility</p:attrName>
                                        </p:attrNameLst>
                                      </p:cBhvr>
                                      <p:to>
                                        <p:strVal val="visible"/>
                                      </p:to>
                                    </p:set>
                                    <p:anim calcmode="lin" valueType="num">
                                      <p:cBhvr additive="base">
                                        <p:cTn id="13" dur="500" fill="hold"/>
                                        <p:tgtEl>
                                          <p:spTgt spid="104653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653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534"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7557" name="Rectangle 5"/>
          <p:cNvSpPr>
            <a:spLocks noGrp="1" noChangeArrowheads="1"/>
          </p:cNvSpPr>
          <p:nvPr>
            <p:ph type="title"/>
          </p:nvPr>
        </p:nvSpPr>
        <p:spPr/>
        <p:txBody>
          <a:bodyPr/>
          <a:lstStyle/>
          <a:p>
            <a:r>
              <a:rPr lang="en-US"/>
              <a:t>Putting It All Together</a:t>
            </a:r>
          </a:p>
        </p:txBody>
      </p:sp>
      <p:sp>
        <p:nvSpPr>
          <p:cNvPr id="1047558" name="Rectangle 6"/>
          <p:cNvSpPr>
            <a:spLocks noGrp="1" noChangeArrowheads="1"/>
          </p:cNvSpPr>
          <p:nvPr>
            <p:ph type="body" sz="half" idx="1"/>
          </p:nvPr>
        </p:nvSpPr>
        <p:spPr/>
        <p:txBody>
          <a:bodyPr/>
          <a:lstStyle/>
          <a:p>
            <a:r>
              <a:rPr lang="en-US" sz="2400"/>
              <a:t>Using gel electrophoresis to separate each DNA fragment that differs by a single nucleotide will band each fluorescently tagged terminating ddNTP producing a sequencing read.</a:t>
            </a:r>
          </a:p>
          <a:p>
            <a:r>
              <a:rPr lang="en-US" sz="2400"/>
              <a:t>The gel is read from the bottom up, from 5’ to 3’, from smallest to largest DNA fragment.</a:t>
            </a:r>
          </a:p>
        </p:txBody>
      </p:sp>
      <p:pic>
        <p:nvPicPr>
          <p:cNvPr id="1047559" name="Picture 7"/>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43933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7558">
                                            <p:txEl>
                                              <p:pRg st="0" end="0"/>
                                            </p:txEl>
                                          </p:spTgt>
                                        </p:tgtEl>
                                        <p:attrNameLst>
                                          <p:attrName>style.visibility</p:attrName>
                                        </p:attrNameLst>
                                      </p:cBhvr>
                                      <p:to>
                                        <p:strVal val="visible"/>
                                      </p:to>
                                    </p:set>
                                    <p:anim calcmode="lin" valueType="num">
                                      <p:cBhvr additive="base">
                                        <p:cTn id="7" dur="500" fill="hold"/>
                                        <p:tgtEl>
                                          <p:spTgt spid="10475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755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7558">
                                            <p:txEl>
                                              <p:pRg st="1" end="1"/>
                                            </p:txEl>
                                          </p:spTgt>
                                        </p:tgtEl>
                                        <p:attrNameLst>
                                          <p:attrName>style.visibility</p:attrName>
                                        </p:attrNameLst>
                                      </p:cBhvr>
                                      <p:to>
                                        <p:strVal val="visible"/>
                                      </p:to>
                                    </p:set>
                                    <p:anim calcmode="lin" valueType="num">
                                      <p:cBhvr additive="base">
                                        <p:cTn id="13" dur="500" fill="hold"/>
                                        <p:tgtEl>
                                          <p:spTgt spid="104755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755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1304925" y="152400"/>
            <a:ext cx="7458075" cy="1143000"/>
          </a:xfrm>
        </p:spPr>
        <p:txBody>
          <a:bodyPr/>
          <a:lstStyle/>
          <a:p>
            <a:pPr>
              <a:lnSpc>
                <a:spcPct val="90000"/>
              </a:lnSpc>
            </a:pPr>
            <a:r>
              <a:rPr lang="en-US" sz="3200"/>
              <a:t>Raw Automated Sequencing Data</a:t>
            </a:r>
          </a:p>
        </p:txBody>
      </p:sp>
      <p:sp>
        <p:nvSpPr>
          <p:cNvPr id="1048579" name="Rectangle 3"/>
          <p:cNvSpPr>
            <a:spLocks noGrp="1" noChangeArrowheads="1"/>
          </p:cNvSpPr>
          <p:nvPr>
            <p:ph type="body" sz="half" idx="1"/>
          </p:nvPr>
        </p:nvSpPr>
        <p:spPr>
          <a:xfrm>
            <a:off x="1143000" y="1905000"/>
            <a:ext cx="4191000" cy="3886200"/>
          </a:xfrm>
        </p:spPr>
        <p:txBody>
          <a:bodyPr/>
          <a:lstStyle/>
          <a:p>
            <a:r>
              <a:rPr lang="en-US" sz="2800"/>
              <a:t>A 5 lane example of raw automated sequencing data.</a:t>
            </a:r>
          </a:p>
          <a:p>
            <a:pPr>
              <a:buFont typeface="Wingdings" pitchFamily="2" charset="2"/>
              <a:buNone/>
            </a:pPr>
            <a:r>
              <a:rPr lang="en-US" sz="2800"/>
              <a:t>	Green:	ddATP</a:t>
            </a:r>
          </a:p>
          <a:p>
            <a:pPr>
              <a:buFontTx/>
              <a:buNone/>
            </a:pPr>
            <a:r>
              <a:rPr lang="en-US" sz="2800"/>
              <a:t>	Red:	ddTTP</a:t>
            </a:r>
          </a:p>
          <a:p>
            <a:pPr>
              <a:buFontTx/>
              <a:buNone/>
            </a:pPr>
            <a:r>
              <a:rPr lang="en-US" sz="2800"/>
              <a:t>	Yellow: 	ddGTP</a:t>
            </a:r>
          </a:p>
          <a:p>
            <a:pPr>
              <a:buFontTx/>
              <a:buNone/>
            </a:pPr>
            <a:r>
              <a:rPr lang="en-US" sz="2800"/>
              <a:t>	Blue:	ddCTP</a:t>
            </a:r>
          </a:p>
          <a:p>
            <a:pPr>
              <a:buFontTx/>
              <a:buNone/>
            </a:pPr>
            <a:endParaRPr lang="en-US" sz="2800"/>
          </a:p>
        </p:txBody>
      </p:sp>
      <p:pic>
        <p:nvPicPr>
          <p:cNvPr id="1048580" name="Picture 4" descr="gelfrag"/>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096000" y="1676400"/>
            <a:ext cx="15240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8581" name="Text Box 5"/>
          <p:cNvSpPr txBox="1">
            <a:spLocks noChangeArrowheads="1"/>
          </p:cNvSpPr>
          <p:nvPr/>
        </p:nvSpPr>
        <p:spPr bwMode="auto">
          <a:xfrm>
            <a:off x="3894138" y="6089650"/>
            <a:ext cx="1530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pt-PT" sz="2400" b="0">
                <a:hlinkClick r:id="rId3"/>
              </a:rPr>
              <a:t>Demo ABI</a:t>
            </a:r>
            <a:endParaRPr lang="pt-PT" sz="2400" b="0"/>
          </a:p>
        </p:txBody>
      </p:sp>
      <p:sp>
        <p:nvSpPr>
          <p:cNvPr id="1048582" name="Text Box 6"/>
          <p:cNvSpPr txBox="1">
            <a:spLocks noChangeArrowheads="1"/>
          </p:cNvSpPr>
          <p:nvPr/>
        </p:nvSpPr>
        <p:spPr bwMode="auto">
          <a:xfrm>
            <a:off x="1122363" y="6046788"/>
            <a:ext cx="1435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pt-PT" sz="2400" b="0">
                <a:hlinkClick r:id="rId4"/>
              </a:rPr>
              <a:t>Animação</a:t>
            </a:r>
            <a:endParaRPr lang="pt-PT" sz="2400" b="0"/>
          </a:p>
        </p:txBody>
      </p:sp>
    </p:spTree>
    <p:extLst>
      <p:ext uri="{BB962C8B-B14F-4D97-AF65-F5344CB8AC3E}">
        <p14:creationId xmlns:p14="http://schemas.microsoft.com/office/powerpoint/2010/main" val="76986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1300163" y="0"/>
            <a:ext cx="7158037" cy="1143000"/>
          </a:xfrm>
        </p:spPr>
        <p:txBody>
          <a:bodyPr/>
          <a:lstStyle/>
          <a:p>
            <a:r>
              <a:rPr lang="en-US"/>
              <a:t>Analyzed Raw Data</a:t>
            </a:r>
          </a:p>
        </p:txBody>
      </p:sp>
      <p:sp>
        <p:nvSpPr>
          <p:cNvPr id="1049603" name="Rectangle 3"/>
          <p:cNvSpPr>
            <a:spLocks noGrp="1" noChangeArrowheads="1"/>
          </p:cNvSpPr>
          <p:nvPr>
            <p:ph type="body" sz="half" idx="1"/>
          </p:nvPr>
        </p:nvSpPr>
        <p:spPr>
          <a:xfrm>
            <a:off x="762000" y="2667000"/>
            <a:ext cx="8382000" cy="3886200"/>
          </a:xfrm>
        </p:spPr>
        <p:txBody>
          <a:bodyPr/>
          <a:lstStyle/>
          <a:p>
            <a:pPr>
              <a:lnSpc>
                <a:spcPct val="90000"/>
              </a:lnSpc>
              <a:buSzPct val="120000"/>
            </a:pPr>
            <a:r>
              <a:rPr lang="en-US" sz="2800"/>
              <a:t>In addition to nucleotide sequence text files the automated sequencer also provides trace diagrams.</a:t>
            </a:r>
          </a:p>
          <a:p>
            <a:pPr>
              <a:lnSpc>
                <a:spcPct val="90000"/>
              </a:lnSpc>
              <a:buSzPct val="120000"/>
            </a:pPr>
            <a:r>
              <a:rPr lang="en-US" sz="2800"/>
              <a:t>Trace diagrams are analyzed by base calling programs that use dynamic programming to match predicted and occurring peak intensity and peak location.</a:t>
            </a:r>
          </a:p>
          <a:p>
            <a:pPr>
              <a:lnSpc>
                <a:spcPct val="90000"/>
              </a:lnSpc>
              <a:buSzPct val="120000"/>
            </a:pPr>
            <a:r>
              <a:rPr lang="en-US" sz="2800"/>
              <a:t>Base calling programs predict nucleotide locations in sequencing reads where data anomalies occur. Such as multiple peaks at one nucleotide location, spread out peaks, low intensity peaks. </a:t>
            </a:r>
          </a:p>
        </p:txBody>
      </p:sp>
      <p:pic>
        <p:nvPicPr>
          <p:cNvPr id="1049604" name="Picture 4" descr="good"/>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1143000" y="1019175"/>
            <a:ext cx="8001000" cy="152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7712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9603">
                                            <p:txEl>
                                              <p:pRg st="0" end="0"/>
                                            </p:txEl>
                                          </p:spTgt>
                                        </p:tgtEl>
                                        <p:attrNameLst>
                                          <p:attrName>style.visibility</p:attrName>
                                        </p:attrNameLst>
                                      </p:cBhvr>
                                      <p:to>
                                        <p:strVal val="visible"/>
                                      </p:to>
                                    </p:set>
                                    <p:anim calcmode="lin" valueType="num">
                                      <p:cBhvr additive="base">
                                        <p:cTn id="7" dur="500" fill="hold"/>
                                        <p:tgtEl>
                                          <p:spTgt spid="1049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96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9603">
                                            <p:txEl>
                                              <p:pRg st="1" end="1"/>
                                            </p:txEl>
                                          </p:spTgt>
                                        </p:tgtEl>
                                        <p:attrNameLst>
                                          <p:attrName>style.visibility</p:attrName>
                                        </p:attrNameLst>
                                      </p:cBhvr>
                                      <p:to>
                                        <p:strVal val="visible"/>
                                      </p:to>
                                    </p:set>
                                    <p:anim calcmode="lin" valueType="num">
                                      <p:cBhvr additive="base">
                                        <p:cTn id="13" dur="500" fill="hold"/>
                                        <p:tgtEl>
                                          <p:spTgt spid="1049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96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9603">
                                            <p:txEl>
                                              <p:pRg st="2" end="2"/>
                                            </p:txEl>
                                          </p:spTgt>
                                        </p:tgtEl>
                                        <p:attrNameLst>
                                          <p:attrName>style.visibility</p:attrName>
                                        </p:attrNameLst>
                                      </p:cBhvr>
                                      <p:to>
                                        <p:strVal val="visible"/>
                                      </p:to>
                                    </p:set>
                                    <p:anim calcmode="lin" valueType="num">
                                      <p:cBhvr additive="base">
                                        <p:cTn id="19" dur="500" fill="hold"/>
                                        <p:tgtEl>
                                          <p:spTgt spid="1049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96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a:xfrm>
            <a:off x="787400" y="381000"/>
            <a:ext cx="7772400" cy="761984"/>
          </a:xfrm>
          <a:noFill/>
          <a:ln/>
        </p:spPr>
        <p:txBody>
          <a:bodyPr/>
          <a:lstStyle/>
          <a:p>
            <a:pPr defTabSz="762000"/>
            <a:r>
              <a:rPr lang="pt-PT" dirty="0"/>
              <a:t>PREPARAÇÃO </a:t>
            </a:r>
            <a:r>
              <a:rPr lang="pt-PT" dirty="0" smtClean="0"/>
              <a:t>DE DNA </a:t>
            </a:r>
            <a:r>
              <a:rPr lang="pt-PT" dirty="0"/>
              <a:t>E RNA</a:t>
            </a:r>
          </a:p>
        </p:txBody>
      </p:sp>
      <p:sp>
        <p:nvSpPr>
          <p:cNvPr id="702467" name="Rectangle 3"/>
          <p:cNvSpPr>
            <a:spLocks noGrp="1" noChangeArrowheads="1"/>
          </p:cNvSpPr>
          <p:nvPr>
            <p:ph idx="1"/>
          </p:nvPr>
        </p:nvSpPr>
        <p:spPr>
          <a:xfrm>
            <a:off x="685800" y="1638300"/>
            <a:ext cx="8051800" cy="4476750"/>
          </a:xfrm>
          <a:noFill/>
          <a:ln/>
        </p:spPr>
        <p:txBody>
          <a:bodyPr lIns="92075" tIns="46038" rIns="92075" bIns="46038"/>
          <a:lstStyle/>
          <a:p>
            <a:pPr defTabSz="762000">
              <a:lnSpc>
                <a:spcPct val="90000"/>
              </a:lnSpc>
            </a:pPr>
            <a:r>
              <a:rPr lang="pt-PT" dirty="0"/>
              <a:t>DNA e RNA de </a:t>
            </a:r>
            <a:r>
              <a:rPr lang="pt-PT" dirty="0" err="1"/>
              <a:t>mamiferos</a:t>
            </a:r>
            <a:r>
              <a:rPr lang="pt-PT" dirty="0"/>
              <a:t>:</a:t>
            </a:r>
          </a:p>
          <a:p>
            <a:pPr marL="819150" lvl="1" defTabSz="762000">
              <a:lnSpc>
                <a:spcPct val="90000"/>
              </a:lnSpc>
            </a:pPr>
            <a:r>
              <a:rPr lang="pt-PT" sz="2400" dirty="0" err="1"/>
              <a:t>Lise</a:t>
            </a:r>
            <a:r>
              <a:rPr lang="pt-PT" sz="2400" dirty="0"/>
              <a:t> suave e </a:t>
            </a:r>
            <a:r>
              <a:rPr lang="pt-PT" sz="2400" dirty="0" err="1"/>
              <a:t>solubilização</a:t>
            </a:r>
            <a:r>
              <a:rPr lang="pt-PT" sz="2400" dirty="0"/>
              <a:t> do DNA/RNA</a:t>
            </a:r>
          </a:p>
          <a:p>
            <a:pPr marL="819150" lvl="1" defTabSz="762000">
              <a:lnSpc>
                <a:spcPct val="90000"/>
              </a:lnSpc>
            </a:pPr>
            <a:r>
              <a:rPr lang="pt-PT" sz="2400" dirty="0"/>
              <a:t>Destruição enzimática das proteínas (proteases)</a:t>
            </a:r>
          </a:p>
          <a:p>
            <a:pPr marL="819150" lvl="1" defTabSz="762000">
              <a:lnSpc>
                <a:spcPct val="90000"/>
              </a:lnSpc>
            </a:pPr>
            <a:r>
              <a:rPr lang="pt-PT" sz="2400" dirty="0" err="1"/>
              <a:t>Destrição</a:t>
            </a:r>
            <a:r>
              <a:rPr lang="pt-PT" sz="2400" dirty="0"/>
              <a:t> e precipitação </a:t>
            </a:r>
            <a:r>
              <a:rPr lang="pt-PT" sz="2400" dirty="0" err="1"/>
              <a:t>quimica</a:t>
            </a:r>
            <a:r>
              <a:rPr lang="pt-PT" sz="2400" dirty="0"/>
              <a:t> das proteínas (fenol/</a:t>
            </a:r>
            <a:r>
              <a:rPr lang="pt-PT" sz="2400" dirty="0" err="1"/>
              <a:t>clorofómio</a:t>
            </a:r>
            <a:r>
              <a:rPr lang="pt-PT" sz="2400" dirty="0"/>
              <a:t>/ácido </a:t>
            </a:r>
            <a:r>
              <a:rPr lang="pt-PT" sz="2400" dirty="0" err="1"/>
              <a:t>isoamilico</a:t>
            </a:r>
            <a:r>
              <a:rPr lang="pt-PT" sz="2400" dirty="0"/>
              <a:t>)</a:t>
            </a:r>
          </a:p>
          <a:p>
            <a:pPr marL="819150" lvl="1" defTabSz="762000">
              <a:lnSpc>
                <a:spcPct val="90000"/>
              </a:lnSpc>
            </a:pPr>
            <a:r>
              <a:rPr lang="pt-PT" sz="2400" dirty="0"/>
              <a:t>Precipitação dos ácidos </a:t>
            </a:r>
            <a:r>
              <a:rPr lang="pt-PT" sz="2400" dirty="0" err="1"/>
              <a:t>nucleicos</a:t>
            </a:r>
            <a:r>
              <a:rPr lang="pt-PT" sz="2400" dirty="0"/>
              <a:t> (Acetato de amónio / Acetato de sódio / Cloreto de sódio)</a:t>
            </a:r>
          </a:p>
          <a:p>
            <a:pPr marL="819150" lvl="1" defTabSz="762000">
              <a:lnSpc>
                <a:spcPct val="90000"/>
              </a:lnSpc>
            </a:pPr>
            <a:r>
              <a:rPr lang="pt-PT" sz="2400" dirty="0" err="1"/>
              <a:t>Redissolução</a:t>
            </a:r>
            <a:r>
              <a:rPr lang="pt-PT" sz="2400" dirty="0"/>
              <a:t> dos ácidos </a:t>
            </a:r>
            <a:r>
              <a:rPr lang="pt-PT" sz="2400" dirty="0" err="1"/>
              <a:t>nucleicos</a:t>
            </a:r>
            <a:r>
              <a:rPr lang="pt-PT" sz="2400" dirty="0"/>
              <a:t> (prévia remoção de sais)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33" name="Text Box 9"/>
          <p:cNvSpPr txBox="1">
            <a:spLocks noChangeArrowheads="1"/>
          </p:cNvSpPr>
          <p:nvPr/>
        </p:nvSpPr>
        <p:spPr bwMode="auto">
          <a:xfrm>
            <a:off x="449263" y="2801938"/>
            <a:ext cx="1684337" cy="365125"/>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eaLnBrk="0" hangingPunct="0">
              <a:spcBef>
                <a:spcPct val="50000"/>
              </a:spcBef>
            </a:pPr>
            <a:endParaRPr lang="en-US" sz="2400">
              <a:solidFill>
                <a:srgbClr val="000000"/>
              </a:solidFill>
              <a:latin typeface="Imago" pitchFamily="2" charset="0"/>
              <a:cs typeface="Arial" charset="0"/>
            </a:endParaRPr>
          </a:p>
        </p:txBody>
      </p:sp>
      <p:pic>
        <p:nvPicPr>
          <p:cNvPr id="1076238" name="Picture 14" descr="310 Genetic Analyz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2921000"/>
            <a:ext cx="202088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2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950" y="3048000"/>
            <a:ext cx="1871663"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62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638" y="3063875"/>
            <a:ext cx="1728787"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6241" name="Picture 17" descr="seq1"/>
          <p:cNvPicPr>
            <a:picLocks noChangeAspect="1" noChangeArrowheads="1"/>
          </p:cNvPicPr>
          <p:nvPr/>
        </p:nvPicPr>
        <p:blipFill>
          <a:blip r:embed="rId5" cstate="print">
            <a:extLst>
              <a:ext uri="{28A0092B-C50C-407E-A947-70E740481C1C}">
                <a14:useLocalDpi xmlns:a14="http://schemas.microsoft.com/office/drawing/2010/main" val="0"/>
              </a:ext>
            </a:extLst>
          </a:blip>
          <a:srcRect l="1370" r="1868" b="2058"/>
          <a:stretch>
            <a:fillRect/>
          </a:stretch>
        </p:blipFill>
        <p:spPr bwMode="auto">
          <a:xfrm>
            <a:off x="1254125" y="4864100"/>
            <a:ext cx="496093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245" name="Rectangle 21"/>
          <p:cNvSpPr>
            <a:spLocks noGrp="1" noChangeArrowheads="1"/>
          </p:cNvSpPr>
          <p:nvPr>
            <p:ph type="title"/>
          </p:nvPr>
        </p:nvSpPr>
        <p:spPr/>
        <p:txBody>
          <a:bodyPr/>
          <a:lstStyle/>
          <a:p>
            <a:r>
              <a:rPr lang="pt-PT"/>
              <a:t>Equipamentos para sanger sequencing</a:t>
            </a:r>
          </a:p>
        </p:txBody>
      </p:sp>
    </p:spTree>
    <p:extLst>
      <p:ext uri="{BB962C8B-B14F-4D97-AF65-F5344CB8AC3E}">
        <p14:creationId xmlns:p14="http://schemas.microsoft.com/office/powerpoint/2010/main" val="2615657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p:txBody>
          <a:bodyPr/>
          <a:lstStyle/>
          <a:p>
            <a:r>
              <a:rPr lang="pt-PT" sz="4400"/>
              <a:t>Pirosequenciação</a:t>
            </a:r>
          </a:p>
        </p:txBody>
      </p:sp>
      <p:pic>
        <p:nvPicPr>
          <p:cNvPr id="1077253" name="Picture 5" descr="principle of pyrosequenc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1406525"/>
            <a:ext cx="3673475" cy="3819525"/>
          </a:xfrm>
          <a:prstGeom prst="rect">
            <a:avLst/>
          </a:prstGeom>
          <a:noFill/>
          <a:extLst>
            <a:ext uri="{909E8E84-426E-40DD-AFC4-6F175D3DCCD1}">
              <a14:hiddenFill xmlns:a14="http://schemas.microsoft.com/office/drawing/2010/main">
                <a:solidFill>
                  <a:srgbClr val="FFFFFF"/>
                </a:solidFill>
              </a14:hiddenFill>
            </a:ext>
          </a:extLst>
        </p:spPr>
      </p:pic>
      <p:pic>
        <p:nvPicPr>
          <p:cNvPr id="1077254" name="Picture 6" descr="3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1770063"/>
            <a:ext cx="4895850" cy="267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011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p:txBody>
          <a:bodyPr/>
          <a:lstStyle/>
          <a:p>
            <a:r>
              <a:rPr lang="pt-PT" sz="4000"/>
              <a:t>Equipamentos para pirosequenciação</a:t>
            </a:r>
          </a:p>
        </p:txBody>
      </p:sp>
      <p:pic>
        <p:nvPicPr>
          <p:cNvPr id="1078276" name="Picture 4" descr="PyroMark 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423988"/>
            <a:ext cx="2703512" cy="2616200"/>
          </a:xfrm>
          <a:prstGeom prst="rect">
            <a:avLst/>
          </a:prstGeom>
          <a:noFill/>
          <a:extLst>
            <a:ext uri="{909E8E84-426E-40DD-AFC4-6F175D3DCCD1}">
              <a14:hiddenFill xmlns:a14="http://schemas.microsoft.com/office/drawing/2010/main">
                <a:solidFill>
                  <a:srgbClr val="FFFFFF"/>
                </a:solidFill>
              </a14:hiddenFill>
            </a:ext>
          </a:extLst>
        </p:spPr>
      </p:pic>
      <p:pic>
        <p:nvPicPr>
          <p:cNvPr id="1078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4605338"/>
            <a:ext cx="1782762" cy="13033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bg1"/>
                  </a:outerShdw>
                </a:effectLst>
              </a14:hiddenEffects>
            </a:ext>
          </a:extLst>
        </p:spPr>
      </p:pic>
      <p:graphicFrame>
        <p:nvGraphicFramePr>
          <p:cNvPr id="1078280" name="Object 8"/>
          <p:cNvGraphicFramePr>
            <a:graphicFrameLocks noChangeAspect="1"/>
          </p:cNvGraphicFramePr>
          <p:nvPr/>
        </p:nvGraphicFramePr>
        <p:xfrm>
          <a:off x="3846513" y="5308600"/>
          <a:ext cx="2952750" cy="1187450"/>
        </p:xfrm>
        <a:graphic>
          <a:graphicData uri="http://schemas.openxmlformats.org/presentationml/2006/ole">
            <mc:AlternateContent xmlns:mc="http://schemas.openxmlformats.org/markup-compatibility/2006">
              <mc:Choice xmlns:v="urn:schemas-microsoft-com:vml" Requires="v">
                <p:oleObj spid="_x0000_s23555" name="CorelPhotoPaint.Image.10" r:id="rId5" imgW="3279655" imgH="1319787" progId="CorelPhotoPaint.Image.10">
                  <p:embed/>
                </p:oleObj>
              </mc:Choice>
              <mc:Fallback>
                <p:oleObj name="CorelPhotoPaint.Image.10" r:id="rId5" imgW="3279655" imgH="1319787"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6513" y="5308600"/>
                        <a:ext cx="2952750" cy="118745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7828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9750" y="5299075"/>
            <a:ext cx="1639888" cy="1181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82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5675" y="1757363"/>
            <a:ext cx="3200400" cy="1465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8285" name="Picture 13" descr="sequencer_instrum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925" y="4127500"/>
            <a:ext cx="2470150" cy="250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9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p:txBody>
          <a:bodyPr/>
          <a:lstStyle/>
          <a:p>
            <a:r>
              <a:rPr lang="pt-PT"/>
              <a:t>SOLID sequencing</a:t>
            </a:r>
          </a:p>
        </p:txBody>
      </p:sp>
      <p:pic>
        <p:nvPicPr>
          <p:cNvPr id="1083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8513"/>
            <a:ext cx="4703763" cy="242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3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588"/>
            <a:ext cx="4705350" cy="36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33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1922463"/>
            <a:ext cx="3633787" cy="29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75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1247775" y="0"/>
            <a:ext cx="7286625" cy="1143000"/>
          </a:xfrm>
        </p:spPr>
        <p:txBody>
          <a:bodyPr/>
          <a:lstStyle/>
          <a:p>
            <a:r>
              <a:rPr lang="en-US"/>
              <a:t>Sequencing Strategies</a:t>
            </a:r>
          </a:p>
        </p:txBody>
      </p:sp>
      <p:sp>
        <p:nvSpPr>
          <p:cNvPr id="1050627" name="Rectangle 3"/>
          <p:cNvSpPr>
            <a:spLocks noGrp="1" noChangeArrowheads="1"/>
          </p:cNvSpPr>
          <p:nvPr>
            <p:ph type="body" idx="1"/>
          </p:nvPr>
        </p:nvSpPr>
        <p:spPr>
          <a:xfrm>
            <a:off x="685800" y="1524000"/>
            <a:ext cx="8458200" cy="4876800"/>
          </a:xfrm>
        </p:spPr>
        <p:txBody>
          <a:bodyPr/>
          <a:lstStyle/>
          <a:p>
            <a:pPr>
              <a:buClr>
                <a:schemeClr val="tx1"/>
              </a:buClr>
              <a:buSzPct val="120000"/>
            </a:pPr>
            <a:r>
              <a:rPr lang="en-US" sz="2000" b="1"/>
              <a:t>Map-Based Assembly:</a:t>
            </a:r>
          </a:p>
          <a:p>
            <a:pPr lvl="1">
              <a:buSzPct val="120000"/>
              <a:buFontTx/>
              <a:buChar char="•"/>
            </a:pPr>
            <a:r>
              <a:rPr lang="en-US" sz="2000"/>
              <a:t>Create a detailed complete fragment map</a:t>
            </a:r>
          </a:p>
          <a:p>
            <a:pPr lvl="1">
              <a:buSzPct val="120000"/>
              <a:buFontTx/>
              <a:buChar char="•"/>
            </a:pPr>
            <a:r>
              <a:rPr lang="en-US" sz="2000"/>
              <a:t>Time-consuming and expensive</a:t>
            </a:r>
          </a:p>
          <a:p>
            <a:pPr lvl="1">
              <a:buSzPct val="120000"/>
              <a:buFontTx/>
              <a:buChar char="•"/>
            </a:pPr>
            <a:r>
              <a:rPr lang="en-US" sz="2000"/>
              <a:t>Provides scaffold for assembly</a:t>
            </a:r>
          </a:p>
          <a:p>
            <a:pPr lvl="1">
              <a:buSzPct val="120000"/>
              <a:buFontTx/>
              <a:buChar char="•"/>
            </a:pPr>
            <a:r>
              <a:rPr lang="en-US" sz="2000"/>
              <a:t>Original strategy of Human Genome Project</a:t>
            </a:r>
          </a:p>
          <a:p>
            <a:pPr>
              <a:buClr>
                <a:schemeClr val="tx1"/>
              </a:buClr>
              <a:buSzPct val="120000"/>
            </a:pPr>
            <a:r>
              <a:rPr lang="en-US" sz="2000" b="1"/>
              <a:t>Shotgun:</a:t>
            </a:r>
          </a:p>
          <a:p>
            <a:pPr lvl="1">
              <a:buSzPct val="120000"/>
              <a:buFontTx/>
              <a:buChar char="•"/>
            </a:pPr>
            <a:r>
              <a:rPr lang="en-US" sz="2000"/>
              <a:t>Quick, highly redundant – requires 7-9X coverage for sequencing reads of 500-750bp. This means that for the Human Genome of 3 billion bp, 21-27 billion bases need to be sequence to provide adequate fragment overlap.</a:t>
            </a:r>
          </a:p>
          <a:p>
            <a:pPr lvl="1">
              <a:buSzPct val="120000"/>
              <a:buFontTx/>
              <a:buChar char="•"/>
            </a:pPr>
            <a:r>
              <a:rPr lang="en-US" sz="2000"/>
              <a:t>Computationally intensive</a:t>
            </a:r>
          </a:p>
          <a:p>
            <a:pPr lvl="1">
              <a:buSzPct val="120000"/>
              <a:buFontTx/>
              <a:buChar char="•"/>
            </a:pPr>
            <a:r>
              <a:rPr lang="en-US" sz="2000"/>
              <a:t>Troubles with repetitive DNA</a:t>
            </a:r>
          </a:p>
          <a:p>
            <a:pPr lvl="1">
              <a:buSzPct val="120000"/>
              <a:buFontTx/>
              <a:buChar char="•"/>
            </a:pPr>
            <a:r>
              <a:rPr lang="en-US" sz="2000"/>
              <a:t>Original strategy of Celera Genomics</a:t>
            </a:r>
          </a:p>
        </p:txBody>
      </p:sp>
    </p:spTree>
    <p:extLst>
      <p:ext uri="{BB962C8B-B14F-4D97-AF65-F5344CB8AC3E}">
        <p14:creationId xmlns:p14="http://schemas.microsoft.com/office/powerpoint/2010/main" val="2643631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0627">
                                            <p:txEl>
                                              <p:pRg st="0" end="0"/>
                                            </p:txEl>
                                          </p:spTgt>
                                        </p:tgtEl>
                                        <p:attrNameLst>
                                          <p:attrName>style.visibility</p:attrName>
                                        </p:attrNameLst>
                                      </p:cBhvr>
                                      <p:to>
                                        <p:strVal val="visible"/>
                                      </p:to>
                                    </p:set>
                                    <p:anim calcmode="lin" valueType="num">
                                      <p:cBhvr additive="base">
                                        <p:cTn id="7" dur="500" fill="hold"/>
                                        <p:tgtEl>
                                          <p:spTgt spid="1050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506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1050627">
                                            <p:txEl>
                                              <p:pRg st="1" end="1"/>
                                            </p:txEl>
                                          </p:spTgt>
                                        </p:tgtEl>
                                        <p:attrNameLst>
                                          <p:attrName>style.visibility</p:attrName>
                                        </p:attrNameLst>
                                      </p:cBhvr>
                                      <p:to>
                                        <p:strVal val="visible"/>
                                      </p:to>
                                    </p:set>
                                    <p:anim calcmode="lin" valueType="num">
                                      <p:cBhvr additive="base">
                                        <p:cTn id="11" dur="500" fill="hold"/>
                                        <p:tgtEl>
                                          <p:spTgt spid="105062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506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1050627">
                                            <p:txEl>
                                              <p:pRg st="2" end="2"/>
                                            </p:txEl>
                                          </p:spTgt>
                                        </p:tgtEl>
                                        <p:attrNameLst>
                                          <p:attrName>style.visibility</p:attrName>
                                        </p:attrNameLst>
                                      </p:cBhvr>
                                      <p:to>
                                        <p:strVal val="visible"/>
                                      </p:to>
                                    </p:set>
                                    <p:anim calcmode="lin" valueType="num">
                                      <p:cBhvr additive="base">
                                        <p:cTn id="15" dur="500" fill="hold"/>
                                        <p:tgtEl>
                                          <p:spTgt spid="105062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506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7" presetID="2" presetClass="entr" presetSubtype="8" fill="hold" grpId="0" nodeType="withEffect">
                                  <p:stCondLst>
                                    <p:cond delay="0"/>
                                  </p:stCondLst>
                                  <p:childTnLst>
                                    <p:set>
                                      <p:cBhvr>
                                        <p:cTn id="18" dur="1" fill="hold">
                                          <p:stCondLst>
                                            <p:cond delay="0"/>
                                          </p:stCondLst>
                                        </p:cTn>
                                        <p:tgtEl>
                                          <p:spTgt spid="1050627">
                                            <p:txEl>
                                              <p:pRg st="3" end="3"/>
                                            </p:txEl>
                                          </p:spTgt>
                                        </p:tgtEl>
                                        <p:attrNameLst>
                                          <p:attrName>style.visibility</p:attrName>
                                        </p:attrNameLst>
                                      </p:cBhvr>
                                      <p:to>
                                        <p:strVal val="visible"/>
                                      </p:to>
                                    </p:set>
                                    <p:anim calcmode="lin" valueType="num">
                                      <p:cBhvr additive="base">
                                        <p:cTn id="19" dur="500" fill="hold"/>
                                        <p:tgtEl>
                                          <p:spTgt spid="105062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06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par>
                                <p:cTn id="21" presetID="2" presetClass="entr" presetSubtype="8" fill="hold" grpId="0" nodeType="withEffect">
                                  <p:stCondLst>
                                    <p:cond delay="0"/>
                                  </p:stCondLst>
                                  <p:childTnLst>
                                    <p:set>
                                      <p:cBhvr>
                                        <p:cTn id="22" dur="1" fill="hold">
                                          <p:stCondLst>
                                            <p:cond delay="0"/>
                                          </p:stCondLst>
                                        </p:cTn>
                                        <p:tgtEl>
                                          <p:spTgt spid="1050627">
                                            <p:txEl>
                                              <p:pRg st="4" end="4"/>
                                            </p:txEl>
                                          </p:spTgt>
                                        </p:tgtEl>
                                        <p:attrNameLst>
                                          <p:attrName>style.visibility</p:attrName>
                                        </p:attrNameLst>
                                      </p:cBhvr>
                                      <p:to>
                                        <p:strVal val="visible"/>
                                      </p:to>
                                    </p:set>
                                    <p:anim calcmode="lin" valueType="num">
                                      <p:cBhvr additive="base">
                                        <p:cTn id="23" dur="500" fill="hold"/>
                                        <p:tgtEl>
                                          <p:spTgt spid="105062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5062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50627">
                                            <p:txEl>
                                              <p:pRg st="5" end="5"/>
                                            </p:txEl>
                                          </p:spTgt>
                                        </p:tgtEl>
                                        <p:attrNameLst>
                                          <p:attrName>style.visibility</p:attrName>
                                        </p:attrNameLst>
                                      </p:cBhvr>
                                      <p:to>
                                        <p:strVal val="visible"/>
                                      </p:to>
                                    </p:set>
                                    <p:anim calcmode="lin" valueType="num">
                                      <p:cBhvr additive="base">
                                        <p:cTn id="29" dur="500" fill="hold"/>
                                        <p:tgtEl>
                                          <p:spTgt spid="105062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5062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par>
                                <p:cTn id="31" presetID="2" presetClass="entr" presetSubtype="8" fill="hold" grpId="0" nodeType="withEffect">
                                  <p:stCondLst>
                                    <p:cond delay="0"/>
                                  </p:stCondLst>
                                  <p:childTnLst>
                                    <p:set>
                                      <p:cBhvr>
                                        <p:cTn id="32" dur="1" fill="hold">
                                          <p:stCondLst>
                                            <p:cond delay="0"/>
                                          </p:stCondLst>
                                        </p:cTn>
                                        <p:tgtEl>
                                          <p:spTgt spid="1050627">
                                            <p:txEl>
                                              <p:pRg st="6" end="6"/>
                                            </p:txEl>
                                          </p:spTgt>
                                        </p:tgtEl>
                                        <p:attrNameLst>
                                          <p:attrName>style.visibility</p:attrName>
                                        </p:attrNameLst>
                                      </p:cBhvr>
                                      <p:to>
                                        <p:strVal val="visible"/>
                                      </p:to>
                                    </p:set>
                                    <p:anim calcmode="lin" valueType="num">
                                      <p:cBhvr additive="base">
                                        <p:cTn id="33" dur="500" fill="hold"/>
                                        <p:tgtEl>
                                          <p:spTgt spid="1050627">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5062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par>
                                <p:cTn id="35" presetID="2" presetClass="entr" presetSubtype="8" fill="hold" grpId="0" nodeType="withEffect">
                                  <p:stCondLst>
                                    <p:cond delay="0"/>
                                  </p:stCondLst>
                                  <p:childTnLst>
                                    <p:set>
                                      <p:cBhvr>
                                        <p:cTn id="36" dur="1" fill="hold">
                                          <p:stCondLst>
                                            <p:cond delay="0"/>
                                          </p:stCondLst>
                                        </p:cTn>
                                        <p:tgtEl>
                                          <p:spTgt spid="1050627">
                                            <p:txEl>
                                              <p:pRg st="7" end="7"/>
                                            </p:txEl>
                                          </p:spTgt>
                                        </p:tgtEl>
                                        <p:attrNameLst>
                                          <p:attrName>style.visibility</p:attrName>
                                        </p:attrNameLst>
                                      </p:cBhvr>
                                      <p:to>
                                        <p:strVal val="visible"/>
                                      </p:to>
                                    </p:set>
                                    <p:anim calcmode="lin" valueType="num">
                                      <p:cBhvr additive="base">
                                        <p:cTn id="37" dur="500" fill="hold"/>
                                        <p:tgtEl>
                                          <p:spTgt spid="1050627">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5062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par>
                                <p:cTn id="39" presetID="2" presetClass="entr" presetSubtype="8" fill="hold" grpId="0" nodeType="withEffect">
                                  <p:stCondLst>
                                    <p:cond delay="0"/>
                                  </p:stCondLst>
                                  <p:childTnLst>
                                    <p:set>
                                      <p:cBhvr>
                                        <p:cTn id="40" dur="1" fill="hold">
                                          <p:stCondLst>
                                            <p:cond delay="0"/>
                                          </p:stCondLst>
                                        </p:cTn>
                                        <p:tgtEl>
                                          <p:spTgt spid="1050627">
                                            <p:txEl>
                                              <p:pRg st="8" end="8"/>
                                            </p:txEl>
                                          </p:spTgt>
                                        </p:tgtEl>
                                        <p:attrNameLst>
                                          <p:attrName>style.visibility</p:attrName>
                                        </p:attrNameLst>
                                      </p:cBhvr>
                                      <p:to>
                                        <p:strVal val="visible"/>
                                      </p:to>
                                    </p:set>
                                    <p:anim calcmode="lin" valueType="num">
                                      <p:cBhvr additive="base">
                                        <p:cTn id="41" dur="500" fill="hold"/>
                                        <p:tgtEl>
                                          <p:spTgt spid="1050627">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05062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par>
                                <p:cTn id="43" presetID="2" presetClass="entr" presetSubtype="8" fill="hold" grpId="0" nodeType="withEffect">
                                  <p:stCondLst>
                                    <p:cond delay="0"/>
                                  </p:stCondLst>
                                  <p:childTnLst>
                                    <p:set>
                                      <p:cBhvr>
                                        <p:cTn id="44" dur="1" fill="hold">
                                          <p:stCondLst>
                                            <p:cond delay="0"/>
                                          </p:stCondLst>
                                        </p:cTn>
                                        <p:tgtEl>
                                          <p:spTgt spid="1050627">
                                            <p:txEl>
                                              <p:pRg st="9" end="9"/>
                                            </p:txEl>
                                          </p:spTgt>
                                        </p:tgtEl>
                                        <p:attrNameLst>
                                          <p:attrName>style.visibility</p:attrName>
                                        </p:attrNameLst>
                                      </p:cBhvr>
                                      <p:to>
                                        <p:strVal val="visible"/>
                                      </p:to>
                                    </p:set>
                                    <p:anim calcmode="lin" valueType="num">
                                      <p:cBhvr additive="base">
                                        <p:cTn id="45" dur="500" fill="hold"/>
                                        <p:tgtEl>
                                          <p:spTgt spid="1050627">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05062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2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1333500"/>
            <a:ext cx="6097587" cy="4191000"/>
          </a:xfrm>
          <a:prstGeom prst="rect">
            <a:avLst/>
          </a:prstGeom>
          <a:noFill/>
          <a:extLst>
            <a:ext uri="{909E8E84-426E-40DD-AFC4-6F175D3DCCD1}">
              <a14:hiddenFill xmlns:a14="http://schemas.microsoft.com/office/drawing/2010/main">
                <a:solidFill>
                  <a:srgbClr val="FFFFFF"/>
                </a:solidFill>
              </a14:hiddenFill>
            </a:ext>
          </a:extLst>
        </p:spPr>
      </p:pic>
      <p:sp>
        <p:nvSpPr>
          <p:cNvPr id="1052676" name="Text Box 4"/>
          <p:cNvSpPr txBox="1">
            <a:spLocks noChangeArrowheads="1"/>
          </p:cNvSpPr>
          <p:nvPr/>
        </p:nvSpPr>
        <p:spPr bwMode="auto">
          <a:xfrm>
            <a:off x="7700963" y="4121150"/>
            <a:ext cx="1200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2400" b="0">
                <a:latin typeface="Comic Sans MS" pitchFamily="66" charset="0"/>
              </a:rPr>
              <a:t>contigs</a:t>
            </a:r>
          </a:p>
        </p:txBody>
      </p:sp>
      <p:sp>
        <p:nvSpPr>
          <p:cNvPr id="1052677" name="AutoShape 5"/>
          <p:cNvSpPr>
            <a:spLocks/>
          </p:cNvSpPr>
          <p:nvPr/>
        </p:nvSpPr>
        <p:spPr bwMode="auto">
          <a:xfrm>
            <a:off x="7696200" y="4156075"/>
            <a:ext cx="76200" cy="615950"/>
          </a:xfrm>
          <a:prstGeom prst="rightBrace">
            <a:avLst>
              <a:gd name="adj1" fmla="val 6736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2678" name="Rectangle 6"/>
          <p:cNvSpPr>
            <a:spLocks noGrp="1" noChangeArrowheads="1"/>
          </p:cNvSpPr>
          <p:nvPr>
            <p:ph type="title"/>
          </p:nvPr>
        </p:nvSpPr>
        <p:spPr>
          <a:xfrm>
            <a:off x="1114425" y="280988"/>
            <a:ext cx="7772400" cy="1143000"/>
          </a:xfrm>
        </p:spPr>
        <p:txBody>
          <a:bodyPr/>
          <a:lstStyle/>
          <a:p>
            <a:r>
              <a:rPr lang="pt-PT"/>
              <a:t>Map-Based Assembly</a:t>
            </a:r>
          </a:p>
        </p:txBody>
      </p:sp>
    </p:spTree>
    <p:extLst>
      <p:ext uri="{BB962C8B-B14F-4D97-AF65-F5344CB8AC3E}">
        <p14:creationId xmlns:p14="http://schemas.microsoft.com/office/powerpoint/2010/main" val="61822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2"/>
          <p:cNvSpPr>
            <a:spLocks noGrp="1" noChangeArrowheads="1"/>
          </p:cNvSpPr>
          <p:nvPr>
            <p:ph type="title"/>
          </p:nvPr>
        </p:nvSpPr>
        <p:spPr>
          <a:xfrm>
            <a:off x="1209675" y="0"/>
            <a:ext cx="7629525" cy="1143000"/>
          </a:xfrm>
        </p:spPr>
        <p:txBody>
          <a:bodyPr/>
          <a:lstStyle/>
          <a:p>
            <a:pPr>
              <a:lnSpc>
                <a:spcPct val="90000"/>
              </a:lnSpc>
            </a:pPr>
            <a:r>
              <a:rPr lang="en-US" sz="3200"/>
              <a:t>Shotgun Sequencing: Assembly of Random Sequence Fragments</a:t>
            </a:r>
          </a:p>
        </p:txBody>
      </p:sp>
      <p:sp>
        <p:nvSpPr>
          <p:cNvPr id="1051651" name="Rectangle 3"/>
          <p:cNvSpPr>
            <a:spLocks noGrp="1" noChangeArrowheads="1"/>
          </p:cNvSpPr>
          <p:nvPr>
            <p:ph type="body" sz="half" idx="1"/>
          </p:nvPr>
        </p:nvSpPr>
        <p:spPr>
          <a:xfrm>
            <a:off x="0" y="5343525"/>
            <a:ext cx="9144000" cy="1066800"/>
          </a:xfrm>
        </p:spPr>
        <p:txBody>
          <a:bodyPr/>
          <a:lstStyle/>
          <a:p>
            <a:pPr>
              <a:lnSpc>
                <a:spcPct val="90000"/>
              </a:lnSpc>
              <a:buSzPct val="120000"/>
            </a:pPr>
            <a:r>
              <a:rPr lang="en-US" sz="2400"/>
              <a:t>To sequence a Bacterial Artificial Chromosome (100-300Kb), millions of copies are sheared randomly, inserted into plasmids, and then sequenced. If enough fragments are sequenced, it will be possible to reconstruct the BAC based on overlapping fragments.</a:t>
            </a:r>
          </a:p>
        </p:txBody>
      </p:sp>
      <p:pic>
        <p:nvPicPr>
          <p:cNvPr id="1051652" name="Picture 4" descr="shotgun"/>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376363" y="1295400"/>
            <a:ext cx="7086600" cy="3752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1195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a:xfrm>
            <a:off x="1233488" y="0"/>
            <a:ext cx="7254875" cy="1143000"/>
          </a:xfrm>
        </p:spPr>
        <p:txBody>
          <a:bodyPr/>
          <a:lstStyle/>
          <a:p>
            <a:r>
              <a:rPr lang="en-US"/>
              <a:t>Whole Genome Shotgun Sequencing</a:t>
            </a:r>
          </a:p>
        </p:txBody>
      </p:sp>
      <p:sp>
        <p:nvSpPr>
          <p:cNvPr id="1054723" name="Line 3"/>
          <p:cNvSpPr>
            <a:spLocks noChangeShapeType="1"/>
          </p:cNvSpPr>
          <p:nvPr/>
        </p:nvSpPr>
        <p:spPr bwMode="auto">
          <a:xfrm>
            <a:off x="762000" y="2289175"/>
            <a:ext cx="7391400" cy="0"/>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nvGrpSpPr>
          <p:cNvPr id="1054724" name="Group 4"/>
          <p:cNvGrpSpPr>
            <a:grpSpLocks/>
          </p:cNvGrpSpPr>
          <p:nvPr/>
        </p:nvGrpSpPr>
        <p:grpSpPr bwMode="auto">
          <a:xfrm>
            <a:off x="3635375" y="2574925"/>
            <a:ext cx="4852988" cy="822325"/>
            <a:chOff x="2290" y="1622"/>
            <a:chExt cx="3057" cy="518"/>
          </a:xfrm>
        </p:grpSpPr>
        <p:sp>
          <p:nvSpPr>
            <p:cNvPr id="1054725" name="Line 5"/>
            <p:cNvSpPr>
              <a:spLocks noChangeShapeType="1"/>
            </p:cNvSpPr>
            <p:nvPr/>
          </p:nvSpPr>
          <p:spPr bwMode="auto">
            <a:xfrm>
              <a:off x="2818" y="1736"/>
              <a:ext cx="0" cy="288"/>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26" name="Line 6"/>
            <p:cNvSpPr>
              <a:spLocks noChangeShapeType="1"/>
            </p:cNvSpPr>
            <p:nvPr/>
          </p:nvSpPr>
          <p:spPr bwMode="auto">
            <a:xfrm>
              <a:off x="3058" y="1736"/>
              <a:ext cx="0" cy="288"/>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27" name="Line 7"/>
            <p:cNvSpPr>
              <a:spLocks noChangeShapeType="1"/>
            </p:cNvSpPr>
            <p:nvPr/>
          </p:nvSpPr>
          <p:spPr bwMode="auto">
            <a:xfrm>
              <a:off x="2530" y="1736"/>
              <a:ext cx="0" cy="288"/>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28" name="Line 8"/>
            <p:cNvSpPr>
              <a:spLocks noChangeShapeType="1"/>
            </p:cNvSpPr>
            <p:nvPr/>
          </p:nvSpPr>
          <p:spPr bwMode="auto">
            <a:xfrm>
              <a:off x="3298" y="1736"/>
              <a:ext cx="0" cy="288"/>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29" name="Line 9"/>
            <p:cNvSpPr>
              <a:spLocks noChangeShapeType="1"/>
            </p:cNvSpPr>
            <p:nvPr/>
          </p:nvSpPr>
          <p:spPr bwMode="auto">
            <a:xfrm>
              <a:off x="2290" y="1736"/>
              <a:ext cx="0" cy="288"/>
            </a:xfrm>
            <a:prstGeom prst="line">
              <a:avLst/>
            </a:prstGeom>
            <a:noFill/>
            <a:ln w="571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30" name="Text Box 10"/>
            <p:cNvSpPr txBox="1">
              <a:spLocks noChangeArrowheads="1"/>
            </p:cNvSpPr>
            <p:nvPr/>
          </p:nvSpPr>
          <p:spPr bwMode="auto">
            <a:xfrm>
              <a:off x="3614" y="1622"/>
              <a:ext cx="173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b="0">
                  <a:solidFill>
                    <a:srgbClr val="FFFFFF"/>
                  </a:solidFill>
                </a:rPr>
                <a:t>cut many times at random</a:t>
              </a:r>
            </a:p>
          </p:txBody>
        </p:sp>
      </p:grpSp>
      <p:grpSp>
        <p:nvGrpSpPr>
          <p:cNvPr id="1054731" name="Group 11"/>
          <p:cNvGrpSpPr>
            <a:grpSpLocks/>
          </p:cNvGrpSpPr>
          <p:nvPr/>
        </p:nvGrpSpPr>
        <p:grpSpPr bwMode="auto">
          <a:xfrm>
            <a:off x="2911475" y="4203700"/>
            <a:ext cx="3200400" cy="1689100"/>
            <a:chOff x="1834" y="2648"/>
            <a:chExt cx="2016" cy="1064"/>
          </a:xfrm>
        </p:grpSpPr>
        <p:sp>
          <p:nvSpPr>
            <p:cNvPr id="1054732" name="Line 12"/>
            <p:cNvSpPr>
              <a:spLocks noChangeShapeType="1"/>
            </p:cNvSpPr>
            <p:nvPr/>
          </p:nvSpPr>
          <p:spPr bwMode="auto">
            <a:xfrm flipH="1">
              <a:off x="1834" y="2648"/>
              <a:ext cx="816" cy="1064"/>
            </a:xfrm>
            <a:prstGeom prst="line">
              <a:avLst/>
            </a:prstGeom>
            <a:noFill/>
            <a:ln w="19050">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33" name="Line 13"/>
            <p:cNvSpPr>
              <a:spLocks noChangeShapeType="1"/>
            </p:cNvSpPr>
            <p:nvPr/>
          </p:nvSpPr>
          <p:spPr bwMode="auto">
            <a:xfrm>
              <a:off x="1834" y="3712"/>
              <a:ext cx="2016" cy="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34" name="Line 14"/>
            <p:cNvSpPr>
              <a:spLocks noChangeShapeType="1"/>
            </p:cNvSpPr>
            <p:nvPr/>
          </p:nvSpPr>
          <p:spPr bwMode="auto">
            <a:xfrm>
              <a:off x="3010" y="2648"/>
              <a:ext cx="840" cy="1064"/>
            </a:xfrm>
            <a:prstGeom prst="line">
              <a:avLst/>
            </a:prstGeom>
            <a:noFill/>
            <a:ln w="19050">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sp>
        <p:nvSpPr>
          <p:cNvPr id="1054735" name="Text Box 15"/>
          <p:cNvSpPr txBox="1">
            <a:spLocks noChangeArrowheads="1"/>
          </p:cNvSpPr>
          <p:nvPr/>
        </p:nvSpPr>
        <p:spPr bwMode="auto">
          <a:xfrm>
            <a:off x="746125" y="1660525"/>
            <a:ext cx="195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400" b="0">
                <a:solidFill>
                  <a:srgbClr val="FFFFFF"/>
                </a:solidFill>
              </a:rPr>
              <a:t>genome</a:t>
            </a:r>
          </a:p>
        </p:txBody>
      </p:sp>
      <p:sp>
        <p:nvSpPr>
          <p:cNvPr id="1054736" name="Text Box 16"/>
          <p:cNvSpPr txBox="1">
            <a:spLocks noChangeArrowheads="1"/>
          </p:cNvSpPr>
          <p:nvPr/>
        </p:nvSpPr>
        <p:spPr bwMode="auto">
          <a:xfrm>
            <a:off x="6070600" y="4830763"/>
            <a:ext cx="307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b="0">
                <a:solidFill>
                  <a:schemeClr val="bg1"/>
                </a:solidFill>
              </a:rPr>
              <a:t>forward-reverse linked reads</a:t>
            </a:r>
          </a:p>
        </p:txBody>
      </p:sp>
      <p:grpSp>
        <p:nvGrpSpPr>
          <p:cNvPr id="1054737" name="Group 17"/>
          <p:cNvGrpSpPr>
            <a:grpSpLocks/>
          </p:cNvGrpSpPr>
          <p:nvPr/>
        </p:nvGrpSpPr>
        <p:grpSpPr bwMode="auto">
          <a:xfrm>
            <a:off x="258763" y="3670300"/>
            <a:ext cx="7856537" cy="1455738"/>
            <a:chOff x="163" y="2312"/>
            <a:chExt cx="4949" cy="917"/>
          </a:xfrm>
        </p:grpSpPr>
        <p:sp>
          <p:nvSpPr>
            <p:cNvPr id="1054738" name="Text Box 18"/>
            <p:cNvSpPr txBox="1">
              <a:spLocks noChangeArrowheads="1"/>
            </p:cNvSpPr>
            <p:nvPr/>
          </p:nvSpPr>
          <p:spPr bwMode="auto">
            <a:xfrm>
              <a:off x="163" y="2941"/>
              <a:ext cx="1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FontTx/>
                <a:buChar char="•"/>
              </a:pPr>
              <a:r>
                <a:rPr lang="en-US" sz="2400" b="0">
                  <a:solidFill>
                    <a:schemeClr val="bg1"/>
                  </a:solidFill>
                </a:rPr>
                <a:t> plasmids (2 – 10 Kbp)</a:t>
              </a:r>
            </a:p>
          </p:txBody>
        </p:sp>
        <p:grpSp>
          <p:nvGrpSpPr>
            <p:cNvPr id="1054739" name="Group 19"/>
            <p:cNvGrpSpPr>
              <a:grpSpLocks/>
            </p:cNvGrpSpPr>
            <p:nvPr/>
          </p:nvGrpSpPr>
          <p:grpSpPr bwMode="auto">
            <a:xfrm>
              <a:off x="466" y="2312"/>
              <a:ext cx="4646" cy="144"/>
              <a:chOff x="466" y="2312"/>
              <a:chExt cx="4646" cy="144"/>
            </a:xfrm>
          </p:grpSpPr>
          <p:sp>
            <p:nvSpPr>
              <p:cNvPr id="1054740" name="Line 20"/>
              <p:cNvSpPr>
                <a:spLocks noChangeShapeType="1"/>
              </p:cNvSpPr>
              <p:nvPr/>
            </p:nvSpPr>
            <p:spPr bwMode="auto">
              <a:xfrm>
                <a:off x="466" y="2456"/>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1" name="Line 21"/>
              <p:cNvSpPr>
                <a:spLocks noChangeShapeType="1"/>
              </p:cNvSpPr>
              <p:nvPr/>
            </p:nvSpPr>
            <p:spPr bwMode="auto">
              <a:xfrm>
                <a:off x="502"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2" name="Line 22"/>
              <p:cNvSpPr>
                <a:spLocks noChangeShapeType="1"/>
              </p:cNvSpPr>
              <p:nvPr/>
            </p:nvSpPr>
            <p:spPr bwMode="auto">
              <a:xfrm>
                <a:off x="562" y="2360"/>
                <a:ext cx="168"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3" name="Line 23"/>
              <p:cNvSpPr>
                <a:spLocks noChangeShapeType="1"/>
              </p:cNvSpPr>
              <p:nvPr/>
            </p:nvSpPr>
            <p:spPr bwMode="auto">
              <a:xfrm>
                <a:off x="610"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4" name="Line 24"/>
              <p:cNvSpPr>
                <a:spLocks noChangeShapeType="1"/>
              </p:cNvSpPr>
              <p:nvPr/>
            </p:nvSpPr>
            <p:spPr bwMode="auto">
              <a:xfrm>
                <a:off x="658"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5" name="Line 25"/>
              <p:cNvSpPr>
                <a:spLocks noChangeShapeType="1"/>
              </p:cNvSpPr>
              <p:nvPr/>
            </p:nvSpPr>
            <p:spPr bwMode="auto">
              <a:xfrm>
                <a:off x="706"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6" name="Line 26"/>
              <p:cNvSpPr>
                <a:spLocks noChangeShapeType="1"/>
              </p:cNvSpPr>
              <p:nvPr/>
            </p:nvSpPr>
            <p:spPr bwMode="auto">
              <a:xfrm>
                <a:off x="754"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7" name="Line 27"/>
              <p:cNvSpPr>
                <a:spLocks noChangeShapeType="1"/>
              </p:cNvSpPr>
              <p:nvPr/>
            </p:nvSpPr>
            <p:spPr bwMode="auto">
              <a:xfrm>
                <a:off x="802"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8" name="Line 28"/>
              <p:cNvSpPr>
                <a:spLocks noChangeShapeType="1"/>
              </p:cNvSpPr>
              <p:nvPr/>
            </p:nvSpPr>
            <p:spPr bwMode="auto">
              <a:xfrm>
                <a:off x="850"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49" name="Line 29"/>
              <p:cNvSpPr>
                <a:spLocks noChangeShapeType="1"/>
              </p:cNvSpPr>
              <p:nvPr/>
            </p:nvSpPr>
            <p:spPr bwMode="auto">
              <a:xfrm>
                <a:off x="898"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0" name="Line 30"/>
              <p:cNvSpPr>
                <a:spLocks noChangeShapeType="1"/>
              </p:cNvSpPr>
              <p:nvPr/>
            </p:nvSpPr>
            <p:spPr bwMode="auto">
              <a:xfrm>
                <a:off x="946"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1" name="Line 31"/>
              <p:cNvSpPr>
                <a:spLocks noChangeShapeType="1"/>
              </p:cNvSpPr>
              <p:nvPr/>
            </p:nvSpPr>
            <p:spPr bwMode="auto">
              <a:xfrm>
                <a:off x="994"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2" name="Line 32"/>
              <p:cNvSpPr>
                <a:spLocks noChangeShapeType="1"/>
              </p:cNvSpPr>
              <p:nvPr/>
            </p:nvSpPr>
            <p:spPr bwMode="auto">
              <a:xfrm>
                <a:off x="1042" y="2456"/>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3" name="Line 33"/>
              <p:cNvSpPr>
                <a:spLocks noChangeShapeType="1"/>
              </p:cNvSpPr>
              <p:nvPr/>
            </p:nvSpPr>
            <p:spPr bwMode="auto">
              <a:xfrm>
                <a:off x="1090" y="2408"/>
                <a:ext cx="108"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4" name="Line 34"/>
              <p:cNvSpPr>
                <a:spLocks noChangeShapeType="1"/>
              </p:cNvSpPr>
              <p:nvPr/>
            </p:nvSpPr>
            <p:spPr bwMode="auto">
              <a:xfrm>
                <a:off x="1138"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5" name="Line 35"/>
              <p:cNvSpPr>
                <a:spLocks noChangeShapeType="1"/>
              </p:cNvSpPr>
              <p:nvPr/>
            </p:nvSpPr>
            <p:spPr bwMode="auto">
              <a:xfrm>
                <a:off x="1186"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6" name="Line 36"/>
              <p:cNvSpPr>
                <a:spLocks noChangeShapeType="1"/>
              </p:cNvSpPr>
              <p:nvPr/>
            </p:nvSpPr>
            <p:spPr bwMode="auto">
              <a:xfrm>
                <a:off x="1222" y="2456"/>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7" name="Line 37"/>
              <p:cNvSpPr>
                <a:spLocks noChangeShapeType="1"/>
              </p:cNvSpPr>
              <p:nvPr/>
            </p:nvSpPr>
            <p:spPr bwMode="auto">
              <a:xfrm>
                <a:off x="1306" y="2408"/>
                <a:ext cx="9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8" name="Line 38"/>
              <p:cNvSpPr>
                <a:spLocks noChangeShapeType="1"/>
              </p:cNvSpPr>
              <p:nvPr/>
            </p:nvSpPr>
            <p:spPr bwMode="auto">
              <a:xfrm>
                <a:off x="1294" y="2360"/>
                <a:ext cx="15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59" name="Line 39"/>
              <p:cNvSpPr>
                <a:spLocks noChangeShapeType="1"/>
              </p:cNvSpPr>
              <p:nvPr/>
            </p:nvSpPr>
            <p:spPr bwMode="auto">
              <a:xfrm>
                <a:off x="1378"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0" name="Line 40"/>
              <p:cNvSpPr>
                <a:spLocks noChangeShapeType="1"/>
              </p:cNvSpPr>
              <p:nvPr/>
            </p:nvSpPr>
            <p:spPr bwMode="auto">
              <a:xfrm>
                <a:off x="1426"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1" name="Line 41"/>
              <p:cNvSpPr>
                <a:spLocks noChangeShapeType="1"/>
              </p:cNvSpPr>
              <p:nvPr/>
            </p:nvSpPr>
            <p:spPr bwMode="auto">
              <a:xfrm>
                <a:off x="1426" y="2408"/>
                <a:ext cx="168"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2" name="Line 42"/>
              <p:cNvSpPr>
                <a:spLocks noChangeShapeType="1"/>
              </p:cNvSpPr>
              <p:nvPr/>
            </p:nvSpPr>
            <p:spPr bwMode="auto">
              <a:xfrm>
                <a:off x="1522"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3" name="Line 43"/>
              <p:cNvSpPr>
                <a:spLocks noChangeShapeType="1"/>
              </p:cNvSpPr>
              <p:nvPr/>
            </p:nvSpPr>
            <p:spPr bwMode="auto">
              <a:xfrm>
                <a:off x="1606"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4" name="Line 44"/>
              <p:cNvSpPr>
                <a:spLocks noChangeShapeType="1"/>
              </p:cNvSpPr>
              <p:nvPr/>
            </p:nvSpPr>
            <p:spPr bwMode="auto">
              <a:xfrm>
                <a:off x="1618"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5" name="Line 45"/>
              <p:cNvSpPr>
                <a:spLocks noChangeShapeType="1"/>
              </p:cNvSpPr>
              <p:nvPr/>
            </p:nvSpPr>
            <p:spPr bwMode="auto">
              <a:xfrm>
                <a:off x="1666"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6" name="Line 46"/>
              <p:cNvSpPr>
                <a:spLocks noChangeShapeType="1"/>
              </p:cNvSpPr>
              <p:nvPr/>
            </p:nvSpPr>
            <p:spPr bwMode="auto">
              <a:xfrm>
                <a:off x="1714"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7" name="Line 47"/>
              <p:cNvSpPr>
                <a:spLocks noChangeShapeType="1"/>
              </p:cNvSpPr>
              <p:nvPr/>
            </p:nvSpPr>
            <p:spPr bwMode="auto">
              <a:xfrm>
                <a:off x="1786"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8" name="Line 48"/>
              <p:cNvSpPr>
                <a:spLocks noChangeShapeType="1"/>
              </p:cNvSpPr>
              <p:nvPr/>
            </p:nvSpPr>
            <p:spPr bwMode="auto">
              <a:xfrm>
                <a:off x="1810"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69" name="Line 49"/>
              <p:cNvSpPr>
                <a:spLocks noChangeShapeType="1"/>
              </p:cNvSpPr>
              <p:nvPr/>
            </p:nvSpPr>
            <p:spPr bwMode="auto">
              <a:xfrm>
                <a:off x="1834"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0" name="Line 50"/>
              <p:cNvSpPr>
                <a:spLocks noChangeShapeType="1"/>
              </p:cNvSpPr>
              <p:nvPr/>
            </p:nvSpPr>
            <p:spPr bwMode="auto">
              <a:xfrm>
                <a:off x="1870" y="2360"/>
                <a:ext cx="15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1" name="Line 51"/>
              <p:cNvSpPr>
                <a:spLocks noChangeShapeType="1"/>
              </p:cNvSpPr>
              <p:nvPr/>
            </p:nvSpPr>
            <p:spPr bwMode="auto">
              <a:xfrm>
                <a:off x="1990" y="2312"/>
                <a:ext cx="8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2" name="Line 52"/>
              <p:cNvSpPr>
                <a:spLocks noChangeShapeType="1"/>
              </p:cNvSpPr>
              <p:nvPr/>
            </p:nvSpPr>
            <p:spPr bwMode="auto">
              <a:xfrm>
                <a:off x="2002"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3" name="Line 53"/>
              <p:cNvSpPr>
                <a:spLocks noChangeShapeType="1"/>
              </p:cNvSpPr>
              <p:nvPr/>
            </p:nvSpPr>
            <p:spPr bwMode="auto">
              <a:xfrm>
                <a:off x="2050"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4" name="Line 54"/>
              <p:cNvSpPr>
                <a:spLocks noChangeShapeType="1"/>
              </p:cNvSpPr>
              <p:nvPr/>
            </p:nvSpPr>
            <p:spPr bwMode="auto">
              <a:xfrm>
                <a:off x="2098"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5" name="Line 55"/>
              <p:cNvSpPr>
                <a:spLocks noChangeShapeType="1"/>
              </p:cNvSpPr>
              <p:nvPr/>
            </p:nvSpPr>
            <p:spPr bwMode="auto">
              <a:xfrm>
                <a:off x="2146"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6" name="Line 56"/>
              <p:cNvSpPr>
                <a:spLocks noChangeShapeType="1"/>
              </p:cNvSpPr>
              <p:nvPr/>
            </p:nvSpPr>
            <p:spPr bwMode="auto">
              <a:xfrm>
                <a:off x="2194"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7" name="Line 57"/>
              <p:cNvSpPr>
                <a:spLocks noChangeShapeType="1"/>
              </p:cNvSpPr>
              <p:nvPr/>
            </p:nvSpPr>
            <p:spPr bwMode="auto">
              <a:xfrm flipV="1">
                <a:off x="2242" y="2408"/>
                <a:ext cx="15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8" name="Line 58"/>
              <p:cNvSpPr>
                <a:spLocks noChangeShapeType="1"/>
              </p:cNvSpPr>
              <p:nvPr/>
            </p:nvSpPr>
            <p:spPr bwMode="auto">
              <a:xfrm>
                <a:off x="2290"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79" name="Line 59"/>
              <p:cNvSpPr>
                <a:spLocks noChangeShapeType="1"/>
              </p:cNvSpPr>
              <p:nvPr/>
            </p:nvSpPr>
            <p:spPr bwMode="auto">
              <a:xfrm>
                <a:off x="2326" y="2312"/>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0" name="Line 60"/>
              <p:cNvSpPr>
                <a:spLocks noChangeShapeType="1"/>
              </p:cNvSpPr>
              <p:nvPr/>
            </p:nvSpPr>
            <p:spPr bwMode="auto">
              <a:xfrm>
                <a:off x="2350" y="2456"/>
                <a:ext cx="15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1" name="Line 61"/>
              <p:cNvSpPr>
                <a:spLocks noChangeShapeType="1"/>
              </p:cNvSpPr>
              <p:nvPr/>
            </p:nvSpPr>
            <p:spPr bwMode="auto">
              <a:xfrm>
                <a:off x="2434"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2" name="Line 62"/>
              <p:cNvSpPr>
                <a:spLocks noChangeShapeType="1"/>
              </p:cNvSpPr>
              <p:nvPr/>
            </p:nvSpPr>
            <p:spPr bwMode="auto">
              <a:xfrm>
                <a:off x="2434" y="2360"/>
                <a:ext cx="168"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3" name="Line 63"/>
              <p:cNvSpPr>
                <a:spLocks noChangeShapeType="1"/>
              </p:cNvSpPr>
              <p:nvPr/>
            </p:nvSpPr>
            <p:spPr bwMode="auto">
              <a:xfrm>
                <a:off x="2530"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4" name="Line 64"/>
              <p:cNvSpPr>
                <a:spLocks noChangeShapeType="1"/>
              </p:cNvSpPr>
              <p:nvPr/>
            </p:nvSpPr>
            <p:spPr bwMode="auto">
              <a:xfrm>
                <a:off x="2578"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5" name="Line 65"/>
              <p:cNvSpPr>
                <a:spLocks noChangeShapeType="1"/>
              </p:cNvSpPr>
              <p:nvPr/>
            </p:nvSpPr>
            <p:spPr bwMode="auto">
              <a:xfrm>
                <a:off x="2626"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6" name="Line 66"/>
              <p:cNvSpPr>
                <a:spLocks noChangeShapeType="1"/>
              </p:cNvSpPr>
              <p:nvPr/>
            </p:nvSpPr>
            <p:spPr bwMode="auto">
              <a:xfrm>
                <a:off x="2698" y="2360"/>
                <a:ext cx="9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7" name="Line 67"/>
              <p:cNvSpPr>
                <a:spLocks noChangeShapeType="1"/>
              </p:cNvSpPr>
              <p:nvPr/>
            </p:nvSpPr>
            <p:spPr bwMode="auto">
              <a:xfrm>
                <a:off x="2722"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8" name="Line 68"/>
              <p:cNvSpPr>
                <a:spLocks noChangeShapeType="1"/>
              </p:cNvSpPr>
              <p:nvPr/>
            </p:nvSpPr>
            <p:spPr bwMode="auto">
              <a:xfrm>
                <a:off x="2746" y="2456"/>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89" name="Line 69"/>
              <p:cNvSpPr>
                <a:spLocks noChangeShapeType="1"/>
              </p:cNvSpPr>
              <p:nvPr/>
            </p:nvSpPr>
            <p:spPr bwMode="auto">
              <a:xfrm>
                <a:off x="2818" y="2408"/>
                <a:ext cx="8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0" name="Line 70"/>
              <p:cNvSpPr>
                <a:spLocks noChangeShapeType="1"/>
              </p:cNvSpPr>
              <p:nvPr/>
            </p:nvSpPr>
            <p:spPr bwMode="auto">
              <a:xfrm>
                <a:off x="2866"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1" name="Line 71"/>
              <p:cNvSpPr>
                <a:spLocks noChangeShapeType="1"/>
              </p:cNvSpPr>
              <p:nvPr/>
            </p:nvSpPr>
            <p:spPr bwMode="auto">
              <a:xfrm>
                <a:off x="2914"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2" name="Line 72"/>
              <p:cNvSpPr>
                <a:spLocks noChangeShapeType="1"/>
              </p:cNvSpPr>
              <p:nvPr/>
            </p:nvSpPr>
            <p:spPr bwMode="auto">
              <a:xfrm>
                <a:off x="2938" y="2456"/>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3" name="Line 73"/>
              <p:cNvSpPr>
                <a:spLocks noChangeShapeType="1"/>
              </p:cNvSpPr>
              <p:nvPr/>
            </p:nvSpPr>
            <p:spPr bwMode="auto">
              <a:xfrm>
                <a:off x="2962" y="2408"/>
                <a:ext cx="15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4" name="Line 74"/>
              <p:cNvSpPr>
                <a:spLocks noChangeShapeType="1"/>
              </p:cNvSpPr>
              <p:nvPr/>
            </p:nvSpPr>
            <p:spPr bwMode="auto">
              <a:xfrm>
                <a:off x="3058"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5" name="Line 75"/>
              <p:cNvSpPr>
                <a:spLocks noChangeShapeType="1"/>
              </p:cNvSpPr>
              <p:nvPr/>
            </p:nvSpPr>
            <p:spPr bwMode="auto">
              <a:xfrm>
                <a:off x="3106"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6" name="Line 76"/>
              <p:cNvSpPr>
                <a:spLocks noChangeShapeType="1"/>
              </p:cNvSpPr>
              <p:nvPr/>
            </p:nvSpPr>
            <p:spPr bwMode="auto">
              <a:xfrm>
                <a:off x="3154"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7" name="Line 77"/>
              <p:cNvSpPr>
                <a:spLocks noChangeShapeType="1"/>
              </p:cNvSpPr>
              <p:nvPr/>
            </p:nvSpPr>
            <p:spPr bwMode="auto">
              <a:xfrm>
                <a:off x="3202"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8" name="Line 78"/>
              <p:cNvSpPr>
                <a:spLocks noChangeShapeType="1"/>
              </p:cNvSpPr>
              <p:nvPr/>
            </p:nvSpPr>
            <p:spPr bwMode="auto">
              <a:xfrm>
                <a:off x="3250"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799" name="Line 79"/>
              <p:cNvSpPr>
                <a:spLocks noChangeShapeType="1"/>
              </p:cNvSpPr>
              <p:nvPr/>
            </p:nvSpPr>
            <p:spPr bwMode="auto">
              <a:xfrm>
                <a:off x="3274"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0" name="Line 80"/>
              <p:cNvSpPr>
                <a:spLocks noChangeShapeType="1"/>
              </p:cNvSpPr>
              <p:nvPr/>
            </p:nvSpPr>
            <p:spPr bwMode="auto">
              <a:xfrm>
                <a:off x="3322" y="2456"/>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1" name="Line 81"/>
              <p:cNvSpPr>
                <a:spLocks noChangeShapeType="1"/>
              </p:cNvSpPr>
              <p:nvPr/>
            </p:nvSpPr>
            <p:spPr bwMode="auto">
              <a:xfrm>
                <a:off x="3358" y="2408"/>
                <a:ext cx="15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2" name="Line 82"/>
              <p:cNvSpPr>
                <a:spLocks noChangeShapeType="1"/>
              </p:cNvSpPr>
              <p:nvPr/>
            </p:nvSpPr>
            <p:spPr bwMode="auto">
              <a:xfrm>
                <a:off x="3406"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3" name="Line 83"/>
              <p:cNvSpPr>
                <a:spLocks noChangeShapeType="1"/>
              </p:cNvSpPr>
              <p:nvPr/>
            </p:nvSpPr>
            <p:spPr bwMode="auto">
              <a:xfrm>
                <a:off x="3454" y="2312"/>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4" name="Line 84"/>
              <p:cNvSpPr>
                <a:spLocks noChangeShapeType="1"/>
              </p:cNvSpPr>
              <p:nvPr/>
            </p:nvSpPr>
            <p:spPr bwMode="auto">
              <a:xfrm>
                <a:off x="3538" y="2456"/>
                <a:ext cx="9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5" name="Line 85"/>
              <p:cNvSpPr>
                <a:spLocks noChangeShapeType="1"/>
              </p:cNvSpPr>
              <p:nvPr/>
            </p:nvSpPr>
            <p:spPr bwMode="auto">
              <a:xfrm>
                <a:off x="3586" y="2408"/>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6" name="Line 86"/>
              <p:cNvSpPr>
                <a:spLocks noChangeShapeType="1"/>
              </p:cNvSpPr>
              <p:nvPr/>
            </p:nvSpPr>
            <p:spPr bwMode="auto">
              <a:xfrm>
                <a:off x="3622" y="2360"/>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7" name="Line 87"/>
              <p:cNvSpPr>
                <a:spLocks noChangeShapeType="1"/>
              </p:cNvSpPr>
              <p:nvPr/>
            </p:nvSpPr>
            <p:spPr bwMode="auto">
              <a:xfrm>
                <a:off x="3670" y="2312"/>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8" name="Line 88"/>
              <p:cNvSpPr>
                <a:spLocks noChangeShapeType="1"/>
              </p:cNvSpPr>
              <p:nvPr/>
            </p:nvSpPr>
            <p:spPr bwMode="auto">
              <a:xfrm>
                <a:off x="3730"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09" name="Line 89"/>
              <p:cNvSpPr>
                <a:spLocks noChangeShapeType="1"/>
              </p:cNvSpPr>
              <p:nvPr/>
            </p:nvSpPr>
            <p:spPr bwMode="auto">
              <a:xfrm>
                <a:off x="3778"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0" name="Line 90"/>
              <p:cNvSpPr>
                <a:spLocks noChangeShapeType="1"/>
              </p:cNvSpPr>
              <p:nvPr/>
            </p:nvSpPr>
            <p:spPr bwMode="auto">
              <a:xfrm>
                <a:off x="3826" y="2360"/>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1" name="Line 91"/>
              <p:cNvSpPr>
                <a:spLocks noChangeShapeType="1"/>
              </p:cNvSpPr>
              <p:nvPr/>
            </p:nvSpPr>
            <p:spPr bwMode="auto">
              <a:xfrm>
                <a:off x="3850" y="2312"/>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2" name="Line 92"/>
              <p:cNvSpPr>
                <a:spLocks noChangeShapeType="1"/>
              </p:cNvSpPr>
              <p:nvPr/>
            </p:nvSpPr>
            <p:spPr bwMode="auto">
              <a:xfrm>
                <a:off x="3888"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3" name="Line 93"/>
              <p:cNvSpPr>
                <a:spLocks noChangeShapeType="1"/>
              </p:cNvSpPr>
              <p:nvPr/>
            </p:nvSpPr>
            <p:spPr bwMode="auto">
              <a:xfrm>
                <a:off x="3936"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4" name="Line 94"/>
              <p:cNvSpPr>
                <a:spLocks noChangeShapeType="1"/>
              </p:cNvSpPr>
              <p:nvPr/>
            </p:nvSpPr>
            <p:spPr bwMode="auto">
              <a:xfrm>
                <a:off x="4008"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5" name="Line 95"/>
              <p:cNvSpPr>
                <a:spLocks noChangeShapeType="1"/>
              </p:cNvSpPr>
              <p:nvPr/>
            </p:nvSpPr>
            <p:spPr bwMode="auto">
              <a:xfrm>
                <a:off x="4032"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6" name="Line 96"/>
              <p:cNvSpPr>
                <a:spLocks noChangeShapeType="1"/>
              </p:cNvSpPr>
              <p:nvPr/>
            </p:nvSpPr>
            <p:spPr bwMode="auto">
              <a:xfrm>
                <a:off x="4080"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7" name="Line 97"/>
              <p:cNvSpPr>
                <a:spLocks noChangeShapeType="1"/>
              </p:cNvSpPr>
              <p:nvPr/>
            </p:nvSpPr>
            <p:spPr bwMode="auto">
              <a:xfrm>
                <a:off x="4128"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8" name="Line 98"/>
              <p:cNvSpPr>
                <a:spLocks noChangeShapeType="1"/>
              </p:cNvSpPr>
              <p:nvPr/>
            </p:nvSpPr>
            <p:spPr bwMode="auto">
              <a:xfrm>
                <a:off x="4176"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19" name="Line 99"/>
              <p:cNvSpPr>
                <a:spLocks noChangeShapeType="1"/>
              </p:cNvSpPr>
              <p:nvPr/>
            </p:nvSpPr>
            <p:spPr bwMode="auto">
              <a:xfrm>
                <a:off x="4224"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0" name="Line 100"/>
              <p:cNvSpPr>
                <a:spLocks noChangeShapeType="1"/>
              </p:cNvSpPr>
              <p:nvPr/>
            </p:nvSpPr>
            <p:spPr bwMode="auto">
              <a:xfrm>
                <a:off x="4236" y="2456"/>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1" name="Line 101"/>
              <p:cNvSpPr>
                <a:spLocks noChangeShapeType="1"/>
              </p:cNvSpPr>
              <p:nvPr/>
            </p:nvSpPr>
            <p:spPr bwMode="auto">
              <a:xfrm>
                <a:off x="4284"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2" name="Line 102"/>
              <p:cNvSpPr>
                <a:spLocks noChangeShapeType="1"/>
              </p:cNvSpPr>
              <p:nvPr/>
            </p:nvSpPr>
            <p:spPr bwMode="auto">
              <a:xfrm>
                <a:off x="4368"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3" name="Line 103"/>
              <p:cNvSpPr>
                <a:spLocks noChangeShapeType="1"/>
              </p:cNvSpPr>
              <p:nvPr/>
            </p:nvSpPr>
            <p:spPr bwMode="auto">
              <a:xfrm>
                <a:off x="4416"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4" name="Line 104"/>
              <p:cNvSpPr>
                <a:spLocks noChangeShapeType="1"/>
              </p:cNvSpPr>
              <p:nvPr/>
            </p:nvSpPr>
            <p:spPr bwMode="auto">
              <a:xfrm>
                <a:off x="4416" y="2456"/>
                <a:ext cx="168"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5" name="Line 105"/>
              <p:cNvSpPr>
                <a:spLocks noChangeShapeType="1"/>
              </p:cNvSpPr>
              <p:nvPr/>
            </p:nvSpPr>
            <p:spPr bwMode="auto">
              <a:xfrm>
                <a:off x="4512"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6" name="Line 106"/>
              <p:cNvSpPr>
                <a:spLocks noChangeShapeType="1"/>
              </p:cNvSpPr>
              <p:nvPr/>
            </p:nvSpPr>
            <p:spPr bwMode="auto">
              <a:xfrm>
                <a:off x="4560"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7" name="Line 107"/>
              <p:cNvSpPr>
                <a:spLocks noChangeShapeType="1"/>
              </p:cNvSpPr>
              <p:nvPr/>
            </p:nvSpPr>
            <p:spPr bwMode="auto">
              <a:xfrm>
                <a:off x="4608"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8" name="Line 108"/>
              <p:cNvSpPr>
                <a:spLocks noChangeShapeType="1"/>
              </p:cNvSpPr>
              <p:nvPr/>
            </p:nvSpPr>
            <p:spPr bwMode="auto">
              <a:xfrm>
                <a:off x="4644" y="2456"/>
                <a:ext cx="132"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29" name="Line 109"/>
              <p:cNvSpPr>
                <a:spLocks noChangeShapeType="1"/>
              </p:cNvSpPr>
              <p:nvPr/>
            </p:nvSpPr>
            <p:spPr bwMode="auto">
              <a:xfrm>
                <a:off x="4704" y="2408"/>
                <a:ext cx="15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30" name="Line 110"/>
              <p:cNvSpPr>
                <a:spLocks noChangeShapeType="1"/>
              </p:cNvSpPr>
              <p:nvPr/>
            </p:nvSpPr>
            <p:spPr bwMode="auto">
              <a:xfrm>
                <a:off x="4752" y="2360"/>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31" name="Line 111"/>
              <p:cNvSpPr>
                <a:spLocks noChangeShapeType="1"/>
              </p:cNvSpPr>
              <p:nvPr/>
            </p:nvSpPr>
            <p:spPr bwMode="auto">
              <a:xfrm>
                <a:off x="4800" y="2312"/>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32" name="Line 112"/>
              <p:cNvSpPr>
                <a:spLocks noChangeShapeType="1"/>
              </p:cNvSpPr>
              <p:nvPr/>
            </p:nvSpPr>
            <p:spPr bwMode="auto">
              <a:xfrm>
                <a:off x="4848" y="2456"/>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33" name="Line 113"/>
              <p:cNvSpPr>
                <a:spLocks noChangeShapeType="1"/>
              </p:cNvSpPr>
              <p:nvPr/>
            </p:nvSpPr>
            <p:spPr bwMode="auto">
              <a:xfrm>
                <a:off x="4920" y="2408"/>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34" name="Line 114"/>
              <p:cNvSpPr>
                <a:spLocks noChangeShapeType="1"/>
              </p:cNvSpPr>
              <p:nvPr/>
            </p:nvSpPr>
            <p:spPr bwMode="auto">
              <a:xfrm>
                <a:off x="4968" y="2360"/>
                <a:ext cx="12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35" name="Line 115"/>
              <p:cNvSpPr>
                <a:spLocks noChangeShapeType="1"/>
              </p:cNvSpPr>
              <p:nvPr/>
            </p:nvSpPr>
            <p:spPr bwMode="auto">
              <a:xfrm>
                <a:off x="4968" y="2312"/>
                <a:ext cx="144"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grpSp>
      <p:grpSp>
        <p:nvGrpSpPr>
          <p:cNvPr id="1054836" name="Group 116"/>
          <p:cNvGrpSpPr>
            <a:grpSpLocks/>
          </p:cNvGrpSpPr>
          <p:nvPr/>
        </p:nvGrpSpPr>
        <p:grpSpPr bwMode="auto">
          <a:xfrm>
            <a:off x="241300" y="4013200"/>
            <a:ext cx="8004175" cy="1738313"/>
            <a:chOff x="152" y="2528"/>
            <a:chExt cx="5042" cy="1095"/>
          </a:xfrm>
        </p:grpSpPr>
        <p:grpSp>
          <p:nvGrpSpPr>
            <p:cNvPr id="1054837" name="Group 117"/>
            <p:cNvGrpSpPr>
              <a:grpSpLocks/>
            </p:cNvGrpSpPr>
            <p:nvPr/>
          </p:nvGrpSpPr>
          <p:grpSpPr bwMode="auto">
            <a:xfrm>
              <a:off x="442" y="2528"/>
              <a:ext cx="4752" cy="120"/>
              <a:chOff x="442" y="2528"/>
              <a:chExt cx="4752" cy="120"/>
            </a:xfrm>
          </p:grpSpPr>
          <p:sp>
            <p:nvSpPr>
              <p:cNvPr id="1054838" name="Line 118"/>
              <p:cNvSpPr>
                <a:spLocks noChangeShapeType="1"/>
              </p:cNvSpPr>
              <p:nvPr/>
            </p:nvSpPr>
            <p:spPr bwMode="auto">
              <a:xfrm>
                <a:off x="706" y="2528"/>
                <a:ext cx="38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39" name="Line 119"/>
              <p:cNvSpPr>
                <a:spLocks noChangeShapeType="1"/>
              </p:cNvSpPr>
              <p:nvPr/>
            </p:nvSpPr>
            <p:spPr bwMode="auto">
              <a:xfrm>
                <a:off x="2986" y="2528"/>
                <a:ext cx="38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0" name="Line 120"/>
              <p:cNvSpPr>
                <a:spLocks noChangeShapeType="1"/>
              </p:cNvSpPr>
              <p:nvPr/>
            </p:nvSpPr>
            <p:spPr bwMode="auto">
              <a:xfrm>
                <a:off x="4186" y="2552"/>
                <a:ext cx="14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1" name="Line 121"/>
              <p:cNvSpPr>
                <a:spLocks noChangeShapeType="1"/>
              </p:cNvSpPr>
              <p:nvPr/>
            </p:nvSpPr>
            <p:spPr bwMode="auto">
              <a:xfrm flipV="1">
                <a:off x="2506" y="2528"/>
                <a:ext cx="33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2" name="Line 122"/>
              <p:cNvSpPr>
                <a:spLocks noChangeShapeType="1"/>
              </p:cNvSpPr>
              <p:nvPr/>
            </p:nvSpPr>
            <p:spPr bwMode="auto">
              <a:xfrm>
                <a:off x="442" y="2600"/>
                <a:ext cx="43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3" name="Line 123"/>
              <p:cNvSpPr>
                <a:spLocks noChangeShapeType="1"/>
              </p:cNvSpPr>
              <p:nvPr/>
            </p:nvSpPr>
            <p:spPr bwMode="auto">
              <a:xfrm>
                <a:off x="970" y="2648"/>
                <a:ext cx="43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4" name="Line 124"/>
              <p:cNvSpPr>
                <a:spLocks noChangeShapeType="1"/>
              </p:cNvSpPr>
              <p:nvPr/>
            </p:nvSpPr>
            <p:spPr bwMode="auto">
              <a:xfrm>
                <a:off x="1066" y="2600"/>
                <a:ext cx="43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5" name="Line 125"/>
              <p:cNvSpPr>
                <a:spLocks noChangeShapeType="1"/>
              </p:cNvSpPr>
              <p:nvPr/>
            </p:nvSpPr>
            <p:spPr bwMode="auto">
              <a:xfrm flipV="1">
                <a:off x="1402" y="2552"/>
                <a:ext cx="40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6" name="Line 126"/>
              <p:cNvSpPr>
                <a:spLocks noChangeShapeType="1"/>
              </p:cNvSpPr>
              <p:nvPr/>
            </p:nvSpPr>
            <p:spPr bwMode="auto">
              <a:xfrm flipV="1">
                <a:off x="1522" y="2648"/>
                <a:ext cx="40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7" name="Line 127"/>
              <p:cNvSpPr>
                <a:spLocks noChangeShapeType="1"/>
              </p:cNvSpPr>
              <p:nvPr/>
            </p:nvSpPr>
            <p:spPr bwMode="auto">
              <a:xfrm>
                <a:off x="1762" y="2600"/>
                <a:ext cx="45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8" name="Line 128"/>
              <p:cNvSpPr>
                <a:spLocks noChangeShapeType="1"/>
              </p:cNvSpPr>
              <p:nvPr/>
            </p:nvSpPr>
            <p:spPr bwMode="auto">
              <a:xfrm>
                <a:off x="1930" y="2552"/>
                <a:ext cx="33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49" name="Line 129"/>
              <p:cNvSpPr>
                <a:spLocks noChangeShapeType="1"/>
              </p:cNvSpPr>
              <p:nvPr/>
            </p:nvSpPr>
            <p:spPr bwMode="auto">
              <a:xfrm>
                <a:off x="2794" y="2600"/>
                <a:ext cx="33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0" name="Line 130"/>
              <p:cNvSpPr>
                <a:spLocks noChangeShapeType="1"/>
              </p:cNvSpPr>
              <p:nvPr/>
            </p:nvSpPr>
            <p:spPr bwMode="auto">
              <a:xfrm>
                <a:off x="3130" y="2648"/>
                <a:ext cx="38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1" name="Line 131"/>
              <p:cNvSpPr>
                <a:spLocks noChangeShapeType="1"/>
              </p:cNvSpPr>
              <p:nvPr/>
            </p:nvSpPr>
            <p:spPr bwMode="auto">
              <a:xfrm>
                <a:off x="3226" y="2600"/>
                <a:ext cx="384"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2" name="Line 132"/>
              <p:cNvSpPr>
                <a:spLocks noChangeShapeType="1"/>
              </p:cNvSpPr>
              <p:nvPr/>
            </p:nvSpPr>
            <p:spPr bwMode="auto">
              <a:xfrm flipV="1">
                <a:off x="3586" y="2552"/>
                <a:ext cx="33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3" name="Line 133"/>
              <p:cNvSpPr>
                <a:spLocks noChangeShapeType="1"/>
              </p:cNvSpPr>
              <p:nvPr/>
            </p:nvSpPr>
            <p:spPr bwMode="auto">
              <a:xfrm flipV="1">
                <a:off x="3850" y="2648"/>
                <a:ext cx="43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4" name="Line 134"/>
              <p:cNvSpPr>
                <a:spLocks noChangeShapeType="1"/>
              </p:cNvSpPr>
              <p:nvPr/>
            </p:nvSpPr>
            <p:spPr bwMode="auto">
              <a:xfrm>
                <a:off x="4282" y="2600"/>
                <a:ext cx="43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5" name="Line 135"/>
              <p:cNvSpPr>
                <a:spLocks noChangeShapeType="1"/>
              </p:cNvSpPr>
              <p:nvPr/>
            </p:nvSpPr>
            <p:spPr bwMode="auto">
              <a:xfrm>
                <a:off x="3706" y="2600"/>
                <a:ext cx="33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6" name="Line 136"/>
              <p:cNvSpPr>
                <a:spLocks noChangeShapeType="1"/>
              </p:cNvSpPr>
              <p:nvPr/>
            </p:nvSpPr>
            <p:spPr bwMode="auto">
              <a:xfrm>
                <a:off x="4042" y="2552"/>
                <a:ext cx="28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7" name="Line 137"/>
              <p:cNvSpPr>
                <a:spLocks noChangeShapeType="1"/>
              </p:cNvSpPr>
              <p:nvPr/>
            </p:nvSpPr>
            <p:spPr bwMode="auto">
              <a:xfrm>
                <a:off x="4450" y="2552"/>
                <a:ext cx="31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8" name="Line 138"/>
              <p:cNvSpPr>
                <a:spLocks noChangeShapeType="1"/>
              </p:cNvSpPr>
              <p:nvPr/>
            </p:nvSpPr>
            <p:spPr bwMode="auto">
              <a:xfrm>
                <a:off x="4666" y="2648"/>
                <a:ext cx="40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59" name="Line 139"/>
              <p:cNvSpPr>
                <a:spLocks noChangeShapeType="1"/>
              </p:cNvSpPr>
              <p:nvPr/>
            </p:nvSpPr>
            <p:spPr bwMode="auto">
              <a:xfrm>
                <a:off x="4882" y="2552"/>
                <a:ext cx="31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60" name="Line 140"/>
              <p:cNvSpPr>
                <a:spLocks noChangeShapeType="1"/>
              </p:cNvSpPr>
              <p:nvPr/>
            </p:nvSpPr>
            <p:spPr bwMode="auto">
              <a:xfrm>
                <a:off x="2218" y="2648"/>
                <a:ext cx="33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61" name="Line 141"/>
              <p:cNvSpPr>
                <a:spLocks noChangeShapeType="1"/>
              </p:cNvSpPr>
              <p:nvPr/>
            </p:nvSpPr>
            <p:spPr bwMode="auto">
              <a:xfrm>
                <a:off x="2650" y="2648"/>
                <a:ext cx="36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62" name="Line 142"/>
              <p:cNvSpPr>
                <a:spLocks noChangeShapeType="1"/>
              </p:cNvSpPr>
              <p:nvPr/>
            </p:nvSpPr>
            <p:spPr bwMode="auto">
              <a:xfrm>
                <a:off x="2314" y="2576"/>
                <a:ext cx="336"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sp>
          <p:nvSpPr>
            <p:cNvPr id="1054863" name="Text Box 143"/>
            <p:cNvSpPr txBox="1">
              <a:spLocks noChangeArrowheads="1"/>
            </p:cNvSpPr>
            <p:nvPr/>
          </p:nvSpPr>
          <p:spPr bwMode="auto">
            <a:xfrm>
              <a:off x="152" y="3335"/>
              <a:ext cx="16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buFontTx/>
                <a:buChar char="•"/>
              </a:pPr>
              <a:r>
                <a:rPr lang="en-US" sz="2400" b="0">
                  <a:solidFill>
                    <a:schemeClr val="bg1"/>
                  </a:solidFill>
                </a:rPr>
                <a:t> cosmids (40 Kbp)</a:t>
              </a:r>
            </a:p>
          </p:txBody>
        </p:sp>
      </p:grpSp>
      <p:grpSp>
        <p:nvGrpSpPr>
          <p:cNvPr id="1054864" name="Group 144"/>
          <p:cNvGrpSpPr>
            <a:grpSpLocks/>
          </p:cNvGrpSpPr>
          <p:nvPr/>
        </p:nvGrpSpPr>
        <p:grpSpPr bwMode="auto">
          <a:xfrm>
            <a:off x="3360738" y="5133975"/>
            <a:ext cx="2279650" cy="609600"/>
            <a:chOff x="2117" y="3234"/>
            <a:chExt cx="1436" cy="384"/>
          </a:xfrm>
        </p:grpSpPr>
        <p:sp>
          <p:nvSpPr>
            <p:cNvPr id="1054865" name="Line 145"/>
            <p:cNvSpPr>
              <a:spLocks noChangeShapeType="1"/>
            </p:cNvSpPr>
            <p:nvPr/>
          </p:nvSpPr>
          <p:spPr bwMode="auto">
            <a:xfrm>
              <a:off x="2117" y="3618"/>
              <a:ext cx="1436" cy="0"/>
            </a:xfrm>
            <a:prstGeom prst="line">
              <a:avLst/>
            </a:prstGeom>
            <a:noFill/>
            <a:ln w="28575">
              <a:solidFill>
                <a:srgbClr val="FFFF66"/>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4866" name="Text Box 146"/>
            <p:cNvSpPr txBox="1">
              <a:spLocks noChangeArrowheads="1"/>
            </p:cNvSpPr>
            <p:nvPr/>
          </p:nvSpPr>
          <p:spPr bwMode="auto">
            <a:xfrm>
              <a:off x="2283" y="3234"/>
              <a:ext cx="110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b="0">
                  <a:solidFill>
                    <a:schemeClr val="bg1"/>
                  </a:solidFill>
                </a:rPr>
                <a:t>known dist</a:t>
              </a:r>
            </a:p>
          </p:txBody>
        </p:sp>
      </p:grpSp>
      <p:grpSp>
        <p:nvGrpSpPr>
          <p:cNvPr id="1054867" name="Group 147"/>
          <p:cNvGrpSpPr>
            <a:grpSpLocks/>
          </p:cNvGrpSpPr>
          <p:nvPr/>
        </p:nvGrpSpPr>
        <p:grpSpPr bwMode="auto">
          <a:xfrm>
            <a:off x="5291138" y="5892800"/>
            <a:ext cx="1187450" cy="739775"/>
            <a:chOff x="2238" y="3712"/>
            <a:chExt cx="748" cy="466"/>
          </a:xfrm>
        </p:grpSpPr>
        <p:sp>
          <p:nvSpPr>
            <p:cNvPr id="1054868" name="Line 148"/>
            <p:cNvSpPr>
              <a:spLocks noChangeShapeType="1"/>
            </p:cNvSpPr>
            <p:nvPr/>
          </p:nvSpPr>
          <p:spPr bwMode="auto">
            <a:xfrm flipH="1">
              <a:off x="2458" y="3712"/>
              <a:ext cx="2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69" name="AutoShape 149"/>
            <p:cNvSpPr>
              <a:spLocks/>
            </p:cNvSpPr>
            <p:nvPr/>
          </p:nvSpPr>
          <p:spPr bwMode="auto">
            <a:xfrm rot="-5400000">
              <a:off x="2572" y="3685"/>
              <a:ext cx="62" cy="290"/>
            </a:xfrm>
            <a:prstGeom prst="leftBrace">
              <a:avLst>
                <a:gd name="adj1" fmla="val 38978"/>
                <a:gd name="adj2" fmla="val 50000"/>
              </a:avLst>
            </a:prstGeom>
            <a:noFill/>
            <a:ln w="9525">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4870" name="Text Box 150"/>
            <p:cNvSpPr txBox="1">
              <a:spLocks noChangeArrowheads="1"/>
            </p:cNvSpPr>
            <p:nvPr/>
          </p:nvSpPr>
          <p:spPr bwMode="auto">
            <a:xfrm>
              <a:off x="2238" y="3890"/>
              <a:ext cx="7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b="0">
                  <a:solidFill>
                    <a:schemeClr val="bg1"/>
                  </a:solidFill>
                </a:rPr>
                <a:t>~500 bp</a:t>
              </a:r>
            </a:p>
          </p:txBody>
        </p:sp>
      </p:grpSp>
      <p:grpSp>
        <p:nvGrpSpPr>
          <p:cNvPr id="1054871" name="Group 151"/>
          <p:cNvGrpSpPr>
            <a:grpSpLocks/>
          </p:cNvGrpSpPr>
          <p:nvPr/>
        </p:nvGrpSpPr>
        <p:grpSpPr bwMode="auto">
          <a:xfrm>
            <a:off x="2516188" y="5892800"/>
            <a:ext cx="1187450" cy="739775"/>
            <a:chOff x="480" y="3712"/>
            <a:chExt cx="748" cy="466"/>
          </a:xfrm>
        </p:grpSpPr>
        <p:sp>
          <p:nvSpPr>
            <p:cNvPr id="1054872" name="Line 152"/>
            <p:cNvSpPr>
              <a:spLocks noChangeShapeType="1"/>
            </p:cNvSpPr>
            <p:nvPr/>
          </p:nvSpPr>
          <p:spPr bwMode="auto">
            <a:xfrm>
              <a:off x="730" y="3712"/>
              <a:ext cx="2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4873" name="AutoShape 153"/>
            <p:cNvSpPr>
              <a:spLocks/>
            </p:cNvSpPr>
            <p:nvPr/>
          </p:nvSpPr>
          <p:spPr bwMode="auto">
            <a:xfrm rot="-5400000">
              <a:off x="842" y="3685"/>
              <a:ext cx="62" cy="290"/>
            </a:xfrm>
            <a:prstGeom prst="leftBrace">
              <a:avLst>
                <a:gd name="adj1" fmla="val 38978"/>
                <a:gd name="adj2" fmla="val 50000"/>
              </a:avLst>
            </a:prstGeom>
            <a:noFill/>
            <a:ln w="9525">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4874" name="Text Box 154"/>
            <p:cNvSpPr txBox="1">
              <a:spLocks noChangeArrowheads="1"/>
            </p:cNvSpPr>
            <p:nvPr/>
          </p:nvSpPr>
          <p:spPr bwMode="auto">
            <a:xfrm>
              <a:off x="480" y="3890"/>
              <a:ext cx="7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b="0">
                  <a:solidFill>
                    <a:schemeClr val="bg1"/>
                  </a:solidFill>
                </a:rPr>
                <a:t>~500 bp</a:t>
              </a:r>
            </a:p>
          </p:txBody>
        </p:sp>
      </p:grpSp>
    </p:spTree>
    <p:extLst>
      <p:ext uri="{BB962C8B-B14F-4D97-AF65-F5344CB8AC3E}">
        <p14:creationId xmlns:p14="http://schemas.microsoft.com/office/powerpoint/2010/main" val="18481933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54724"/>
                                        </p:tgtEl>
                                        <p:attrNameLst>
                                          <p:attrName>style.visibility</p:attrName>
                                        </p:attrNameLst>
                                      </p:cBhvr>
                                      <p:to>
                                        <p:strVal val="visible"/>
                                      </p:to>
                                    </p:set>
                                    <p:animEffect transition="in" filter="wipe(up)">
                                      <p:cBhvr>
                                        <p:cTn id="7" dur="500"/>
                                        <p:tgtEl>
                                          <p:spTgt spid="1054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05473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105483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nodeType="clickEffect">
                                  <p:stCondLst>
                                    <p:cond delay="0"/>
                                  </p:stCondLst>
                                  <p:childTnLst>
                                    <p:set>
                                      <p:cBhvr>
                                        <p:cTn id="19" dur="1" fill="hold">
                                          <p:stCondLst>
                                            <p:cond delay="0"/>
                                          </p:stCondLst>
                                        </p:cTn>
                                        <p:tgtEl>
                                          <p:spTgt spid="1054731"/>
                                        </p:tgtEl>
                                        <p:attrNameLst>
                                          <p:attrName>style.visibility</p:attrName>
                                        </p:attrNameLst>
                                      </p:cBhvr>
                                      <p:to>
                                        <p:strVal val="visible"/>
                                      </p:to>
                                    </p:set>
                                    <p:anim calcmode="lin" valueType="num">
                                      <p:cBhvr>
                                        <p:cTn id="20" dur="500" fill="hold"/>
                                        <p:tgtEl>
                                          <p:spTgt spid="1054731"/>
                                        </p:tgtEl>
                                        <p:attrNameLst>
                                          <p:attrName>ppt_w</p:attrName>
                                        </p:attrNameLst>
                                      </p:cBhvr>
                                      <p:tavLst>
                                        <p:tav tm="0">
                                          <p:val>
                                            <p:fltVal val="0"/>
                                          </p:val>
                                        </p:tav>
                                        <p:tav tm="100000">
                                          <p:val>
                                            <p:strVal val="#ppt_w"/>
                                          </p:val>
                                        </p:tav>
                                      </p:tavLst>
                                    </p:anim>
                                    <p:anim calcmode="lin" valueType="num">
                                      <p:cBhvr>
                                        <p:cTn id="21" dur="500" fill="hold"/>
                                        <p:tgtEl>
                                          <p:spTgt spid="105473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500"/>
                            </p:stCondLst>
                            <p:childTnLst>
                              <p:par>
                                <p:cTn id="23" presetID="1" presetClass="entr" presetSubtype="0" fill="hold" grpId="0" nodeType="afterEffect">
                                  <p:stCondLst>
                                    <p:cond delay="4000"/>
                                  </p:stCondLst>
                                  <p:childTnLst>
                                    <p:set>
                                      <p:cBhvr>
                                        <p:cTn id="24" dur="1" fill="hold">
                                          <p:stCondLst>
                                            <p:cond delay="499"/>
                                          </p:stCondLst>
                                        </p:cTn>
                                        <p:tgtEl>
                                          <p:spTgt spid="1054736"/>
                                        </p:tgtEl>
                                        <p:attrNameLst>
                                          <p:attrName>style.visibility</p:attrName>
                                        </p:attrNameLst>
                                      </p:cBhvr>
                                      <p:to>
                                        <p:strVal val="visible"/>
                                      </p:to>
                                    </p:set>
                                  </p:childTnLst>
                                </p:cTn>
                              </p:par>
                            </p:childTnLst>
                          </p:cTn>
                        </p:par>
                        <p:par>
                          <p:cTn id="25" fill="hold" nodeType="afterGroup">
                            <p:stCondLst>
                              <p:cond delay="5000"/>
                            </p:stCondLst>
                            <p:childTnLst>
                              <p:par>
                                <p:cTn id="26" presetID="2" presetClass="entr" presetSubtype="4" fill="hold" nodeType="afterEffect">
                                  <p:stCondLst>
                                    <p:cond delay="0"/>
                                  </p:stCondLst>
                                  <p:childTnLst>
                                    <p:set>
                                      <p:cBhvr>
                                        <p:cTn id="27" dur="1" fill="hold">
                                          <p:stCondLst>
                                            <p:cond delay="0"/>
                                          </p:stCondLst>
                                        </p:cTn>
                                        <p:tgtEl>
                                          <p:spTgt spid="1054871"/>
                                        </p:tgtEl>
                                        <p:attrNameLst>
                                          <p:attrName>style.visibility</p:attrName>
                                        </p:attrNameLst>
                                      </p:cBhvr>
                                      <p:to>
                                        <p:strVal val="visible"/>
                                      </p:to>
                                    </p:set>
                                    <p:anim calcmode="lin" valueType="num">
                                      <p:cBhvr additive="base">
                                        <p:cTn id="28" dur="500" fill="hold"/>
                                        <p:tgtEl>
                                          <p:spTgt spid="1054871"/>
                                        </p:tgtEl>
                                        <p:attrNameLst>
                                          <p:attrName>ppt_x</p:attrName>
                                        </p:attrNameLst>
                                      </p:cBhvr>
                                      <p:tavLst>
                                        <p:tav tm="0">
                                          <p:val>
                                            <p:strVal val="#ppt_x"/>
                                          </p:val>
                                        </p:tav>
                                        <p:tav tm="100000">
                                          <p:val>
                                            <p:strVal val="#ppt_x"/>
                                          </p:val>
                                        </p:tav>
                                      </p:tavLst>
                                    </p:anim>
                                    <p:anim calcmode="lin" valueType="num">
                                      <p:cBhvr additive="base">
                                        <p:cTn id="29" dur="500" fill="hold"/>
                                        <p:tgtEl>
                                          <p:spTgt spid="1054871"/>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500"/>
                            </p:stCondLst>
                            <p:childTnLst>
                              <p:par>
                                <p:cTn id="31" presetID="2" presetClass="entr" presetSubtype="4" fill="hold" nodeType="afterEffect">
                                  <p:stCondLst>
                                    <p:cond delay="0"/>
                                  </p:stCondLst>
                                  <p:childTnLst>
                                    <p:set>
                                      <p:cBhvr>
                                        <p:cTn id="32" dur="1" fill="hold">
                                          <p:stCondLst>
                                            <p:cond delay="0"/>
                                          </p:stCondLst>
                                        </p:cTn>
                                        <p:tgtEl>
                                          <p:spTgt spid="1054867"/>
                                        </p:tgtEl>
                                        <p:attrNameLst>
                                          <p:attrName>style.visibility</p:attrName>
                                        </p:attrNameLst>
                                      </p:cBhvr>
                                      <p:to>
                                        <p:strVal val="visible"/>
                                      </p:to>
                                    </p:set>
                                    <p:anim calcmode="lin" valueType="num">
                                      <p:cBhvr additive="base">
                                        <p:cTn id="33" dur="500" fill="hold"/>
                                        <p:tgtEl>
                                          <p:spTgt spid="1054867"/>
                                        </p:tgtEl>
                                        <p:attrNameLst>
                                          <p:attrName>ppt_x</p:attrName>
                                        </p:attrNameLst>
                                      </p:cBhvr>
                                      <p:tavLst>
                                        <p:tav tm="0">
                                          <p:val>
                                            <p:strVal val="#ppt_x"/>
                                          </p:val>
                                        </p:tav>
                                        <p:tav tm="100000">
                                          <p:val>
                                            <p:strVal val="#ppt_x"/>
                                          </p:val>
                                        </p:tav>
                                      </p:tavLst>
                                    </p:anim>
                                    <p:anim calcmode="lin" valueType="num">
                                      <p:cBhvr additive="base">
                                        <p:cTn id="34" dur="500" fill="hold"/>
                                        <p:tgtEl>
                                          <p:spTgt spid="1054867"/>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6000"/>
                            </p:stCondLst>
                            <p:childTnLst>
                              <p:par>
                                <p:cTn id="36" presetID="1" presetClass="entr" presetSubtype="0" fill="hold" nodeType="afterEffect">
                                  <p:stCondLst>
                                    <p:cond delay="0"/>
                                  </p:stCondLst>
                                  <p:childTnLst>
                                    <p:set>
                                      <p:cBhvr>
                                        <p:cTn id="37" dur="1" fill="hold">
                                          <p:stCondLst>
                                            <p:cond delay="499"/>
                                          </p:stCondLst>
                                        </p:cTn>
                                        <p:tgtEl>
                                          <p:spTgt spid="1054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3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ChangeArrowheads="1"/>
          </p:cNvSpPr>
          <p:nvPr/>
        </p:nvSpPr>
        <p:spPr bwMode="auto">
          <a:xfrm>
            <a:off x="1304925" y="0"/>
            <a:ext cx="7839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n-US" sz="3600" b="0">
                <a:solidFill>
                  <a:srgbClr val="FFFFCC"/>
                </a:solidFill>
              </a:rPr>
              <a:t>Challenges with Shotgun Sequencing</a:t>
            </a:r>
          </a:p>
        </p:txBody>
      </p:sp>
      <p:sp>
        <p:nvSpPr>
          <p:cNvPr id="1055747" name="Rectangle 3"/>
          <p:cNvSpPr>
            <a:spLocks noChangeArrowheads="1"/>
          </p:cNvSpPr>
          <p:nvPr/>
        </p:nvSpPr>
        <p:spPr bwMode="auto">
          <a:xfrm>
            <a:off x="685800" y="1422400"/>
            <a:ext cx="776605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tabLst>
                <a:tab pos="5715000" algn="l"/>
              </a:tabLst>
            </a:pPr>
            <a:r>
              <a:rPr lang="en-US" sz="3200" b="0">
                <a:solidFill>
                  <a:schemeClr val="bg1"/>
                </a:solidFill>
              </a:rPr>
              <a:t>Sequencing errors</a:t>
            </a:r>
          </a:p>
          <a:p>
            <a:pPr marL="742950" lvl="1" indent="-285750" algn="l">
              <a:spcBef>
                <a:spcPct val="20000"/>
              </a:spcBef>
              <a:tabLst>
                <a:tab pos="5715000" algn="l"/>
              </a:tabLst>
            </a:pPr>
            <a:r>
              <a:rPr lang="en-US" b="0">
                <a:solidFill>
                  <a:schemeClr val="bg1"/>
                </a:solidFill>
              </a:rPr>
              <a:t>~1-2% of bases are wrong</a:t>
            </a:r>
          </a:p>
          <a:p>
            <a:pPr marL="342900" indent="-342900" algn="l">
              <a:spcBef>
                <a:spcPct val="20000"/>
              </a:spcBef>
              <a:buFontTx/>
              <a:buChar char="•"/>
              <a:tabLst>
                <a:tab pos="5715000" algn="l"/>
              </a:tabLst>
            </a:pPr>
            <a:r>
              <a:rPr lang="en-US" sz="3200" b="0">
                <a:solidFill>
                  <a:schemeClr val="bg1"/>
                </a:solidFill>
              </a:rPr>
              <a:t>Repeats</a:t>
            </a:r>
          </a:p>
          <a:p>
            <a:pPr marL="342900" indent="-342900" algn="l">
              <a:spcBef>
                <a:spcPct val="20000"/>
              </a:spcBef>
              <a:buFontTx/>
              <a:buChar char="•"/>
              <a:tabLst>
                <a:tab pos="5715000" algn="l"/>
              </a:tabLst>
            </a:pPr>
            <a:endParaRPr lang="en-US" sz="3200" b="0">
              <a:solidFill>
                <a:schemeClr val="bg1"/>
              </a:solidFill>
            </a:endParaRPr>
          </a:p>
          <a:p>
            <a:pPr marL="342900" indent="-342900" algn="l">
              <a:spcBef>
                <a:spcPct val="20000"/>
              </a:spcBef>
              <a:buFontTx/>
              <a:buChar char="•"/>
              <a:tabLst>
                <a:tab pos="5715000" algn="l"/>
              </a:tabLst>
            </a:pPr>
            <a:endParaRPr lang="en-US" sz="3200" b="0">
              <a:solidFill>
                <a:schemeClr val="bg1"/>
              </a:solidFill>
            </a:endParaRPr>
          </a:p>
          <a:p>
            <a:pPr marL="342900" indent="-342900" algn="l">
              <a:spcBef>
                <a:spcPct val="20000"/>
              </a:spcBef>
              <a:buFontTx/>
              <a:buChar char="•"/>
              <a:tabLst>
                <a:tab pos="5715000" algn="l"/>
              </a:tabLst>
            </a:pPr>
            <a:endParaRPr lang="en-US" sz="3200" b="0">
              <a:solidFill>
                <a:schemeClr val="bg1"/>
              </a:solidFill>
            </a:endParaRPr>
          </a:p>
          <a:p>
            <a:pPr marL="342900" indent="-342900" algn="l">
              <a:spcBef>
                <a:spcPct val="20000"/>
              </a:spcBef>
              <a:buFontTx/>
              <a:buChar char="•"/>
              <a:tabLst>
                <a:tab pos="5715000" algn="l"/>
              </a:tabLst>
            </a:pPr>
            <a:endParaRPr lang="en-US" sz="3200" b="0">
              <a:solidFill>
                <a:schemeClr val="bg1"/>
              </a:solidFill>
            </a:endParaRPr>
          </a:p>
        </p:txBody>
      </p:sp>
      <p:sp>
        <p:nvSpPr>
          <p:cNvPr id="1055748" name="Line 4"/>
          <p:cNvSpPr>
            <a:spLocks noChangeShapeType="1"/>
          </p:cNvSpPr>
          <p:nvPr/>
        </p:nvSpPr>
        <p:spPr bwMode="auto">
          <a:xfrm>
            <a:off x="822325" y="3700463"/>
            <a:ext cx="2781300" cy="0"/>
          </a:xfrm>
          <a:prstGeom prst="line">
            <a:avLst/>
          </a:prstGeom>
          <a:noFill/>
          <a:ln w="38100">
            <a:solidFill>
              <a:srgbClr val="99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49" name="Line 5"/>
          <p:cNvSpPr>
            <a:spLocks noChangeShapeType="1"/>
          </p:cNvSpPr>
          <p:nvPr/>
        </p:nvSpPr>
        <p:spPr bwMode="auto">
          <a:xfrm>
            <a:off x="4822825" y="3700463"/>
            <a:ext cx="2781300" cy="0"/>
          </a:xfrm>
          <a:prstGeom prst="line">
            <a:avLst/>
          </a:prstGeom>
          <a:noFill/>
          <a:ln w="381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0" name="Line 6"/>
          <p:cNvSpPr>
            <a:spLocks noChangeShapeType="1"/>
          </p:cNvSpPr>
          <p:nvPr/>
        </p:nvSpPr>
        <p:spPr bwMode="auto">
          <a:xfrm>
            <a:off x="1508125" y="3700463"/>
            <a:ext cx="12573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1" name="Line 7"/>
          <p:cNvSpPr>
            <a:spLocks noChangeShapeType="1"/>
          </p:cNvSpPr>
          <p:nvPr/>
        </p:nvSpPr>
        <p:spPr bwMode="auto">
          <a:xfrm>
            <a:off x="5661025" y="3700463"/>
            <a:ext cx="12573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2" name="Line 8"/>
          <p:cNvSpPr>
            <a:spLocks noChangeShapeType="1"/>
          </p:cNvSpPr>
          <p:nvPr/>
        </p:nvSpPr>
        <p:spPr bwMode="auto">
          <a:xfrm>
            <a:off x="1584325" y="3929063"/>
            <a:ext cx="7239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3" name="Line 9"/>
          <p:cNvSpPr>
            <a:spLocks noChangeShapeType="1"/>
          </p:cNvSpPr>
          <p:nvPr/>
        </p:nvSpPr>
        <p:spPr bwMode="auto">
          <a:xfrm>
            <a:off x="6194425" y="3929063"/>
            <a:ext cx="7239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4" name="Line 10"/>
          <p:cNvSpPr>
            <a:spLocks noChangeShapeType="1"/>
          </p:cNvSpPr>
          <p:nvPr/>
        </p:nvSpPr>
        <p:spPr bwMode="auto">
          <a:xfrm>
            <a:off x="3965575" y="4767263"/>
            <a:ext cx="7239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5" name="Line 11"/>
          <p:cNvSpPr>
            <a:spLocks noChangeShapeType="1"/>
          </p:cNvSpPr>
          <p:nvPr/>
        </p:nvSpPr>
        <p:spPr bwMode="auto">
          <a:xfrm>
            <a:off x="4327525" y="4919663"/>
            <a:ext cx="7239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6" name="Line 12"/>
          <p:cNvSpPr>
            <a:spLocks noChangeShapeType="1"/>
          </p:cNvSpPr>
          <p:nvPr/>
        </p:nvSpPr>
        <p:spPr bwMode="auto">
          <a:xfrm flipH="1">
            <a:off x="5089525" y="4005263"/>
            <a:ext cx="1409700" cy="8382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5757" name="Line 13"/>
          <p:cNvSpPr>
            <a:spLocks noChangeShapeType="1"/>
          </p:cNvSpPr>
          <p:nvPr/>
        </p:nvSpPr>
        <p:spPr bwMode="auto">
          <a:xfrm>
            <a:off x="2041525" y="4005263"/>
            <a:ext cx="2000250" cy="6858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Tree>
    <p:extLst>
      <p:ext uri="{BB962C8B-B14F-4D97-AF65-F5344CB8AC3E}">
        <p14:creationId xmlns:p14="http://schemas.microsoft.com/office/powerpoint/2010/main" val="1327369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a:xfrm>
            <a:off x="292100" y="0"/>
            <a:ext cx="8648700" cy="1104900"/>
          </a:xfrm>
        </p:spPr>
        <p:txBody>
          <a:bodyPr/>
          <a:lstStyle/>
          <a:p>
            <a:r>
              <a:rPr lang="en-US" altLang="en-US">
                <a:latin typeface="Copperplate Gothic Light" pitchFamily="34" charset="0"/>
              </a:rPr>
              <a:t>ARACHNE</a:t>
            </a:r>
            <a:r>
              <a:rPr lang="en-US" altLang="en-US"/>
              <a:t>:  </a:t>
            </a:r>
            <a:br>
              <a:rPr lang="en-US" altLang="en-US"/>
            </a:br>
            <a:r>
              <a:rPr lang="en-US" altLang="en-US"/>
              <a:t>Whole Genome Shotgun Assembly</a:t>
            </a:r>
          </a:p>
        </p:txBody>
      </p:sp>
      <p:grpSp>
        <p:nvGrpSpPr>
          <p:cNvPr id="1056771" name="Group 3"/>
          <p:cNvGrpSpPr>
            <a:grpSpLocks/>
          </p:cNvGrpSpPr>
          <p:nvPr/>
        </p:nvGrpSpPr>
        <p:grpSpPr bwMode="auto">
          <a:xfrm>
            <a:off x="663575" y="1597025"/>
            <a:ext cx="7648575" cy="519113"/>
            <a:chOff x="418" y="1126"/>
            <a:chExt cx="4818" cy="566"/>
          </a:xfrm>
        </p:grpSpPr>
        <p:sp>
          <p:nvSpPr>
            <p:cNvPr id="1056772" name="Text Box 4"/>
            <p:cNvSpPr txBox="1">
              <a:spLocks noChangeArrowheads="1"/>
            </p:cNvSpPr>
            <p:nvPr/>
          </p:nvSpPr>
          <p:spPr bwMode="auto">
            <a:xfrm>
              <a:off x="418" y="1126"/>
              <a:ext cx="2624"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eaLnBrk="0" hangingPunct="0">
                <a:defRPr sz="2400">
                  <a:solidFill>
                    <a:schemeClr val="tx1"/>
                  </a:solidFill>
                  <a:latin typeface="Times New Roman" pitchFamily="18" charset="0"/>
                </a:defRPr>
              </a:lvl1pPr>
              <a:lvl2pPr marL="914400" indent="-457200" algn="l" eaLnBrk="0" hangingPunct="0">
                <a:defRPr sz="2400">
                  <a:solidFill>
                    <a:schemeClr val="tx1"/>
                  </a:solidFill>
                  <a:latin typeface="Times New Roman" pitchFamily="18" charset="0"/>
                </a:defRPr>
              </a:lvl2pPr>
              <a:lvl3pPr marL="1371600" indent="-457200" algn="l" eaLnBrk="0" hangingPunct="0">
                <a:defRPr sz="2400">
                  <a:solidFill>
                    <a:schemeClr val="tx1"/>
                  </a:solidFill>
                  <a:latin typeface="Times New Roman" pitchFamily="18" charset="0"/>
                </a:defRPr>
              </a:lvl3pPr>
              <a:lvl4pPr marL="1828800" indent="-457200" algn="l" eaLnBrk="0" hangingPunct="0">
                <a:defRPr sz="2400">
                  <a:solidFill>
                    <a:schemeClr val="tx1"/>
                  </a:solidFill>
                  <a:latin typeface="Times New Roman" pitchFamily="18" charset="0"/>
                </a:defRPr>
              </a:lvl4pPr>
              <a:lvl5pPr marL="2286000" indent="-457200" algn="l"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chemeClr val="bg1"/>
                  </a:solidFill>
                </a:rPr>
                <a:t>1.  Find overlapping reads</a:t>
              </a:r>
            </a:p>
          </p:txBody>
        </p:sp>
        <p:sp>
          <p:nvSpPr>
            <p:cNvPr id="1056773" name="Line 5"/>
            <p:cNvSpPr>
              <a:spLocks noChangeShapeType="1"/>
            </p:cNvSpPr>
            <p:nvPr/>
          </p:nvSpPr>
          <p:spPr bwMode="auto">
            <a:xfrm>
              <a:off x="3901" y="1190"/>
              <a:ext cx="938" cy="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74" name="Line 6"/>
            <p:cNvSpPr>
              <a:spLocks noChangeShapeType="1"/>
            </p:cNvSpPr>
            <p:nvPr/>
          </p:nvSpPr>
          <p:spPr bwMode="auto">
            <a:xfrm>
              <a:off x="4298" y="1393"/>
              <a:ext cx="938" cy="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nvGrpSpPr>
            <p:cNvPr id="1056775" name="Group 7"/>
            <p:cNvGrpSpPr>
              <a:grpSpLocks/>
            </p:cNvGrpSpPr>
            <p:nvPr/>
          </p:nvGrpSpPr>
          <p:grpSpPr bwMode="auto">
            <a:xfrm>
              <a:off x="4320" y="1211"/>
              <a:ext cx="498" cy="162"/>
              <a:chOff x="3240" y="2318"/>
              <a:chExt cx="498" cy="162"/>
            </a:xfrm>
          </p:grpSpPr>
          <p:sp>
            <p:nvSpPr>
              <p:cNvPr id="1056776" name="Line 8"/>
              <p:cNvSpPr>
                <a:spLocks noChangeShapeType="1"/>
              </p:cNvSpPr>
              <p:nvPr/>
            </p:nvSpPr>
            <p:spPr bwMode="auto">
              <a:xfrm>
                <a:off x="3240"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77" name="Line 9"/>
              <p:cNvSpPr>
                <a:spLocks noChangeShapeType="1"/>
              </p:cNvSpPr>
              <p:nvPr/>
            </p:nvSpPr>
            <p:spPr bwMode="auto">
              <a:xfrm>
                <a:off x="3282"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78" name="Line 10"/>
              <p:cNvSpPr>
                <a:spLocks noChangeShapeType="1"/>
              </p:cNvSpPr>
              <p:nvPr/>
            </p:nvSpPr>
            <p:spPr bwMode="auto">
              <a:xfrm>
                <a:off x="3318"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79" name="Line 11"/>
              <p:cNvSpPr>
                <a:spLocks noChangeShapeType="1"/>
              </p:cNvSpPr>
              <p:nvPr/>
            </p:nvSpPr>
            <p:spPr bwMode="auto">
              <a:xfrm>
                <a:off x="3360"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0" name="Line 12"/>
              <p:cNvSpPr>
                <a:spLocks noChangeShapeType="1"/>
              </p:cNvSpPr>
              <p:nvPr/>
            </p:nvSpPr>
            <p:spPr bwMode="auto">
              <a:xfrm>
                <a:off x="3396"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1" name="Line 13"/>
              <p:cNvSpPr>
                <a:spLocks noChangeShapeType="1"/>
              </p:cNvSpPr>
              <p:nvPr/>
            </p:nvSpPr>
            <p:spPr bwMode="auto">
              <a:xfrm>
                <a:off x="3438"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2" name="Line 14"/>
              <p:cNvSpPr>
                <a:spLocks noChangeShapeType="1"/>
              </p:cNvSpPr>
              <p:nvPr/>
            </p:nvSpPr>
            <p:spPr bwMode="auto">
              <a:xfrm>
                <a:off x="3474"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3" name="Line 15"/>
              <p:cNvSpPr>
                <a:spLocks noChangeShapeType="1"/>
              </p:cNvSpPr>
              <p:nvPr/>
            </p:nvSpPr>
            <p:spPr bwMode="auto">
              <a:xfrm>
                <a:off x="3516"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4" name="Line 16"/>
              <p:cNvSpPr>
                <a:spLocks noChangeShapeType="1"/>
              </p:cNvSpPr>
              <p:nvPr/>
            </p:nvSpPr>
            <p:spPr bwMode="auto">
              <a:xfrm>
                <a:off x="3552"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5" name="Line 17"/>
              <p:cNvSpPr>
                <a:spLocks noChangeShapeType="1"/>
              </p:cNvSpPr>
              <p:nvPr/>
            </p:nvSpPr>
            <p:spPr bwMode="auto">
              <a:xfrm>
                <a:off x="3594"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6" name="Line 18"/>
              <p:cNvSpPr>
                <a:spLocks noChangeShapeType="1"/>
              </p:cNvSpPr>
              <p:nvPr/>
            </p:nvSpPr>
            <p:spPr bwMode="auto">
              <a:xfrm>
                <a:off x="3630"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7" name="Line 19"/>
              <p:cNvSpPr>
                <a:spLocks noChangeShapeType="1"/>
              </p:cNvSpPr>
              <p:nvPr/>
            </p:nvSpPr>
            <p:spPr bwMode="auto">
              <a:xfrm>
                <a:off x="3672"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8" name="Line 20"/>
              <p:cNvSpPr>
                <a:spLocks noChangeShapeType="1"/>
              </p:cNvSpPr>
              <p:nvPr/>
            </p:nvSpPr>
            <p:spPr bwMode="auto">
              <a:xfrm>
                <a:off x="3708"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89" name="Line 21"/>
              <p:cNvSpPr>
                <a:spLocks noChangeShapeType="1"/>
              </p:cNvSpPr>
              <p:nvPr/>
            </p:nvSpPr>
            <p:spPr bwMode="auto">
              <a:xfrm>
                <a:off x="3738" y="2318"/>
                <a:ext cx="0" cy="1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grpSp>
      <p:grpSp>
        <p:nvGrpSpPr>
          <p:cNvPr id="1056790" name="Group 22"/>
          <p:cNvGrpSpPr>
            <a:grpSpLocks/>
          </p:cNvGrpSpPr>
          <p:nvPr/>
        </p:nvGrpSpPr>
        <p:grpSpPr bwMode="auto">
          <a:xfrm>
            <a:off x="663575" y="5378450"/>
            <a:ext cx="8212138" cy="519113"/>
            <a:chOff x="418" y="3508"/>
            <a:chExt cx="5173" cy="565"/>
          </a:xfrm>
        </p:grpSpPr>
        <p:sp>
          <p:nvSpPr>
            <p:cNvPr id="1056791" name="Text Box 23"/>
            <p:cNvSpPr txBox="1">
              <a:spLocks noChangeArrowheads="1"/>
            </p:cNvSpPr>
            <p:nvPr/>
          </p:nvSpPr>
          <p:spPr bwMode="auto">
            <a:xfrm>
              <a:off x="418" y="3508"/>
              <a:ext cx="2945" cy="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eaLnBrk="0" hangingPunct="0">
                <a:defRPr sz="2400">
                  <a:solidFill>
                    <a:schemeClr val="tx1"/>
                  </a:solidFill>
                  <a:latin typeface="Times New Roman" pitchFamily="18" charset="0"/>
                </a:defRPr>
              </a:lvl1pPr>
              <a:lvl2pPr marL="914400" indent="-457200" algn="l" eaLnBrk="0" hangingPunct="0">
                <a:defRPr sz="2400">
                  <a:solidFill>
                    <a:schemeClr val="tx1"/>
                  </a:solidFill>
                  <a:latin typeface="Times New Roman" pitchFamily="18" charset="0"/>
                </a:defRPr>
              </a:lvl2pPr>
              <a:lvl3pPr marL="1371600" indent="-457200" algn="l" eaLnBrk="0" hangingPunct="0">
                <a:defRPr sz="2400">
                  <a:solidFill>
                    <a:schemeClr val="tx1"/>
                  </a:solidFill>
                  <a:latin typeface="Times New Roman" pitchFamily="18" charset="0"/>
                </a:defRPr>
              </a:lvl3pPr>
              <a:lvl4pPr marL="1828800" indent="-457200" algn="l" eaLnBrk="0" hangingPunct="0">
                <a:defRPr sz="2400">
                  <a:solidFill>
                    <a:schemeClr val="tx1"/>
                  </a:solidFill>
                  <a:latin typeface="Times New Roman" pitchFamily="18" charset="0"/>
                </a:defRPr>
              </a:lvl4pPr>
              <a:lvl5pPr marL="2286000" indent="-457200" algn="l"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chemeClr val="bg1"/>
                  </a:solidFill>
                </a:rPr>
                <a:t>4.  Derive consensus sequence</a:t>
              </a:r>
            </a:p>
          </p:txBody>
        </p:sp>
        <p:sp>
          <p:nvSpPr>
            <p:cNvPr id="1056792" name="Text Box 24"/>
            <p:cNvSpPr txBox="1">
              <a:spLocks noChangeArrowheads="1"/>
            </p:cNvSpPr>
            <p:nvPr/>
          </p:nvSpPr>
          <p:spPr bwMode="auto">
            <a:xfrm>
              <a:off x="3555" y="3586"/>
              <a:ext cx="2036"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b="0">
                  <a:solidFill>
                    <a:srgbClr val="FFCC99"/>
                  </a:solidFill>
                  <a:latin typeface="Courier New" pitchFamily="49" charset="0"/>
                </a:rPr>
                <a:t>..ACGATTACAATAGGTT..</a:t>
              </a:r>
            </a:p>
          </p:txBody>
        </p:sp>
      </p:grpSp>
      <p:grpSp>
        <p:nvGrpSpPr>
          <p:cNvPr id="1056793" name="Group 25"/>
          <p:cNvGrpSpPr>
            <a:grpSpLocks/>
          </p:cNvGrpSpPr>
          <p:nvPr/>
        </p:nvGrpSpPr>
        <p:grpSpPr bwMode="auto">
          <a:xfrm>
            <a:off x="663575" y="2755900"/>
            <a:ext cx="7459663" cy="946150"/>
            <a:chOff x="418" y="1856"/>
            <a:chExt cx="4699" cy="1033"/>
          </a:xfrm>
        </p:grpSpPr>
        <p:sp>
          <p:nvSpPr>
            <p:cNvPr id="1056794" name="Text Box 26"/>
            <p:cNvSpPr txBox="1">
              <a:spLocks noChangeArrowheads="1"/>
            </p:cNvSpPr>
            <p:nvPr/>
          </p:nvSpPr>
          <p:spPr bwMode="auto">
            <a:xfrm>
              <a:off x="418" y="1856"/>
              <a:ext cx="3173" cy="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eaLnBrk="0" hangingPunct="0">
                <a:defRPr sz="2400">
                  <a:solidFill>
                    <a:schemeClr val="tx1"/>
                  </a:solidFill>
                  <a:latin typeface="Times New Roman" pitchFamily="18" charset="0"/>
                </a:defRPr>
              </a:lvl1pPr>
              <a:lvl2pPr marL="914400" indent="-457200" algn="l" eaLnBrk="0" hangingPunct="0">
                <a:defRPr sz="2400">
                  <a:solidFill>
                    <a:schemeClr val="tx1"/>
                  </a:solidFill>
                  <a:latin typeface="Times New Roman" pitchFamily="18" charset="0"/>
                </a:defRPr>
              </a:lvl2pPr>
              <a:lvl3pPr marL="1371600" indent="-457200" algn="l" eaLnBrk="0" hangingPunct="0">
                <a:defRPr sz="2400">
                  <a:solidFill>
                    <a:schemeClr val="tx1"/>
                  </a:solidFill>
                  <a:latin typeface="Times New Roman" pitchFamily="18" charset="0"/>
                </a:defRPr>
              </a:lvl3pPr>
              <a:lvl4pPr marL="1828800" indent="-457200" algn="l" eaLnBrk="0" hangingPunct="0">
                <a:defRPr sz="2400">
                  <a:solidFill>
                    <a:schemeClr val="tx1"/>
                  </a:solidFill>
                  <a:latin typeface="Times New Roman" pitchFamily="18" charset="0"/>
                </a:defRPr>
              </a:lvl4pPr>
              <a:lvl5pPr marL="2286000" indent="-457200" algn="l"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chemeClr val="bg1"/>
                  </a:solidFill>
                </a:rPr>
                <a:t>2.  Merge good pairs of reads into longer </a:t>
              </a:r>
              <a:r>
                <a:rPr lang="en-US" sz="2800">
                  <a:solidFill>
                    <a:srgbClr val="FFFF99"/>
                  </a:solidFill>
                </a:rPr>
                <a:t>contigs</a:t>
              </a:r>
            </a:p>
          </p:txBody>
        </p:sp>
        <p:sp>
          <p:nvSpPr>
            <p:cNvPr id="1056795" name="Line 27"/>
            <p:cNvSpPr>
              <a:spLocks noChangeShapeType="1"/>
            </p:cNvSpPr>
            <p:nvPr/>
          </p:nvSpPr>
          <p:spPr bwMode="auto">
            <a:xfrm>
              <a:off x="4078" y="1940"/>
              <a:ext cx="32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96" name="Line 28"/>
            <p:cNvSpPr>
              <a:spLocks noChangeShapeType="1"/>
            </p:cNvSpPr>
            <p:nvPr/>
          </p:nvSpPr>
          <p:spPr bwMode="auto">
            <a:xfrm>
              <a:off x="4836" y="1935"/>
              <a:ext cx="241"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97" name="Line 29"/>
            <p:cNvSpPr>
              <a:spLocks noChangeShapeType="1"/>
            </p:cNvSpPr>
            <p:nvPr/>
          </p:nvSpPr>
          <p:spPr bwMode="auto">
            <a:xfrm>
              <a:off x="4205" y="2133"/>
              <a:ext cx="32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98" name="Line 30"/>
            <p:cNvSpPr>
              <a:spLocks noChangeShapeType="1"/>
            </p:cNvSpPr>
            <p:nvPr/>
          </p:nvSpPr>
          <p:spPr bwMode="auto">
            <a:xfrm>
              <a:off x="4361" y="1994"/>
              <a:ext cx="21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799" name="Line 31"/>
            <p:cNvSpPr>
              <a:spLocks noChangeShapeType="1"/>
            </p:cNvSpPr>
            <p:nvPr/>
          </p:nvSpPr>
          <p:spPr bwMode="auto">
            <a:xfrm>
              <a:off x="4115" y="2060"/>
              <a:ext cx="21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0" name="Line 32"/>
            <p:cNvSpPr>
              <a:spLocks noChangeShapeType="1"/>
            </p:cNvSpPr>
            <p:nvPr/>
          </p:nvSpPr>
          <p:spPr bwMode="auto">
            <a:xfrm>
              <a:off x="4127" y="2197"/>
              <a:ext cx="26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1" name="Line 33"/>
            <p:cNvSpPr>
              <a:spLocks noChangeShapeType="1"/>
            </p:cNvSpPr>
            <p:nvPr/>
          </p:nvSpPr>
          <p:spPr bwMode="auto">
            <a:xfrm>
              <a:off x="4429" y="2197"/>
              <a:ext cx="32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2" name="Line 34"/>
            <p:cNvSpPr>
              <a:spLocks noChangeShapeType="1"/>
            </p:cNvSpPr>
            <p:nvPr/>
          </p:nvSpPr>
          <p:spPr bwMode="auto">
            <a:xfrm>
              <a:off x="4060" y="2267"/>
              <a:ext cx="1057"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3" name="Line 35"/>
            <p:cNvSpPr>
              <a:spLocks noChangeShapeType="1"/>
            </p:cNvSpPr>
            <p:nvPr/>
          </p:nvSpPr>
          <p:spPr bwMode="auto">
            <a:xfrm>
              <a:off x="4797" y="2197"/>
              <a:ext cx="32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4" name="Line 36"/>
            <p:cNvSpPr>
              <a:spLocks noChangeShapeType="1"/>
            </p:cNvSpPr>
            <p:nvPr/>
          </p:nvSpPr>
          <p:spPr bwMode="auto">
            <a:xfrm>
              <a:off x="4421" y="2060"/>
              <a:ext cx="32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5" name="Line 37"/>
            <p:cNvSpPr>
              <a:spLocks noChangeShapeType="1"/>
            </p:cNvSpPr>
            <p:nvPr/>
          </p:nvSpPr>
          <p:spPr bwMode="auto">
            <a:xfrm>
              <a:off x="4596" y="2133"/>
              <a:ext cx="22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6" name="Line 38"/>
            <p:cNvSpPr>
              <a:spLocks noChangeShapeType="1"/>
            </p:cNvSpPr>
            <p:nvPr/>
          </p:nvSpPr>
          <p:spPr bwMode="auto">
            <a:xfrm>
              <a:off x="4536" y="1928"/>
              <a:ext cx="22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7" name="Line 39"/>
            <p:cNvSpPr>
              <a:spLocks noChangeShapeType="1"/>
            </p:cNvSpPr>
            <p:nvPr/>
          </p:nvSpPr>
          <p:spPr bwMode="auto">
            <a:xfrm>
              <a:off x="4878" y="2030"/>
              <a:ext cx="22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8" name="Line 40"/>
            <p:cNvSpPr>
              <a:spLocks noChangeShapeType="1"/>
            </p:cNvSpPr>
            <p:nvPr/>
          </p:nvSpPr>
          <p:spPr bwMode="auto">
            <a:xfrm flipV="1">
              <a:off x="4675" y="1995"/>
              <a:ext cx="2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09" name="Line 41"/>
            <p:cNvSpPr>
              <a:spLocks noChangeShapeType="1"/>
            </p:cNvSpPr>
            <p:nvPr/>
          </p:nvSpPr>
          <p:spPr bwMode="auto">
            <a:xfrm>
              <a:off x="4842" y="2096"/>
              <a:ext cx="241"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10" name="Line 42"/>
            <p:cNvSpPr>
              <a:spLocks noChangeShapeType="1"/>
            </p:cNvSpPr>
            <p:nvPr/>
          </p:nvSpPr>
          <p:spPr bwMode="auto">
            <a:xfrm>
              <a:off x="4061" y="1994"/>
              <a:ext cx="212"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grpSp>
        <p:nvGrpSpPr>
          <p:cNvPr id="1056811" name="Group 43"/>
          <p:cNvGrpSpPr>
            <a:grpSpLocks/>
          </p:cNvGrpSpPr>
          <p:nvPr/>
        </p:nvGrpSpPr>
        <p:grpSpPr bwMode="auto">
          <a:xfrm>
            <a:off x="663575" y="4048125"/>
            <a:ext cx="8104188" cy="962025"/>
            <a:chOff x="418" y="2670"/>
            <a:chExt cx="5105" cy="1048"/>
          </a:xfrm>
        </p:grpSpPr>
        <p:sp>
          <p:nvSpPr>
            <p:cNvPr id="1056812" name="Text Box 44"/>
            <p:cNvSpPr txBox="1">
              <a:spLocks noChangeArrowheads="1"/>
            </p:cNvSpPr>
            <p:nvPr/>
          </p:nvSpPr>
          <p:spPr bwMode="auto">
            <a:xfrm>
              <a:off x="418" y="2687"/>
              <a:ext cx="3173"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eaLnBrk="0" hangingPunct="0">
                <a:defRPr sz="2400">
                  <a:solidFill>
                    <a:schemeClr val="tx1"/>
                  </a:solidFill>
                  <a:latin typeface="Times New Roman" pitchFamily="18" charset="0"/>
                </a:defRPr>
              </a:lvl1pPr>
              <a:lvl2pPr marL="914400" indent="-457200" algn="l" eaLnBrk="0" hangingPunct="0">
                <a:defRPr sz="2400">
                  <a:solidFill>
                    <a:schemeClr val="tx1"/>
                  </a:solidFill>
                  <a:latin typeface="Times New Roman" pitchFamily="18" charset="0"/>
                </a:defRPr>
              </a:lvl2pPr>
              <a:lvl3pPr marL="1371600" indent="-457200" algn="l" eaLnBrk="0" hangingPunct="0">
                <a:defRPr sz="2400">
                  <a:solidFill>
                    <a:schemeClr val="tx1"/>
                  </a:solidFill>
                  <a:latin typeface="Times New Roman" pitchFamily="18" charset="0"/>
                </a:defRPr>
              </a:lvl3pPr>
              <a:lvl4pPr marL="1828800" indent="-457200" algn="l" eaLnBrk="0" hangingPunct="0">
                <a:defRPr sz="2400">
                  <a:solidFill>
                    <a:schemeClr val="tx1"/>
                  </a:solidFill>
                  <a:latin typeface="Times New Roman" pitchFamily="18" charset="0"/>
                </a:defRPr>
              </a:lvl4pPr>
              <a:lvl5pPr marL="2286000" indent="-457200" algn="l"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chemeClr val="bg1"/>
                  </a:solidFill>
                </a:rPr>
                <a:t>3.  Link contigs to form </a:t>
              </a:r>
              <a:r>
                <a:rPr lang="en-US" sz="2800">
                  <a:solidFill>
                    <a:srgbClr val="FFFF99"/>
                  </a:solidFill>
                </a:rPr>
                <a:t>supercontigs</a:t>
              </a:r>
            </a:p>
          </p:txBody>
        </p:sp>
        <p:sp>
          <p:nvSpPr>
            <p:cNvPr id="1056813" name="Line 45"/>
            <p:cNvSpPr>
              <a:spLocks noChangeShapeType="1"/>
            </p:cNvSpPr>
            <p:nvPr/>
          </p:nvSpPr>
          <p:spPr bwMode="auto">
            <a:xfrm>
              <a:off x="3612" y="3039"/>
              <a:ext cx="32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14" name="Line 46"/>
            <p:cNvSpPr>
              <a:spLocks noChangeShapeType="1"/>
            </p:cNvSpPr>
            <p:nvPr/>
          </p:nvSpPr>
          <p:spPr bwMode="auto">
            <a:xfrm>
              <a:off x="4028" y="3039"/>
              <a:ext cx="5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15" name="Line 47"/>
            <p:cNvSpPr>
              <a:spLocks noChangeShapeType="1"/>
            </p:cNvSpPr>
            <p:nvPr/>
          </p:nvSpPr>
          <p:spPr bwMode="auto">
            <a:xfrm>
              <a:off x="4615" y="3039"/>
              <a:ext cx="41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16" name="Line 48"/>
            <p:cNvSpPr>
              <a:spLocks noChangeShapeType="1"/>
            </p:cNvSpPr>
            <p:nvPr/>
          </p:nvSpPr>
          <p:spPr bwMode="auto">
            <a:xfrm>
              <a:off x="5107" y="3039"/>
              <a:ext cx="41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17" name="Line 49"/>
            <p:cNvSpPr>
              <a:spLocks noChangeShapeType="1"/>
            </p:cNvSpPr>
            <p:nvPr/>
          </p:nvSpPr>
          <p:spPr bwMode="auto">
            <a:xfrm>
              <a:off x="3616" y="2980"/>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18" name="Line 50"/>
            <p:cNvSpPr>
              <a:spLocks noChangeShapeType="1"/>
            </p:cNvSpPr>
            <p:nvPr/>
          </p:nvSpPr>
          <p:spPr bwMode="auto">
            <a:xfrm>
              <a:off x="3640" y="294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19" name="Line 51"/>
            <p:cNvSpPr>
              <a:spLocks noChangeShapeType="1"/>
            </p:cNvSpPr>
            <p:nvPr/>
          </p:nvSpPr>
          <p:spPr bwMode="auto">
            <a:xfrm>
              <a:off x="3844" y="2977"/>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0" name="Line 52"/>
            <p:cNvSpPr>
              <a:spLocks noChangeShapeType="1"/>
            </p:cNvSpPr>
            <p:nvPr/>
          </p:nvSpPr>
          <p:spPr bwMode="auto">
            <a:xfrm>
              <a:off x="3742" y="2974"/>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1" name="Line 53"/>
            <p:cNvSpPr>
              <a:spLocks noChangeShapeType="1"/>
            </p:cNvSpPr>
            <p:nvPr/>
          </p:nvSpPr>
          <p:spPr bwMode="auto">
            <a:xfrm>
              <a:off x="3859" y="2896"/>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2" name="Line 54"/>
            <p:cNvSpPr>
              <a:spLocks noChangeShapeType="1"/>
            </p:cNvSpPr>
            <p:nvPr/>
          </p:nvSpPr>
          <p:spPr bwMode="auto">
            <a:xfrm>
              <a:off x="3835" y="2932"/>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3" name="Line 55"/>
            <p:cNvSpPr>
              <a:spLocks noChangeShapeType="1"/>
            </p:cNvSpPr>
            <p:nvPr/>
          </p:nvSpPr>
          <p:spPr bwMode="auto">
            <a:xfrm>
              <a:off x="3649" y="2899"/>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4" name="Line 56"/>
            <p:cNvSpPr>
              <a:spLocks noChangeShapeType="1"/>
            </p:cNvSpPr>
            <p:nvPr/>
          </p:nvSpPr>
          <p:spPr bwMode="auto">
            <a:xfrm>
              <a:off x="3769" y="2911"/>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5" name="Line 57"/>
            <p:cNvSpPr>
              <a:spLocks noChangeShapeType="1"/>
            </p:cNvSpPr>
            <p:nvPr/>
          </p:nvSpPr>
          <p:spPr bwMode="auto">
            <a:xfrm>
              <a:off x="3739" y="2935"/>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6" name="Line 58"/>
            <p:cNvSpPr>
              <a:spLocks noChangeShapeType="1"/>
            </p:cNvSpPr>
            <p:nvPr/>
          </p:nvSpPr>
          <p:spPr bwMode="auto">
            <a:xfrm>
              <a:off x="3628" y="2869"/>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7" name="Line 59"/>
            <p:cNvSpPr>
              <a:spLocks noChangeShapeType="1"/>
            </p:cNvSpPr>
            <p:nvPr/>
          </p:nvSpPr>
          <p:spPr bwMode="auto">
            <a:xfrm>
              <a:off x="3847" y="2821"/>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8" name="Line 60"/>
            <p:cNvSpPr>
              <a:spLocks noChangeShapeType="1"/>
            </p:cNvSpPr>
            <p:nvPr/>
          </p:nvSpPr>
          <p:spPr bwMode="auto">
            <a:xfrm>
              <a:off x="3796" y="2857"/>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29" name="Line 61"/>
            <p:cNvSpPr>
              <a:spLocks noChangeShapeType="1"/>
            </p:cNvSpPr>
            <p:nvPr/>
          </p:nvSpPr>
          <p:spPr bwMode="auto">
            <a:xfrm>
              <a:off x="3619" y="282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0" name="Line 62"/>
            <p:cNvSpPr>
              <a:spLocks noChangeShapeType="1"/>
            </p:cNvSpPr>
            <p:nvPr/>
          </p:nvSpPr>
          <p:spPr bwMode="auto">
            <a:xfrm>
              <a:off x="3748" y="2836"/>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1" name="Line 63"/>
            <p:cNvSpPr>
              <a:spLocks noChangeShapeType="1"/>
            </p:cNvSpPr>
            <p:nvPr/>
          </p:nvSpPr>
          <p:spPr bwMode="auto">
            <a:xfrm>
              <a:off x="4018" y="2977"/>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2" name="Line 64"/>
            <p:cNvSpPr>
              <a:spLocks noChangeShapeType="1"/>
            </p:cNvSpPr>
            <p:nvPr/>
          </p:nvSpPr>
          <p:spPr bwMode="auto">
            <a:xfrm>
              <a:off x="4249" y="2941"/>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3" name="Line 65"/>
            <p:cNvSpPr>
              <a:spLocks noChangeShapeType="1"/>
            </p:cNvSpPr>
            <p:nvPr/>
          </p:nvSpPr>
          <p:spPr bwMode="auto">
            <a:xfrm>
              <a:off x="4246" y="297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4" name="Line 66"/>
            <p:cNvSpPr>
              <a:spLocks noChangeShapeType="1"/>
            </p:cNvSpPr>
            <p:nvPr/>
          </p:nvSpPr>
          <p:spPr bwMode="auto">
            <a:xfrm>
              <a:off x="4144" y="2971"/>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5" name="Line 67"/>
            <p:cNvSpPr>
              <a:spLocks noChangeShapeType="1"/>
            </p:cNvSpPr>
            <p:nvPr/>
          </p:nvSpPr>
          <p:spPr bwMode="auto">
            <a:xfrm>
              <a:off x="4468" y="2893"/>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6" name="Line 68"/>
            <p:cNvSpPr>
              <a:spLocks noChangeShapeType="1"/>
            </p:cNvSpPr>
            <p:nvPr/>
          </p:nvSpPr>
          <p:spPr bwMode="auto">
            <a:xfrm>
              <a:off x="4444" y="2929"/>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7" name="Line 69"/>
            <p:cNvSpPr>
              <a:spLocks noChangeShapeType="1"/>
            </p:cNvSpPr>
            <p:nvPr/>
          </p:nvSpPr>
          <p:spPr bwMode="auto">
            <a:xfrm>
              <a:off x="4258" y="2896"/>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8" name="Line 70"/>
            <p:cNvSpPr>
              <a:spLocks noChangeShapeType="1"/>
            </p:cNvSpPr>
            <p:nvPr/>
          </p:nvSpPr>
          <p:spPr bwMode="auto">
            <a:xfrm>
              <a:off x="4378" y="2908"/>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39" name="Line 71"/>
            <p:cNvSpPr>
              <a:spLocks noChangeShapeType="1"/>
            </p:cNvSpPr>
            <p:nvPr/>
          </p:nvSpPr>
          <p:spPr bwMode="auto">
            <a:xfrm>
              <a:off x="4348" y="2932"/>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0" name="Line 72"/>
            <p:cNvSpPr>
              <a:spLocks noChangeShapeType="1"/>
            </p:cNvSpPr>
            <p:nvPr/>
          </p:nvSpPr>
          <p:spPr bwMode="auto">
            <a:xfrm>
              <a:off x="4237" y="2866"/>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1" name="Line 73"/>
            <p:cNvSpPr>
              <a:spLocks noChangeShapeType="1"/>
            </p:cNvSpPr>
            <p:nvPr/>
          </p:nvSpPr>
          <p:spPr bwMode="auto">
            <a:xfrm>
              <a:off x="4456" y="2818"/>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2" name="Line 74"/>
            <p:cNvSpPr>
              <a:spLocks noChangeShapeType="1"/>
            </p:cNvSpPr>
            <p:nvPr/>
          </p:nvSpPr>
          <p:spPr bwMode="auto">
            <a:xfrm>
              <a:off x="4405" y="285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3" name="Line 75"/>
            <p:cNvSpPr>
              <a:spLocks noChangeShapeType="1"/>
            </p:cNvSpPr>
            <p:nvPr/>
          </p:nvSpPr>
          <p:spPr bwMode="auto">
            <a:xfrm>
              <a:off x="4228" y="2821"/>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4" name="Line 76"/>
            <p:cNvSpPr>
              <a:spLocks noChangeShapeType="1"/>
            </p:cNvSpPr>
            <p:nvPr/>
          </p:nvSpPr>
          <p:spPr bwMode="auto">
            <a:xfrm>
              <a:off x="4357" y="2833"/>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5" name="Line 77"/>
            <p:cNvSpPr>
              <a:spLocks noChangeShapeType="1"/>
            </p:cNvSpPr>
            <p:nvPr/>
          </p:nvSpPr>
          <p:spPr bwMode="auto">
            <a:xfrm>
              <a:off x="4030" y="2911"/>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6" name="Line 78"/>
            <p:cNvSpPr>
              <a:spLocks noChangeShapeType="1"/>
            </p:cNvSpPr>
            <p:nvPr/>
          </p:nvSpPr>
          <p:spPr bwMode="auto">
            <a:xfrm>
              <a:off x="4054" y="294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7" name="Line 79"/>
            <p:cNvSpPr>
              <a:spLocks noChangeShapeType="1"/>
            </p:cNvSpPr>
            <p:nvPr/>
          </p:nvSpPr>
          <p:spPr bwMode="auto">
            <a:xfrm>
              <a:off x="4066" y="2866"/>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8" name="Line 80"/>
            <p:cNvSpPr>
              <a:spLocks noChangeShapeType="1"/>
            </p:cNvSpPr>
            <p:nvPr/>
          </p:nvSpPr>
          <p:spPr bwMode="auto">
            <a:xfrm>
              <a:off x="4045" y="2836"/>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49" name="Line 81"/>
            <p:cNvSpPr>
              <a:spLocks noChangeShapeType="1"/>
            </p:cNvSpPr>
            <p:nvPr/>
          </p:nvSpPr>
          <p:spPr bwMode="auto">
            <a:xfrm>
              <a:off x="4363" y="297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0" name="Line 82"/>
            <p:cNvSpPr>
              <a:spLocks noChangeShapeType="1"/>
            </p:cNvSpPr>
            <p:nvPr/>
          </p:nvSpPr>
          <p:spPr bwMode="auto">
            <a:xfrm>
              <a:off x="4483" y="2968"/>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1" name="Line 83"/>
            <p:cNvSpPr>
              <a:spLocks noChangeShapeType="1"/>
            </p:cNvSpPr>
            <p:nvPr/>
          </p:nvSpPr>
          <p:spPr bwMode="auto">
            <a:xfrm>
              <a:off x="4135" y="2890"/>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2" name="Line 84"/>
            <p:cNvSpPr>
              <a:spLocks noChangeShapeType="1"/>
            </p:cNvSpPr>
            <p:nvPr/>
          </p:nvSpPr>
          <p:spPr bwMode="auto">
            <a:xfrm>
              <a:off x="4174" y="2929"/>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3" name="Line 85"/>
            <p:cNvSpPr>
              <a:spLocks noChangeShapeType="1"/>
            </p:cNvSpPr>
            <p:nvPr/>
          </p:nvSpPr>
          <p:spPr bwMode="auto">
            <a:xfrm>
              <a:off x="4930" y="297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4" name="Line 86"/>
            <p:cNvSpPr>
              <a:spLocks noChangeShapeType="1"/>
            </p:cNvSpPr>
            <p:nvPr/>
          </p:nvSpPr>
          <p:spPr bwMode="auto">
            <a:xfrm>
              <a:off x="4612" y="2971"/>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5" name="Line 87"/>
            <p:cNvSpPr>
              <a:spLocks noChangeShapeType="1"/>
            </p:cNvSpPr>
            <p:nvPr/>
          </p:nvSpPr>
          <p:spPr bwMode="auto">
            <a:xfrm>
              <a:off x="4945" y="2893"/>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6" name="Line 88"/>
            <p:cNvSpPr>
              <a:spLocks noChangeShapeType="1"/>
            </p:cNvSpPr>
            <p:nvPr/>
          </p:nvSpPr>
          <p:spPr bwMode="auto">
            <a:xfrm>
              <a:off x="4921" y="2929"/>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7" name="Line 89"/>
            <p:cNvSpPr>
              <a:spLocks noChangeShapeType="1"/>
            </p:cNvSpPr>
            <p:nvPr/>
          </p:nvSpPr>
          <p:spPr bwMode="auto">
            <a:xfrm>
              <a:off x="4639" y="2908"/>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8" name="Line 90"/>
            <p:cNvSpPr>
              <a:spLocks noChangeShapeType="1"/>
            </p:cNvSpPr>
            <p:nvPr/>
          </p:nvSpPr>
          <p:spPr bwMode="auto">
            <a:xfrm>
              <a:off x="4609" y="2932"/>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59" name="Line 91"/>
            <p:cNvSpPr>
              <a:spLocks noChangeShapeType="1"/>
            </p:cNvSpPr>
            <p:nvPr/>
          </p:nvSpPr>
          <p:spPr bwMode="auto">
            <a:xfrm>
              <a:off x="4933" y="2818"/>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0" name="Line 92"/>
            <p:cNvSpPr>
              <a:spLocks noChangeShapeType="1"/>
            </p:cNvSpPr>
            <p:nvPr/>
          </p:nvSpPr>
          <p:spPr bwMode="auto">
            <a:xfrm>
              <a:off x="4666" y="285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1" name="Line 93"/>
            <p:cNvSpPr>
              <a:spLocks noChangeShapeType="1"/>
            </p:cNvSpPr>
            <p:nvPr/>
          </p:nvSpPr>
          <p:spPr bwMode="auto">
            <a:xfrm>
              <a:off x="4618" y="2833"/>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2" name="Line 94"/>
            <p:cNvSpPr>
              <a:spLocks noChangeShapeType="1"/>
            </p:cNvSpPr>
            <p:nvPr/>
          </p:nvSpPr>
          <p:spPr bwMode="auto">
            <a:xfrm>
              <a:off x="4714" y="2938"/>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3" name="Line 95"/>
            <p:cNvSpPr>
              <a:spLocks noChangeShapeType="1"/>
            </p:cNvSpPr>
            <p:nvPr/>
          </p:nvSpPr>
          <p:spPr bwMode="auto">
            <a:xfrm>
              <a:off x="4711" y="2971"/>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4" name="Line 96"/>
            <p:cNvSpPr>
              <a:spLocks noChangeShapeType="1"/>
            </p:cNvSpPr>
            <p:nvPr/>
          </p:nvSpPr>
          <p:spPr bwMode="auto">
            <a:xfrm>
              <a:off x="4723" y="2893"/>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5" name="Line 97"/>
            <p:cNvSpPr>
              <a:spLocks noChangeShapeType="1"/>
            </p:cNvSpPr>
            <p:nvPr/>
          </p:nvSpPr>
          <p:spPr bwMode="auto">
            <a:xfrm>
              <a:off x="4843" y="2905"/>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6" name="Line 98"/>
            <p:cNvSpPr>
              <a:spLocks noChangeShapeType="1"/>
            </p:cNvSpPr>
            <p:nvPr/>
          </p:nvSpPr>
          <p:spPr bwMode="auto">
            <a:xfrm>
              <a:off x="4813" y="2929"/>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7" name="Line 99"/>
            <p:cNvSpPr>
              <a:spLocks noChangeShapeType="1"/>
            </p:cNvSpPr>
            <p:nvPr/>
          </p:nvSpPr>
          <p:spPr bwMode="auto">
            <a:xfrm>
              <a:off x="4693" y="2818"/>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8" name="Line 100"/>
            <p:cNvSpPr>
              <a:spLocks noChangeShapeType="1"/>
            </p:cNvSpPr>
            <p:nvPr/>
          </p:nvSpPr>
          <p:spPr bwMode="auto">
            <a:xfrm>
              <a:off x="4822" y="2830"/>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69" name="Line 101"/>
            <p:cNvSpPr>
              <a:spLocks noChangeShapeType="1"/>
            </p:cNvSpPr>
            <p:nvPr/>
          </p:nvSpPr>
          <p:spPr bwMode="auto">
            <a:xfrm>
              <a:off x="4828" y="2971"/>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0" name="Line 102"/>
            <p:cNvSpPr>
              <a:spLocks noChangeShapeType="1"/>
            </p:cNvSpPr>
            <p:nvPr/>
          </p:nvSpPr>
          <p:spPr bwMode="auto">
            <a:xfrm>
              <a:off x="4876" y="2857"/>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1" name="Line 103"/>
            <p:cNvSpPr>
              <a:spLocks noChangeShapeType="1"/>
            </p:cNvSpPr>
            <p:nvPr/>
          </p:nvSpPr>
          <p:spPr bwMode="auto">
            <a:xfrm>
              <a:off x="4774" y="2854"/>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2" name="Line 104"/>
            <p:cNvSpPr>
              <a:spLocks noChangeShapeType="1"/>
            </p:cNvSpPr>
            <p:nvPr/>
          </p:nvSpPr>
          <p:spPr bwMode="auto">
            <a:xfrm flipH="1" flipV="1">
              <a:off x="5404" y="2833"/>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3" name="Line 105"/>
            <p:cNvSpPr>
              <a:spLocks noChangeShapeType="1"/>
            </p:cNvSpPr>
            <p:nvPr/>
          </p:nvSpPr>
          <p:spPr bwMode="auto">
            <a:xfrm flipH="1" flipV="1">
              <a:off x="5305" y="2839"/>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4" name="Line 106"/>
            <p:cNvSpPr>
              <a:spLocks noChangeShapeType="1"/>
            </p:cNvSpPr>
            <p:nvPr/>
          </p:nvSpPr>
          <p:spPr bwMode="auto">
            <a:xfrm flipH="1" flipV="1">
              <a:off x="5392" y="2899"/>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5" name="Line 107"/>
            <p:cNvSpPr>
              <a:spLocks noChangeShapeType="1"/>
            </p:cNvSpPr>
            <p:nvPr/>
          </p:nvSpPr>
          <p:spPr bwMode="auto">
            <a:xfrm flipH="1" flipV="1">
              <a:off x="5368" y="2866"/>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6" name="Line 108"/>
            <p:cNvSpPr>
              <a:spLocks noChangeShapeType="1"/>
            </p:cNvSpPr>
            <p:nvPr/>
          </p:nvSpPr>
          <p:spPr bwMode="auto">
            <a:xfrm flipH="1" flipV="1">
              <a:off x="5356" y="294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7" name="Line 109"/>
            <p:cNvSpPr>
              <a:spLocks noChangeShapeType="1"/>
            </p:cNvSpPr>
            <p:nvPr/>
          </p:nvSpPr>
          <p:spPr bwMode="auto">
            <a:xfrm flipH="1" flipV="1">
              <a:off x="5377" y="297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8" name="Line 110"/>
            <p:cNvSpPr>
              <a:spLocks noChangeShapeType="1"/>
            </p:cNvSpPr>
            <p:nvPr/>
          </p:nvSpPr>
          <p:spPr bwMode="auto">
            <a:xfrm flipH="1" flipV="1">
              <a:off x="5287" y="2920"/>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79" name="Line 111"/>
            <p:cNvSpPr>
              <a:spLocks noChangeShapeType="1"/>
            </p:cNvSpPr>
            <p:nvPr/>
          </p:nvSpPr>
          <p:spPr bwMode="auto">
            <a:xfrm flipH="1" flipV="1">
              <a:off x="5275" y="2881"/>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0" name="Line 112"/>
            <p:cNvSpPr>
              <a:spLocks noChangeShapeType="1"/>
            </p:cNvSpPr>
            <p:nvPr/>
          </p:nvSpPr>
          <p:spPr bwMode="auto">
            <a:xfrm>
              <a:off x="5173" y="2902"/>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1" name="Line 113"/>
            <p:cNvSpPr>
              <a:spLocks noChangeShapeType="1"/>
            </p:cNvSpPr>
            <p:nvPr/>
          </p:nvSpPr>
          <p:spPr bwMode="auto">
            <a:xfrm>
              <a:off x="5143" y="2926"/>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2" name="Line 114"/>
            <p:cNvSpPr>
              <a:spLocks noChangeShapeType="1"/>
            </p:cNvSpPr>
            <p:nvPr/>
          </p:nvSpPr>
          <p:spPr bwMode="auto">
            <a:xfrm>
              <a:off x="5179" y="2818"/>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3" name="Line 115"/>
            <p:cNvSpPr>
              <a:spLocks noChangeShapeType="1"/>
            </p:cNvSpPr>
            <p:nvPr/>
          </p:nvSpPr>
          <p:spPr bwMode="auto">
            <a:xfrm>
              <a:off x="5158" y="2968"/>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4" name="Line 116"/>
            <p:cNvSpPr>
              <a:spLocks noChangeShapeType="1"/>
            </p:cNvSpPr>
            <p:nvPr/>
          </p:nvSpPr>
          <p:spPr bwMode="auto">
            <a:xfrm>
              <a:off x="5206" y="2854"/>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5" name="Line 117"/>
            <p:cNvSpPr>
              <a:spLocks noChangeShapeType="1"/>
            </p:cNvSpPr>
            <p:nvPr/>
          </p:nvSpPr>
          <p:spPr bwMode="auto">
            <a:xfrm>
              <a:off x="5104" y="2851"/>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6" name="Line 118"/>
            <p:cNvSpPr>
              <a:spLocks noChangeShapeType="1"/>
            </p:cNvSpPr>
            <p:nvPr/>
          </p:nvSpPr>
          <p:spPr bwMode="auto">
            <a:xfrm flipV="1">
              <a:off x="5281" y="2971"/>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7" name="Line 119"/>
            <p:cNvSpPr>
              <a:spLocks noChangeShapeType="1"/>
            </p:cNvSpPr>
            <p:nvPr/>
          </p:nvSpPr>
          <p:spPr bwMode="auto">
            <a:xfrm flipV="1">
              <a:off x="5251" y="2947"/>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88" name="AutoShape 120"/>
            <p:cNvSpPr>
              <a:spLocks/>
            </p:cNvSpPr>
            <p:nvPr/>
          </p:nvSpPr>
          <p:spPr bwMode="auto">
            <a:xfrm rot="-5400000">
              <a:off x="4028" y="2581"/>
              <a:ext cx="72" cy="387"/>
            </a:xfrm>
            <a:prstGeom prst="rightBrace">
              <a:avLst>
                <a:gd name="adj1" fmla="val 44792"/>
                <a:gd name="adj2" fmla="val 50000"/>
              </a:avLst>
            </a:prstGeom>
            <a:noFill/>
            <a:ln w="952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6889" name="AutoShape 121"/>
            <p:cNvSpPr>
              <a:spLocks/>
            </p:cNvSpPr>
            <p:nvPr/>
          </p:nvSpPr>
          <p:spPr bwMode="auto">
            <a:xfrm rot="-5400000">
              <a:off x="3997" y="2462"/>
              <a:ext cx="63" cy="486"/>
            </a:xfrm>
            <a:prstGeom prst="rightBrace">
              <a:avLst>
                <a:gd name="adj1" fmla="val 64286"/>
                <a:gd name="adj2" fmla="val 50000"/>
              </a:avLst>
            </a:prstGeom>
            <a:noFill/>
            <a:ln w="952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6890" name="Line 122"/>
            <p:cNvSpPr>
              <a:spLocks noChangeShapeType="1"/>
            </p:cNvSpPr>
            <p:nvPr/>
          </p:nvSpPr>
          <p:spPr bwMode="auto">
            <a:xfrm>
              <a:off x="3754" y="2743"/>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91" name="Line 123"/>
            <p:cNvSpPr>
              <a:spLocks noChangeShapeType="1"/>
            </p:cNvSpPr>
            <p:nvPr/>
          </p:nvSpPr>
          <p:spPr bwMode="auto">
            <a:xfrm>
              <a:off x="4246" y="2743"/>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92" name="AutoShape 124"/>
            <p:cNvSpPr>
              <a:spLocks/>
            </p:cNvSpPr>
            <p:nvPr/>
          </p:nvSpPr>
          <p:spPr bwMode="auto">
            <a:xfrm rot="-5400000">
              <a:off x="4578" y="2655"/>
              <a:ext cx="72" cy="234"/>
            </a:xfrm>
            <a:prstGeom prst="rightBrace">
              <a:avLst>
                <a:gd name="adj1" fmla="val 27083"/>
                <a:gd name="adj2" fmla="val 50000"/>
              </a:avLst>
            </a:prstGeom>
            <a:noFill/>
            <a:ln w="952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6893" name="AutoShape 125"/>
            <p:cNvSpPr>
              <a:spLocks/>
            </p:cNvSpPr>
            <p:nvPr/>
          </p:nvSpPr>
          <p:spPr bwMode="auto">
            <a:xfrm rot="-5400000">
              <a:off x="4593" y="2508"/>
              <a:ext cx="63" cy="387"/>
            </a:xfrm>
            <a:prstGeom prst="rightBrace">
              <a:avLst>
                <a:gd name="adj1" fmla="val 51190"/>
                <a:gd name="adj2" fmla="val 50000"/>
              </a:avLst>
            </a:prstGeom>
            <a:noFill/>
            <a:ln w="952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6894" name="Line 126"/>
            <p:cNvSpPr>
              <a:spLocks noChangeShapeType="1"/>
            </p:cNvSpPr>
            <p:nvPr/>
          </p:nvSpPr>
          <p:spPr bwMode="auto">
            <a:xfrm>
              <a:off x="4399" y="2740"/>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95" name="Line 127"/>
            <p:cNvSpPr>
              <a:spLocks noChangeShapeType="1"/>
            </p:cNvSpPr>
            <p:nvPr/>
          </p:nvSpPr>
          <p:spPr bwMode="auto">
            <a:xfrm>
              <a:off x="4792" y="2740"/>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96" name="AutoShape 128"/>
            <p:cNvSpPr>
              <a:spLocks/>
            </p:cNvSpPr>
            <p:nvPr/>
          </p:nvSpPr>
          <p:spPr bwMode="auto">
            <a:xfrm rot="-5400000">
              <a:off x="5061" y="2652"/>
              <a:ext cx="72" cy="234"/>
            </a:xfrm>
            <a:prstGeom prst="rightBrace">
              <a:avLst>
                <a:gd name="adj1" fmla="val 27083"/>
                <a:gd name="adj2" fmla="val 50000"/>
              </a:avLst>
            </a:prstGeom>
            <a:noFill/>
            <a:ln w="952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6897" name="AutoShape 129"/>
            <p:cNvSpPr>
              <a:spLocks/>
            </p:cNvSpPr>
            <p:nvPr/>
          </p:nvSpPr>
          <p:spPr bwMode="auto">
            <a:xfrm rot="-5400000">
              <a:off x="5112" y="2523"/>
              <a:ext cx="63" cy="387"/>
            </a:xfrm>
            <a:prstGeom prst="rightBrace">
              <a:avLst>
                <a:gd name="adj1" fmla="val 51190"/>
                <a:gd name="adj2" fmla="val 50000"/>
              </a:avLst>
            </a:prstGeom>
            <a:noFill/>
            <a:ln w="9525">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6898" name="Line 130"/>
            <p:cNvSpPr>
              <a:spLocks noChangeShapeType="1"/>
            </p:cNvSpPr>
            <p:nvPr/>
          </p:nvSpPr>
          <p:spPr bwMode="auto">
            <a:xfrm>
              <a:off x="4918" y="2755"/>
              <a:ext cx="5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899" name="Line 131"/>
            <p:cNvSpPr>
              <a:spLocks noChangeShapeType="1"/>
            </p:cNvSpPr>
            <p:nvPr/>
          </p:nvSpPr>
          <p:spPr bwMode="auto">
            <a:xfrm>
              <a:off x="5311" y="2755"/>
              <a:ext cx="8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56900" name="Line 132"/>
            <p:cNvSpPr>
              <a:spLocks noChangeShapeType="1"/>
            </p:cNvSpPr>
            <p:nvPr/>
          </p:nvSpPr>
          <p:spPr bwMode="auto">
            <a:xfrm>
              <a:off x="3609" y="3144"/>
              <a:ext cx="1913" cy="0"/>
            </a:xfrm>
            <a:prstGeom prst="line">
              <a:avLst/>
            </a:prstGeom>
            <a:noFill/>
            <a:ln w="3810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grpSp>
      <p:sp>
        <p:nvSpPr>
          <p:cNvPr id="1056901" name="Rectangle 133"/>
          <p:cNvSpPr>
            <a:spLocks noChangeArrowheads="1"/>
          </p:cNvSpPr>
          <p:nvPr/>
        </p:nvSpPr>
        <p:spPr bwMode="auto">
          <a:xfrm>
            <a:off x="546100" y="6161088"/>
            <a:ext cx="56911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66FFFF"/>
                </a:solidFill>
              </a:rPr>
              <a:t>http://www-genome.wi.mit.edu/wga/</a:t>
            </a:r>
          </a:p>
        </p:txBody>
      </p:sp>
    </p:spTree>
    <p:extLst>
      <p:ext uri="{BB962C8B-B14F-4D97-AF65-F5344CB8AC3E}">
        <p14:creationId xmlns:p14="http://schemas.microsoft.com/office/powerpoint/2010/main" val="2541070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a:xfrm>
            <a:off x="5143504" y="583168"/>
            <a:ext cx="4000496" cy="571480"/>
          </a:xfrm>
        </p:spPr>
        <p:txBody>
          <a:bodyPr/>
          <a:lstStyle/>
          <a:p>
            <a:r>
              <a:rPr lang="pt-PT" sz="2800" dirty="0">
                <a:solidFill>
                  <a:schemeClr val="bg1">
                    <a:lumMod val="20000"/>
                    <a:lumOff val="80000"/>
                  </a:schemeClr>
                </a:solidFill>
              </a:rPr>
              <a:t>Método </a:t>
            </a:r>
            <a:r>
              <a:rPr lang="pt-PT" sz="2800" dirty="0" smtClean="0">
                <a:solidFill>
                  <a:schemeClr val="bg1">
                    <a:lumMod val="20000"/>
                    <a:lumOff val="80000"/>
                  </a:schemeClr>
                </a:solidFill>
              </a:rPr>
              <a:t>do fenol/CHCl</a:t>
            </a:r>
            <a:r>
              <a:rPr lang="pt-PT" sz="2800" baseline="-25000" dirty="0" smtClean="0">
                <a:solidFill>
                  <a:schemeClr val="bg1">
                    <a:lumMod val="20000"/>
                    <a:lumOff val="80000"/>
                  </a:schemeClr>
                </a:solidFill>
              </a:rPr>
              <a:t>3</a:t>
            </a:r>
            <a:endParaRPr lang="en-GB" sz="2800" baseline="-25000" dirty="0">
              <a:solidFill>
                <a:schemeClr val="bg1">
                  <a:lumMod val="20000"/>
                  <a:lumOff val="80000"/>
                </a:schemeClr>
              </a:solidFill>
            </a:endParaRPr>
          </a:p>
        </p:txBody>
      </p:sp>
      <p:graphicFrame>
        <p:nvGraphicFramePr>
          <p:cNvPr id="833536" name="Object 1024"/>
          <p:cNvGraphicFramePr>
            <a:graphicFrameLocks noChangeAspect="1"/>
          </p:cNvGraphicFramePr>
          <p:nvPr/>
        </p:nvGraphicFramePr>
        <p:xfrm>
          <a:off x="5143504" y="1226110"/>
          <a:ext cx="4000496" cy="5417600"/>
        </p:xfrm>
        <a:graphic>
          <a:graphicData uri="http://schemas.openxmlformats.org/presentationml/2006/ole">
            <mc:AlternateContent xmlns:mc="http://schemas.openxmlformats.org/markup-compatibility/2006">
              <mc:Choice xmlns:v="urn:schemas-microsoft-com:vml" Requires="v">
                <p:oleObj spid="_x0000_s2054" name="Fotografia do Photo Editor" r:id="rId3" imgW="5238095" imgH="7095238" progId="">
                  <p:embed/>
                </p:oleObj>
              </mc:Choice>
              <mc:Fallback>
                <p:oleObj name="Fotografia do Photo Editor" r:id="rId3" imgW="5238095" imgH="7095238" progId="">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4" y="1226110"/>
                        <a:ext cx="4000496" cy="54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2"/>
          <p:cNvSpPr txBox="1">
            <a:spLocks noChangeArrowheads="1"/>
          </p:cNvSpPr>
          <p:nvPr/>
        </p:nvSpPr>
        <p:spPr bwMode="auto">
          <a:xfrm>
            <a:off x="1857356" y="511730"/>
            <a:ext cx="3057525" cy="7858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PT" sz="4000" b="0" i="0" u="none" strike="noStrike" kern="0" cap="none" spc="0" normalizeH="0" baseline="0" noProof="0" dirty="0" err="1" smtClean="0">
                <a:ln>
                  <a:noFill/>
                </a:ln>
                <a:solidFill>
                  <a:schemeClr val="bg1">
                    <a:lumMod val="20000"/>
                    <a:lumOff val="80000"/>
                  </a:schemeClr>
                </a:solidFill>
                <a:effectLst/>
                <a:uLnTx/>
                <a:uFillTx/>
                <a:latin typeface="+mj-lt"/>
                <a:ea typeface="+mj-ea"/>
                <a:cs typeface="+mj-cs"/>
              </a:rPr>
              <a:t>salting-out</a:t>
            </a:r>
            <a:endParaRPr kumimoji="0" lang="en-GB" sz="4000" b="0" i="0" u="none" strike="noStrike" kern="0" cap="none" spc="0" normalizeH="0" baseline="0" noProof="0" dirty="0">
              <a:ln>
                <a:noFill/>
              </a:ln>
              <a:solidFill>
                <a:schemeClr val="bg1">
                  <a:lumMod val="20000"/>
                  <a:lumOff val="80000"/>
                </a:schemeClr>
              </a:solidFill>
              <a:effectLst/>
              <a:uLnTx/>
              <a:uFillTx/>
              <a:latin typeface="+mj-lt"/>
              <a:ea typeface="+mj-ea"/>
              <a:cs typeface="+mj-cs"/>
            </a:endParaRPr>
          </a:p>
        </p:txBody>
      </p:sp>
      <p:graphicFrame>
        <p:nvGraphicFramePr>
          <p:cNvPr id="2051" name="Object 1024"/>
          <p:cNvGraphicFramePr>
            <a:graphicFrameLocks noChangeAspect="1"/>
          </p:cNvGraphicFramePr>
          <p:nvPr/>
        </p:nvGraphicFramePr>
        <p:xfrm>
          <a:off x="1643042" y="1297548"/>
          <a:ext cx="3214710" cy="4166814"/>
        </p:xfrm>
        <a:graphic>
          <a:graphicData uri="http://schemas.openxmlformats.org/presentationml/2006/ole">
            <mc:AlternateContent xmlns:mc="http://schemas.openxmlformats.org/markup-compatibility/2006">
              <mc:Choice xmlns:v="urn:schemas-microsoft-com:vml" Requires="v">
                <p:oleObj spid="_x0000_s2055" name="Fotografia do Photo Editor" r:id="rId5" imgW="5401429" imgH="7000000" progId="">
                  <p:embed/>
                </p:oleObj>
              </mc:Choice>
              <mc:Fallback>
                <p:oleObj name="Fotografia do Photo Editor" r:id="rId5" imgW="5401429" imgH="70000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42" y="1297548"/>
                        <a:ext cx="3214710" cy="416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2"/>
          <p:cNvSpPr>
            <a:spLocks noGrp="1" noChangeArrowheads="1"/>
          </p:cNvSpPr>
          <p:nvPr>
            <p:ph type="title"/>
          </p:nvPr>
        </p:nvSpPr>
        <p:spPr>
          <a:xfrm>
            <a:off x="155575" y="0"/>
            <a:ext cx="7772400" cy="1143000"/>
          </a:xfrm>
        </p:spPr>
        <p:txBody>
          <a:bodyPr/>
          <a:lstStyle/>
          <a:p>
            <a:r>
              <a:rPr lang="en-US"/>
              <a:t>Gene Recognition</a:t>
            </a:r>
          </a:p>
        </p:txBody>
      </p:sp>
      <p:sp>
        <p:nvSpPr>
          <p:cNvPr id="1059843" name="Freeform 3"/>
          <p:cNvSpPr>
            <a:spLocks/>
          </p:cNvSpPr>
          <p:nvPr/>
        </p:nvSpPr>
        <p:spPr bwMode="auto">
          <a:xfrm>
            <a:off x="1905000" y="2362200"/>
            <a:ext cx="5791200" cy="1524000"/>
          </a:xfrm>
          <a:custGeom>
            <a:avLst/>
            <a:gdLst>
              <a:gd name="T0" fmla="*/ 0 w 3648"/>
              <a:gd name="T1" fmla="*/ 960 h 960"/>
              <a:gd name="T2" fmla="*/ 1152 w 3648"/>
              <a:gd name="T3" fmla="*/ 48 h 960"/>
              <a:gd name="T4" fmla="*/ 2160 w 3648"/>
              <a:gd name="T5" fmla="*/ 912 h 960"/>
              <a:gd name="T6" fmla="*/ 3648 w 3648"/>
              <a:gd name="T7" fmla="*/ 0 h 960"/>
            </a:gdLst>
            <a:ahLst/>
            <a:cxnLst>
              <a:cxn ang="0">
                <a:pos x="T0" y="T1"/>
              </a:cxn>
              <a:cxn ang="0">
                <a:pos x="T2" y="T3"/>
              </a:cxn>
              <a:cxn ang="0">
                <a:pos x="T4" y="T5"/>
              </a:cxn>
              <a:cxn ang="0">
                <a:pos x="T6" y="T7"/>
              </a:cxn>
            </a:cxnLst>
            <a:rect l="0" t="0" r="r" b="b"/>
            <a:pathLst>
              <a:path w="3648" h="960">
                <a:moveTo>
                  <a:pt x="0" y="960"/>
                </a:moveTo>
                <a:cubicBezTo>
                  <a:pt x="396" y="508"/>
                  <a:pt x="792" y="56"/>
                  <a:pt x="1152" y="48"/>
                </a:cubicBezTo>
                <a:cubicBezTo>
                  <a:pt x="1512" y="40"/>
                  <a:pt x="1744" y="920"/>
                  <a:pt x="2160" y="912"/>
                </a:cubicBezTo>
                <a:cubicBezTo>
                  <a:pt x="2576" y="904"/>
                  <a:pt x="3112" y="452"/>
                  <a:pt x="3648" y="0"/>
                </a:cubicBezTo>
              </a:path>
            </a:pathLst>
          </a:custGeom>
          <a:noFill/>
          <a:ln w="76200"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59844" name="Rectangle 4"/>
          <p:cNvSpPr>
            <a:spLocks noChangeArrowheads="1"/>
          </p:cNvSpPr>
          <p:nvPr/>
        </p:nvSpPr>
        <p:spPr bwMode="auto">
          <a:xfrm rot="-2884452">
            <a:off x="1981200" y="3048000"/>
            <a:ext cx="1143000" cy="228600"/>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9845" name="Rectangle 5"/>
          <p:cNvSpPr>
            <a:spLocks noChangeArrowheads="1"/>
          </p:cNvSpPr>
          <p:nvPr/>
        </p:nvSpPr>
        <p:spPr bwMode="auto">
          <a:xfrm rot="3302922">
            <a:off x="4114800" y="3048000"/>
            <a:ext cx="838200" cy="228600"/>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9846" name="Rectangle 6"/>
          <p:cNvSpPr>
            <a:spLocks noChangeArrowheads="1"/>
          </p:cNvSpPr>
          <p:nvPr/>
        </p:nvSpPr>
        <p:spPr bwMode="auto">
          <a:xfrm rot="-2345871">
            <a:off x="6126163" y="2905125"/>
            <a:ext cx="1462087" cy="206375"/>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59847" name="Rectangle 7"/>
          <p:cNvSpPr>
            <a:spLocks noChangeArrowheads="1"/>
          </p:cNvSpPr>
          <p:nvPr/>
        </p:nvSpPr>
        <p:spPr bwMode="auto">
          <a:xfrm>
            <a:off x="685800" y="4724400"/>
            <a:ext cx="7772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3200" b="0">
                <a:solidFill>
                  <a:schemeClr val="bg1"/>
                </a:solidFill>
              </a:rPr>
              <a:t>Predict the segments that code for protein</a:t>
            </a:r>
          </a:p>
          <a:p>
            <a:pPr marL="342900" indent="-342900" algn="l">
              <a:spcBef>
                <a:spcPct val="20000"/>
              </a:spcBef>
              <a:buFontTx/>
              <a:buChar char="•"/>
            </a:pPr>
            <a:r>
              <a:rPr lang="en-US" sz="3200" b="0">
                <a:solidFill>
                  <a:schemeClr val="bg1"/>
                </a:solidFill>
              </a:rPr>
              <a:t>Predict the resulting protein sequence</a:t>
            </a:r>
          </a:p>
        </p:txBody>
      </p:sp>
    </p:spTree>
    <p:extLst>
      <p:ext uri="{BB962C8B-B14F-4D97-AF65-F5344CB8AC3E}">
        <p14:creationId xmlns:p14="http://schemas.microsoft.com/office/powerpoint/2010/main" val="2469408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a:xfrm>
            <a:off x="217488" y="0"/>
            <a:ext cx="7772400" cy="1143000"/>
          </a:xfrm>
        </p:spPr>
        <p:txBody>
          <a:bodyPr/>
          <a:lstStyle/>
          <a:p>
            <a:r>
              <a:rPr lang="en-US"/>
              <a:t>Cross-species Comparative Annotation</a:t>
            </a:r>
          </a:p>
        </p:txBody>
      </p:sp>
      <p:sp>
        <p:nvSpPr>
          <p:cNvPr id="1060867" name="Freeform 3"/>
          <p:cNvSpPr>
            <a:spLocks/>
          </p:cNvSpPr>
          <p:nvPr/>
        </p:nvSpPr>
        <p:spPr bwMode="auto">
          <a:xfrm>
            <a:off x="1676400" y="2362200"/>
            <a:ext cx="5791200" cy="1524000"/>
          </a:xfrm>
          <a:custGeom>
            <a:avLst/>
            <a:gdLst>
              <a:gd name="T0" fmla="*/ 0 w 3648"/>
              <a:gd name="T1" fmla="*/ 960 h 960"/>
              <a:gd name="T2" fmla="*/ 1152 w 3648"/>
              <a:gd name="T3" fmla="*/ 48 h 960"/>
              <a:gd name="T4" fmla="*/ 2160 w 3648"/>
              <a:gd name="T5" fmla="*/ 912 h 960"/>
              <a:gd name="T6" fmla="*/ 3648 w 3648"/>
              <a:gd name="T7" fmla="*/ 0 h 960"/>
            </a:gdLst>
            <a:ahLst/>
            <a:cxnLst>
              <a:cxn ang="0">
                <a:pos x="T0" y="T1"/>
              </a:cxn>
              <a:cxn ang="0">
                <a:pos x="T2" y="T3"/>
              </a:cxn>
              <a:cxn ang="0">
                <a:pos x="T4" y="T5"/>
              </a:cxn>
              <a:cxn ang="0">
                <a:pos x="T6" y="T7"/>
              </a:cxn>
            </a:cxnLst>
            <a:rect l="0" t="0" r="r" b="b"/>
            <a:pathLst>
              <a:path w="3648" h="960">
                <a:moveTo>
                  <a:pt x="0" y="960"/>
                </a:moveTo>
                <a:cubicBezTo>
                  <a:pt x="396" y="508"/>
                  <a:pt x="792" y="56"/>
                  <a:pt x="1152" y="48"/>
                </a:cubicBezTo>
                <a:cubicBezTo>
                  <a:pt x="1512" y="40"/>
                  <a:pt x="1744" y="920"/>
                  <a:pt x="2160" y="912"/>
                </a:cubicBezTo>
                <a:cubicBezTo>
                  <a:pt x="2576" y="904"/>
                  <a:pt x="3112" y="452"/>
                  <a:pt x="3648" y="0"/>
                </a:cubicBezTo>
              </a:path>
            </a:pathLst>
          </a:custGeom>
          <a:noFill/>
          <a:ln w="76200"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0868" name="Freeform 4"/>
          <p:cNvSpPr>
            <a:spLocks/>
          </p:cNvSpPr>
          <p:nvPr/>
        </p:nvSpPr>
        <p:spPr bwMode="auto">
          <a:xfrm>
            <a:off x="1676400" y="3340100"/>
            <a:ext cx="5791200" cy="1524000"/>
          </a:xfrm>
          <a:custGeom>
            <a:avLst/>
            <a:gdLst>
              <a:gd name="T0" fmla="*/ 0 w 3648"/>
              <a:gd name="T1" fmla="*/ 960 h 960"/>
              <a:gd name="T2" fmla="*/ 1152 w 3648"/>
              <a:gd name="T3" fmla="*/ 48 h 960"/>
              <a:gd name="T4" fmla="*/ 2160 w 3648"/>
              <a:gd name="T5" fmla="*/ 912 h 960"/>
              <a:gd name="T6" fmla="*/ 3648 w 3648"/>
              <a:gd name="T7" fmla="*/ 0 h 960"/>
            </a:gdLst>
            <a:ahLst/>
            <a:cxnLst>
              <a:cxn ang="0">
                <a:pos x="T0" y="T1"/>
              </a:cxn>
              <a:cxn ang="0">
                <a:pos x="T2" y="T3"/>
              </a:cxn>
              <a:cxn ang="0">
                <a:pos x="T4" y="T5"/>
              </a:cxn>
              <a:cxn ang="0">
                <a:pos x="T6" y="T7"/>
              </a:cxn>
            </a:cxnLst>
            <a:rect l="0" t="0" r="r" b="b"/>
            <a:pathLst>
              <a:path w="3648" h="960">
                <a:moveTo>
                  <a:pt x="0" y="960"/>
                </a:moveTo>
                <a:cubicBezTo>
                  <a:pt x="396" y="508"/>
                  <a:pt x="792" y="56"/>
                  <a:pt x="1152" y="48"/>
                </a:cubicBezTo>
                <a:cubicBezTo>
                  <a:pt x="1512" y="40"/>
                  <a:pt x="1744" y="920"/>
                  <a:pt x="2160" y="912"/>
                </a:cubicBezTo>
                <a:cubicBezTo>
                  <a:pt x="2576" y="904"/>
                  <a:pt x="3112" y="452"/>
                  <a:pt x="3648" y="0"/>
                </a:cubicBezTo>
              </a:path>
            </a:pathLst>
          </a:custGeom>
          <a:noFill/>
          <a:ln w="76200"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grpSp>
        <p:nvGrpSpPr>
          <p:cNvPr id="1060869" name="Group 5"/>
          <p:cNvGrpSpPr>
            <a:grpSpLocks/>
          </p:cNvGrpSpPr>
          <p:nvPr/>
        </p:nvGrpSpPr>
        <p:grpSpPr bwMode="auto">
          <a:xfrm>
            <a:off x="1905000" y="2590800"/>
            <a:ext cx="5302250" cy="1968500"/>
            <a:chOff x="1200" y="1632"/>
            <a:chExt cx="3340" cy="1240"/>
          </a:xfrm>
        </p:grpSpPr>
        <p:sp>
          <p:nvSpPr>
            <p:cNvPr id="1060870" name="Line 6"/>
            <p:cNvSpPr>
              <a:spLocks noChangeShapeType="1"/>
            </p:cNvSpPr>
            <p:nvPr/>
          </p:nvSpPr>
          <p:spPr bwMode="auto">
            <a:xfrm flipH="1">
              <a:off x="1200" y="2256"/>
              <a:ext cx="52" cy="616"/>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0871" name="Line 7"/>
            <p:cNvSpPr>
              <a:spLocks noChangeShapeType="1"/>
            </p:cNvSpPr>
            <p:nvPr/>
          </p:nvSpPr>
          <p:spPr bwMode="auto">
            <a:xfrm>
              <a:off x="1728" y="1736"/>
              <a:ext cx="0" cy="616"/>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0872" name="Line 8"/>
            <p:cNvSpPr>
              <a:spLocks noChangeShapeType="1"/>
            </p:cNvSpPr>
            <p:nvPr/>
          </p:nvSpPr>
          <p:spPr bwMode="auto">
            <a:xfrm>
              <a:off x="2544" y="1796"/>
              <a:ext cx="24" cy="578"/>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0873" name="Line 9"/>
            <p:cNvSpPr>
              <a:spLocks noChangeShapeType="1"/>
            </p:cNvSpPr>
            <p:nvPr/>
          </p:nvSpPr>
          <p:spPr bwMode="auto">
            <a:xfrm>
              <a:off x="2856" y="2212"/>
              <a:ext cx="24" cy="58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0874" name="Line 10"/>
            <p:cNvSpPr>
              <a:spLocks noChangeShapeType="1"/>
            </p:cNvSpPr>
            <p:nvPr/>
          </p:nvSpPr>
          <p:spPr bwMode="auto">
            <a:xfrm flipH="1">
              <a:off x="3792" y="2188"/>
              <a:ext cx="24" cy="604"/>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0875" name="Line 11"/>
            <p:cNvSpPr>
              <a:spLocks noChangeShapeType="1"/>
            </p:cNvSpPr>
            <p:nvPr/>
          </p:nvSpPr>
          <p:spPr bwMode="auto">
            <a:xfrm>
              <a:off x="4540" y="1632"/>
              <a:ext cx="0" cy="616"/>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grpSp>
      <p:sp>
        <p:nvSpPr>
          <p:cNvPr id="1060876" name="Rectangle 12"/>
          <p:cNvSpPr>
            <a:spLocks noChangeArrowheads="1"/>
          </p:cNvSpPr>
          <p:nvPr/>
        </p:nvSpPr>
        <p:spPr bwMode="auto">
          <a:xfrm>
            <a:off x="685800" y="5410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3200" b="0" i="1">
                <a:solidFill>
                  <a:schemeClr val="bg1"/>
                </a:solidFill>
              </a:rPr>
              <a:t>Ab initio</a:t>
            </a:r>
            <a:r>
              <a:rPr lang="en-US" sz="3200" b="0">
                <a:solidFill>
                  <a:schemeClr val="bg1"/>
                </a:solidFill>
              </a:rPr>
              <a:t> prediction by looking at two orthologs simultaneously</a:t>
            </a:r>
          </a:p>
        </p:txBody>
      </p:sp>
      <p:sp>
        <p:nvSpPr>
          <p:cNvPr id="1060877" name="Rectangle 13"/>
          <p:cNvSpPr>
            <a:spLocks noChangeArrowheads="1"/>
          </p:cNvSpPr>
          <p:nvPr/>
        </p:nvSpPr>
        <p:spPr bwMode="auto">
          <a:xfrm rot="3302922">
            <a:off x="3886200" y="3048000"/>
            <a:ext cx="838200" cy="228600"/>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0878" name="Rectangle 14"/>
          <p:cNvSpPr>
            <a:spLocks noChangeArrowheads="1"/>
          </p:cNvSpPr>
          <p:nvPr/>
        </p:nvSpPr>
        <p:spPr bwMode="auto">
          <a:xfrm rot="3302922">
            <a:off x="3886200" y="4025900"/>
            <a:ext cx="838200" cy="228600"/>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0879" name="Rectangle 15"/>
          <p:cNvSpPr>
            <a:spLocks noChangeArrowheads="1"/>
          </p:cNvSpPr>
          <p:nvPr/>
        </p:nvSpPr>
        <p:spPr bwMode="auto">
          <a:xfrm rot="-2884452">
            <a:off x="1752600" y="3048000"/>
            <a:ext cx="1143000" cy="228600"/>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0880" name="Rectangle 16"/>
          <p:cNvSpPr>
            <a:spLocks noChangeArrowheads="1"/>
          </p:cNvSpPr>
          <p:nvPr/>
        </p:nvSpPr>
        <p:spPr bwMode="auto">
          <a:xfrm rot="-2884452">
            <a:off x="1752600" y="4025901"/>
            <a:ext cx="1139825" cy="228600"/>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0881" name="Rectangle 17"/>
          <p:cNvSpPr>
            <a:spLocks noChangeArrowheads="1"/>
          </p:cNvSpPr>
          <p:nvPr/>
        </p:nvSpPr>
        <p:spPr bwMode="auto">
          <a:xfrm rot="-2345871">
            <a:off x="5897563" y="2905125"/>
            <a:ext cx="1462087" cy="206375"/>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0882" name="Rectangle 18"/>
          <p:cNvSpPr>
            <a:spLocks noChangeArrowheads="1"/>
          </p:cNvSpPr>
          <p:nvPr/>
        </p:nvSpPr>
        <p:spPr bwMode="auto">
          <a:xfrm rot="-2345871">
            <a:off x="5897563" y="3883025"/>
            <a:ext cx="1462087" cy="206375"/>
          </a:xfrm>
          <a:prstGeom prst="rect">
            <a:avLst/>
          </a:prstGeom>
          <a:solidFill>
            <a:srgbClr val="FFFF66"/>
          </a:solidFill>
          <a:ln w="19050">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Tree>
    <p:extLst>
      <p:ext uri="{BB962C8B-B14F-4D97-AF65-F5344CB8AC3E}">
        <p14:creationId xmlns:p14="http://schemas.microsoft.com/office/powerpoint/2010/main" val="3774342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60869"/>
                                        </p:tgtEl>
                                        <p:attrNameLst>
                                          <p:attrName>style.visibility</p:attrName>
                                        </p:attrNameLst>
                                      </p:cBhvr>
                                      <p:to>
                                        <p:strVal val="visible"/>
                                      </p:to>
                                    </p:set>
                                    <p:animEffect transition="in" filter="wipe(left)">
                                      <p:cBhvr>
                                        <p:cTn id="7" dur="500"/>
                                        <p:tgtEl>
                                          <p:spTgt spid="106086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060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7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a:xfrm>
            <a:off x="215900" y="0"/>
            <a:ext cx="7772400" cy="1143000"/>
          </a:xfrm>
        </p:spPr>
        <p:txBody>
          <a:bodyPr/>
          <a:lstStyle/>
          <a:p>
            <a:r>
              <a:rPr lang="en-US"/>
              <a:t>Comparing Human and Mouse DNA</a:t>
            </a:r>
          </a:p>
        </p:txBody>
      </p:sp>
      <p:sp>
        <p:nvSpPr>
          <p:cNvPr id="1061891" name="Rectangle 3"/>
          <p:cNvSpPr>
            <a:spLocks noGrp="1" noChangeArrowheads="1"/>
          </p:cNvSpPr>
          <p:nvPr>
            <p:ph type="body" idx="1"/>
          </p:nvPr>
        </p:nvSpPr>
        <p:spPr>
          <a:xfrm>
            <a:off x="685800" y="4275138"/>
            <a:ext cx="7772400" cy="2163762"/>
          </a:xfrm>
        </p:spPr>
        <p:txBody>
          <a:bodyPr/>
          <a:lstStyle/>
          <a:p>
            <a:r>
              <a:rPr lang="en-US"/>
              <a:t>Most human genes have mouse orthologs</a:t>
            </a:r>
          </a:p>
          <a:p>
            <a:r>
              <a:rPr lang="en-US"/>
              <a:t>Coding exons usually correspond 1-1</a:t>
            </a:r>
          </a:p>
          <a:p>
            <a:r>
              <a:rPr lang="en-US"/>
              <a:t>Coding sequence similarity ~ 85%</a:t>
            </a:r>
          </a:p>
        </p:txBody>
      </p:sp>
      <p:sp>
        <p:nvSpPr>
          <p:cNvPr id="1061892" name="Rectangle 4"/>
          <p:cNvSpPr>
            <a:spLocks noChangeArrowheads="1"/>
          </p:cNvSpPr>
          <p:nvPr/>
        </p:nvSpPr>
        <p:spPr bwMode="auto">
          <a:xfrm>
            <a:off x="1541463" y="2298700"/>
            <a:ext cx="5815012" cy="198438"/>
          </a:xfrm>
          <a:prstGeom prst="rect">
            <a:avLst/>
          </a:prstGeom>
          <a:solidFill>
            <a:srgbClr val="0033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893" name="Rectangle 5"/>
          <p:cNvSpPr>
            <a:spLocks noChangeArrowheads="1"/>
          </p:cNvSpPr>
          <p:nvPr/>
        </p:nvSpPr>
        <p:spPr bwMode="auto">
          <a:xfrm>
            <a:off x="1541463" y="3421063"/>
            <a:ext cx="5105400" cy="196850"/>
          </a:xfrm>
          <a:prstGeom prst="rect">
            <a:avLst/>
          </a:prstGeom>
          <a:solidFill>
            <a:srgbClr val="0033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894" name="Rectangle 6"/>
          <p:cNvSpPr>
            <a:spLocks noChangeArrowheads="1"/>
          </p:cNvSpPr>
          <p:nvPr/>
        </p:nvSpPr>
        <p:spPr bwMode="auto">
          <a:xfrm>
            <a:off x="2651125" y="2298700"/>
            <a:ext cx="182563" cy="198438"/>
          </a:xfrm>
          <a:prstGeom prst="rect">
            <a:avLst/>
          </a:prstGeom>
          <a:solidFill>
            <a:srgbClr val="FFCC00"/>
          </a:solidFill>
          <a:ln w="19050">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895" name="Rectangle 7"/>
          <p:cNvSpPr>
            <a:spLocks noChangeArrowheads="1"/>
          </p:cNvSpPr>
          <p:nvPr/>
        </p:nvSpPr>
        <p:spPr bwMode="auto">
          <a:xfrm>
            <a:off x="3068638" y="2298700"/>
            <a:ext cx="677862" cy="198438"/>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896" name="Rectangle 8"/>
          <p:cNvSpPr>
            <a:spLocks noChangeArrowheads="1"/>
          </p:cNvSpPr>
          <p:nvPr/>
        </p:nvSpPr>
        <p:spPr bwMode="auto">
          <a:xfrm>
            <a:off x="4032250" y="2298700"/>
            <a:ext cx="808038" cy="198438"/>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897" name="Rectangle 9"/>
          <p:cNvSpPr>
            <a:spLocks noChangeArrowheads="1"/>
          </p:cNvSpPr>
          <p:nvPr/>
        </p:nvSpPr>
        <p:spPr bwMode="auto">
          <a:xfrm>
            <a:off x="5073650" y="2298700"/>
            <a:ext cx="1814513" cy="198438"/>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898" name="Rectangle 10"/>
          <p:cNvSpPr>
            <a:spLocks noChangeArrowheads="1"/>
          </p:cNvSpPr>
          <p:nvPr/>
        </p:nvSpPr>
        <p:spPr bwMode="auto">
          <a:xfrm>
            <a:off x="6610350" y="3421063"/>
            <a:ext cx="84138" cy="198437"/>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899" name="Rectangle 11"/>
          <p:cNvSpPr>
            <a:spLocks noChangeArrowheads="1"/>
          </p:cNvSpPr>
          <p:nvPr/>
        </p:nvSpPr>
        <p:spPr bwMode="auto">
          <a:xfrm>
            <a:off x="4878388" y="3421063"/>
            <a:ext cx="1595437" cy="196850"/>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00" name="Rectangle 12"/>
          <p:cNvSpPr>
            <a:spLocks noChangeArrowheads="1"/>
          </p:cNvSpPr>
          <p:nvPr/>
        </p:nvSpPr>
        <p:spPr bwMode="auto">
          <a:xfrm>
            <a:off x="4386263" y="3421063"/>
            <a:ext cx="258762" cy="198437"/>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01" name="Rectangle 13"/>
          <p:cNvSpPr>
            <a:spLocks noChangeArrowheads="1"/>
          </p:cNvSpPr>
          <p:nvPr/>
        </p:nvSpPr>
        <p:spPr bwMode="auto">
          <a:xfrm>
            <a:off x="4168775" y="3421063"/>
            <a:ext cx="133350" cy="198437"/>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02" name="Rectangle 14"/>
          <p:cNvSpPr>
            <a:spLocks noChangeArrowheads="1"/>
          </p:cNvSpPr>
          <p:nvPr/>
        </p:nvSpPr>
        <p:spPr bwMode="auto">
          <a:xfrm>
            <a:off x="3001963" y="3421063"/>
            <a:ext cx="1060450" cy="196850"/>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03" name="Rectangle 15"/>
          <p:cNvSpPr>
            <a:spLocks noChangeArrowheads="1"/>
          </p:cNvSpPr>
          <p:nvPr/>
        </p:nvSpPr>
        <p:spPr bwMode="auto">
          <a:xfrm>
            <a:off x="2613025" y="3421063"/>
            <a:ext cx="166688" cy="198437"/>
          </a:xfrm>
          <a:prstGeom prst="rect">
            <a:avLst/>
          </a:prstGeom>
          <a:solidFill>
            <a:srgbClr val="FFCC00"/>
          </a:solidFill>
          <a:ln w="19050">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04" name="Rectangle 16"/>
          <p:cNvSpPr>
            <a:spLocks noChangeArrowheads="1"/>
          </p:cNvSpPr>
          <p:nvPr/>
        </p:nvSpPr>
        <p:spPr bwMode="auto">
          <a:xfrm>
            <a:off x="6985000" y="2298700"/>
            <a:ext cx="315913" cy="198438"/>
          </a:xfrm>
          <a:prstGeom prst="rect">
            <a:avLst/>
          </a:prstGeom>
          <a:solidFill>
            <a:srgbClr val="FFCC00"/>
          </a:solidFill>
          <a:ln w="19050">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05" name="Rectangle 17"/>
          <p:cNvSpPr>
            <a:spLocks noChangeArrowheads="1"/>
          </p:cNvSpPr>
          <p:nvPr/>
        </p:nvSpPr>
        <p:spPr bwMode="auto">
          <a:xfrm>
            <a:off x="7197725" y="3421063"/>
            <a:ext cx="74613" cy="196850"/>
          </a:xfrm>
          <a:prstGeom prst="rect">
            <a:avLst/>
          </a:prstGeom>
          <a:solidFill>
            <a:srgbClr val="0033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06" name="Line 18"/>
          <p:cNvSpPr>
            <a:spLocks noChangeShapeType="1"/>
          </p:cNvSpPr>
          <p:nvPr/>
        </p:nvSpPr>
        <p:spPr bwMode="auto">
          <a:xfrm flipH="1">
            <a:off x="2882900" y="2514600"/>
            <a:ext cx="76200" cy="914400"/>
          </a:xfrm>
          <a:prstGeom prst="line">
            <a:avLst/>
          </a:prstGeom>
          <a:noFill/>
          <a:ln w="127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1907" name="Line 19"/>
          <p:cNvSpPr>
            <a:spLocks noChangeShapeType="1"/>
          </p:cNvSpPr>
          <p:nvPr/>
        </p:nvSpPr>
        <p:spPr bwMode="auto">
          <a:xfrm>
            <a:off x="3797300" y="2514600"/>
            <a:ext cx="304800" cy="914400"/>
          </a:xfrm>
          <a:prstGeom prst="line">
            <a:avLst/>
          </a:prstGeom>
          <a:noFill/>
          <a:ln w="127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1908" name="Line 20"/>
          <p:cNvSpPr>
            <a:spLocks noChangeShapeType="1"/>
          </p:cNvSpPr>
          <p:nvPr/>
        </p:nvSpPr>
        <p:spPr bwMode="auto">
          <a:xfrm>
            <a:off x="4025900" y="2514600"/>
            <a:ext cx="304800" cy="914400"/>
          </a:xfrm>
          <a:prstGeom prst="line">
            <a:avLst/>
          </a:prstGeom>
          <a:noFill/>
          <a:ln w="127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1909" name="Line 21"/>
          <p:cNvSpPr>
            <a:spLocks noChangeShapeType="1"/>
          </p:cNvSpPr>
          <p:nvPr/>
        </p:nvSpPr>
        <p:spPr bwMode="auto">
          <a:xfrm flipH="1">
            <a:off x="4787900" y="2514600"/>
            <a:ext cx="190500" cy="914400"/>
          </a:xfrm>
          <a:prstGeom prst="line">
            <a:avLst/>
          </a:prstGeom>
          <a:noFill/>
          <a:ln w="127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1910" name="Line 22"/>
          <p:cNvSpPr>
            <a:spLocks noChangeShapeType="1"/>
          </p:cNvSpPr>
          <p:nvPr/>
        </p:nvSpPr>
        <p:spPr bwMode="auto">
          <a:xfrm flipH="1">
            <a:off x="6540500" y="2514600"/>
            <a:ext cx="190500" cy="876300"/>
          </a:xfrm>
          <a:prstGeom prst="line">
            <a:avLst/>
          </a:prstGeom>
          <a:noFill/>
          <a:ln w="127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1911" name="Line 23"/>
          <p:cNvSpPr>
            <a:spLocks noChangeShapeType="1"/>
          </p:cNvSpPr>
          <p:nvPr/>
        </p:nvSpPr>
        <p:spPr bwMode="auto">
          <a:xfrm flipH="1">
            <a:off x="6754813" y="2514600"/>
            <a:ext cx="190500" cy="876300"/>
          </a:xfrm>
          <a:prstGeom prst="line">
            <a:avLst/>
          </a:prstGeom>
          <a:noFill/>
          <a:ln w="1270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PT"/>
          </a:p>
        </p:txBody>
      </p:sp>
      <p:sp>
        <p:nvSpPr>
          <p:cNvPr id="1061912" name="Rectangle 24"/>
          <p:cNvSpPr>
            <a:spLocks noChangeArrowheads="1"/>
          </p:cNvSpPr>
          <p:nvPr/>
        </p:nvSpPr>
        <p:spPr bwMode="auto">
          <a:xfrm>
            <a:off x="2833688" y="2298700"/>
            <a:ext cx="238125" cy="198438"/>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13" name="Rectangle 25"/>
          <p:cNvSpPr>
            <a:spLocks noChangeArrowheads="1"/>
          </p:cNvSpPr>
          <p:nvPr/>
        </p:nvSpPr>
        <p:spPr bwMode="auto">
          <a:xfrm>
            <a:off x="3860800" y="2298700"/>
            <a:ext cx="101600" cy="198438"/>
          </a:xfrm>
          <a:prstGeom prst="rect">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14" name="Rectangle 26"/>
          <p:cNvSpPr>
            <a:spLocks noChangeArrowheads="1"/>
          </p:cNvSpPr>
          <p:nvPr/>
        </p:nvSpPr>
        <p:spPr bwMode="auto">
          <a:xfrm>
            <a:off x="4838700" y="2300288"/>
            <a:ext cx="234950" cy="196850"/>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15" name="Rectangle 27"/>
          <p:cNvSpPr>
            <a:spLocks noChangeArrowheads="1"/>
          </p:cNvSpPr>
          <p:nvPr/>
        </p:nvSpPr>
        <p:spPr bwMode="auto">
          <a:xfrm>
            <a:off x="6667500" y="2298700"/>
            <a:ext cx="141288" cy="198438"/>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16" name="Rectangle 28"/>
          <p:cNvSpPr>
            <a:spLocks noChangeArrowheads="1"/>
          </p:cNvSpPr>
          <p:nvPr/>
        </p:nvSpPr>
        <p:spPr bwMode="auto">
          <a:xfrm>
            <a:off x="6875463" y="2300288"/>
            <a:ext cx="115887" cy="196850"/>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17" name="Rectangle 29"/>
          <p:cNvSpPr>
            <a:spLocks noChangeArrowheads="1"/>
          </p:cNvSpPr>
          <p:nvPr/>
        </p:nvSpPr>
        <p:spPr bwMode="auto">
          <a:xfrm>
            <a:off x="2779713" y="3421063"/>
            <a:ext cx="222250" cy="198437"/>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18" name="Rectangle 30"/>
          <p:cNvSpPr>
            <a:spLocks noChangeArrowheads="1"/>
          </p:cNvSpPr>
          <p:nvPr/>
        </p:nvSpPr>
        <p:spPr bwMode="auto">
          <a:xfrm>
            <a:off x="4643438" y="3421063"/>
            <a:ext cx="239712" cy="198437"/>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19" name="Rectangle 31"/>
          <p:cNvSpPr>
            <a:spLocks noChangeArrowheads="1"/>
          </p:cNvSpPr>
          <p:nvPr/>
        </p:nvSpPr>
        <p:spPr bwMode="auto">
          <a:xfrm>
            <a:off x="6473825" y="3421063"/>
            <a:ext cx="141288" cy="198437"/>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20" name="Rectangle 32"/>
          <p:cNvSpPr>
            <a:spLocks noChangeArrowheads="1"/>
          </p:cNvSpPr>
          <p:nvPr/>
        </p:nvSpPr>
        <p:spPr bwMode="auto">
          <a:xfrm>
            <a:off x="6694488" y="3421063"/>
            <a:ext cx="117475" cy="198437"/>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21" name="Rectangle 33"/>
          <p:cNvSpPr>
            <a:spLocks noChangeArrowheads="1"/>
          </p:cNvSpPr>
          <p:nvPr/>
        </p:nvSpPr>
        <p:spPr bwMode="auto">
          <a:xfrm>
            <a:off x="6808788" y="3421063"/>
            <a:ext cx="396875" cy="198437"/>
          </a:xfrm>
          <a:prstGeom prst="rect">
            <a:avLst/>
          </a:prstGeom>
          <a:solidFill>
            <a:srgbClr val="FFCC00"/>
          </a:solidFill>
          <a:ln w="19050">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b="0">
              <a:solidFill>
                <a:schemeClr val="hlink"/>
              </a:solidFill>
              <a:effectLst>
                <a:outerShdw blurRad="38100" dist="38100" dir="2700000" algn="tl">
                  <a:srgbClr val="000000"/>
                </a:outerShdw>
              </a:effectLst>
            </a:endParaRPr>
          </a:p>
        </p:txBody>
      </p:sp>
      <p:sp>
        <p:nvSpPr>
          <p:cNvPr id="1061922" name="Rectangle 34"/>
          <p:cNvSpPr>
            <a:spLocks noChangeArrowheads="1"/>
          </p:cNvSpPr>
          <p:nvPr/>
        </p:nvSpPr>
        <p:spPr bwMode="auto">
          <a:xfrm>
            <a:off x="3954463" y="2300288"/>
            <a:ext cx="82550" cy="196850"/>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23" name="Rectangle 35"/>
          <p:cNvSpPr>
            <a:spLocks noChangeArrowheads="1"/>
          </p:cNvSpPr>
          <p:nvPr/>
        </p:nvSpPr>
        <p:spPr bwMode="auto">
          <a:xfrm>
            <a:off x="3744913" y="2300288"/>
            <a:ext cx="122237" cy="196850"/>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24" name="Rectangle 36"/>
          <p:cNvSpPr>
            <a:spLocks noChangeArrowheads="1"/>
          </p:cNvSpPr>
          <p:nvPr/>
        </p:nvSpPr>
        <p:spPr bwMode="auto">
          <a:xfrm>
            <a:off x="4303713" y="3421063"/>
            <a:ext cx="82550" cy="198437"/>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1925" name="Rectangle 37"/>
          <p:cNvSpPr>
            <a:spLocks noChangeArrowheads="1"/>
          </p:cNvSpPr>
          <p:nvPr/>
        </p:nvSpPr>
        <p:spPr bwMode="auto">
          <a:xfrm>
            <a:off x="4057650" y="3421063"/>
            <a:ext cx="114300" cy="198437"/>
          </a:xfrm>
          <a:prstGeom prst="rect">
            <a:avLst/>
          </a:prstGeom>
          <a:solidFill>
            <a:srgbClr val="FFFF99"/>
          </a:soli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Tree>
    <p:extLst>
      <p:ext uri="{BB962C8B-B14F-4D97-AF65-F5344CB8AC3E}">
        <p14:creationId xmlns:p14="http://schemas.microsoft.com/office/powerpoint/2010/main" val="1706194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ChangeArrowheads="1"/>
          </p:cNvSpPr>
          <p:nvPr/>
        </p:nvSpPr>
        <p:spPr bwMode="auto">
          <a:xfrm>
            <a:off x="15081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600" b="0">
                <a:solidFill>
                  <a:srgbClr val="FFFFCC"/>
                </a:solidFill>
              </a:rPr>
              <a:t>GLASS: GLobal Alignment SyStem</a:t>
            </a:r>
          </a:p>
        </p:txBody>
      </p:sp>
      <p:sp>
        <p:nvSpPr>
          <p:cNvPr id="1063939" name="Rectangle 3"/>
          <p:cNvSpPr>
            <a:spLocks noChangeArrowheads="1"/>
          </p:cNvSpPr>
          <p:nvPr/>
        </p:nvSpPr>
        <p:spPr bwMode="auto">
          <a:xfrm>
            <a:off x="652463" y="1774825"/>
            <a:ext cx="7772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3200" b="0">
                <a:solidFill>
                  <a:schemeClr val="bg1"/>
                </a:solidFill>
              </a:rPr>
              <a:t>Fast global alignment of long sequences</a:t>
            </a:r>
          </a:p>
          <a:p>
            <a:pPr marL="342900" indent="-342900" algn="l">
              <a:spcBef>
                <a:spcPct val="20000"/>
              </a:spcBef>
              <a:buFontTx/>
              <a:buChar char="•"/>
            </a:pPr>
            <a:endParaRPr lang="en-US" sz="3200" b="0">
              <a:solidFill>
                <a:schemeClr val="bg1"/>
              </a:solidFill>
            </a:endParaRPr>
          </a:p>
          <a:p>
            <a:pPr marL="342900" indent="-342900" algn="l">
              <a:spcBef>
                <a:spcPct val="20000"/>
              </a:spcBef>
              <a:buFontTx/>
              <a:buChar char="•"/>
            </a:pPr>
            <a:r>
              <a:rPr lang="en-US" sz="3200" b="0">
                <a:solidFill>
                  <a:schemeClr val="bg1"/>
                </a:solidFill>
              </a:rPr>
              <a:t>Align divergent sequences with ordered islands of strong homology</a:t>
            </a:r>
            <a:endParaRPr lang="en-US" b="0">
              <a:solidFill>
                <a:schemeClr val="bg1"/>
              </a:solidFill>
            </a:endParaRPr>
          </a:p>
        </p:txBody>
      </p:sp>
      <p:sp>
        <p:nvSpPr>
          <p:cNvPr id="1063940" name="Line 4"/>
          <p:cNvSpPr>
            <a:spLocks noChangeShapeType="1"/>
          </p:cNvSpPr>
          <p:nvPr/>
        </p:nvSpPr>
        <p:spPr bwMode="auto">
          <a:xfrm>
            <a:off x="1219200" y="5334000"/>
            <a:ext cx="6553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1" name="Line 5"/>
          <p:cNvSpPr>
            <a:spLocks noChangeShapeType="1"/>
          </p:cNvSpPr>
          <p:nvPr/>
        </p:nvSpPr>
        <p:spPr bwMode="auto">
          <a:xfrm>
            <a:off x="1447800" y="5943600"/>
            <a:ext cx="5791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2" name="Line 6"/>
          <p:cNvSpPr>
            <a:spLocks noChangeShapeType="1"/>
          </p:cNvSpPr>
          <p:nvPr/>
        </p:nvSpPr>
        <p:spPr bwMode="auto">
          <a:xfrm>
            <a:off x="1905000" y="5943600"/>
            <a:ext cx="3810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3" name="Line 7"/>
          <p:cNvSpPr>
            <a:spLocks noChangeShapeType="1"/>
          </p:cNvSpPr>
          <p:nvPr/>
        </p:nvSpPr>
        <p:spPr bwMode="auto">
          <a:xfrm>
            <a:off x="1752600" y="5334000"/>
            <a:ext cx="3810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4" name="Line 8"/>
          <p:cNvSpPr>
            <a:spLocks noChangeShapeType="1"/>
          </p:cNvSpPr>
          <p:nvPr/>
        </p:nvSpPr>
        <p:spPr bwMode="auto">
          <a:xfrm>
            <a:off x="2971800" y="5943600"/>
            <a:ext cx="3810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5" name="Line 9"/>
          <p:cNvSpPr>
            <a:spLocks noChangeShapeType="1"/>
          </p:cNvSpPr>
          <p:nvPr/>
        </p:nvSpPr>
        <p:spPr bwMode="auto">
          <a:xfrm>
            <a:off x="3124200" y="5334000"/>
            <a:ext cx="4572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6" name="Line 10"/>
          <p:cNvSpPr>
            <a:spLocks noChangeShapeType="1"/>
          </p:cNvSpPr>
          <p:nvPr/>
        </p:nvSpPr>
        <p:spPr bwMode="auto">
          <a:xfrm>
            <a:off x="4191000" y="5943600"/>
            <a:ext cx="2286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7" name="Line 11"/>
          <p:cNvSpPr>
            <a:spLocks noChangeShapeType="1"/>
          </p:cNvSpPr>
          <p:nvPr/>
        </p:nvSpPr>
        <p:spPr bwMode="auto">
          <a:xfrm>
            <a:off x="4191000" y="5334000"/>
            <a:ext cx="2286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8" name="Line 12"/>
          <p:cNvSpPr>
            <a:spLocks noChangeShapeType="1"/>
          </p:cNvSpPr>
          <p:nvPr/>
        </p:nvSpPr>
        <p:spPr bwMode="auto">
          <a:xfrm>
            <a:off x="5181600" y="5943600"/>
            <a:ext cx="2286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49" name="Line 13"/>
          <p:cNvSpPr>
            <a:spLocks noChangeShapeType="1"/>
          </p:cNvSpPr>
          <p:nvPr/>
        </p:nvSpPr>
        <p:spPr bwMode="auto">
          <a:xfrm>
            <a:off x="5029200" y="5334000"/>
            <a:ext cx="1524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50" name="Line 14"/>
          <p:cNvSpPr>
            <a:spLocks noChangeShapeType="1"/>
          </p:cNvSpPr>
          <p:nvPr/>
        </p:nvSpPr>
        <p:spPr bwMode="auto">
          <a:xfrm>
            <a:off x="6248400" y="5943600"/>
            <a:ext cx="5334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51" name="Line 15"/>
          <p:cNvSpPr>
            <a:spLocks noChangeShapeType="1"/>
          </p:cNvSpPr>
          <p:nvPr/>
        </p:nvSpPr>
        <p:spPr bwMode="auto">
          <a:xfrm>
            <a:off x="6400800" y="5334000"/>
            <a:ext cx="533400"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52" name="Line 16"/>
          <p:cNvSpPr>
            <a:spLocks noChangeShapeType="1"/>
          </p:cNvSpPr>
          <p:nvPr/>
        </p:nvSpPr>
        <p:spPr bwMode="auto">
          <a:xfrm>
            <a:off x="1938338" y="5410200"/>
            <a:ext cx="152400" cy="457200"/>
          </a:xfrm>
          <a:prstGeom prst="line">
            <a:avLst/>
          </a:prstGeom>
          <a:noFill/>
          <a:ln w="127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53" name="Line 17"/>
          <p:cNvSpPr>
            <a:spLocks noChangeShapeType="1"/>
          </p:cNvSpPr>
          <p:nvPr/>
        </p:nvSpPr>
        <p:spPr bwMode="auto">
          <a:xfrm flipH="1">
            <a:off x="3167063" y="5410200"/>
            <a:ext cx="185737" cy="457200"/>
          </a:xfrm>
          <a:prstGeom prst="line">
            <a:avLst/>
          </a:prstGeom>
          <a:noFill/>
          <a:ln w="127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54" name="Line 18"/>
          <p:cNvSpPr>
            <a:spLocks noChangeShapeType="1"/>
          </p:cNvSpPr>
          <p:nvPr/>
        </p:nvSpPr>
        <p:spPr bwMode="auto">
          <a:xfrm flipH="1">
            <a:off x="4300538" y="5410200"/>
            <a:ext cx="0" cy="457200"/>
          </a:xfrm>
          <a:prstGeom prst="line">
            <a:avLst/>
          </a:prstGeom>
          <a:noFill/>
          <a:ln w="127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55" name="Line 19"/>
          <p:cNvSpPr>
            <a:spLocks noChangeShapeType="1"/>
          </p:cNvSpPr>
          <p:nvPr/>
        </p:nvSpPr>
        <p:spPr bwMode="auto">
          <a:xfrm>
            <a:off x="5105400" y="5410200"/>
            <a:ext cx="163513" cy="457200"/>
          </a:xfrm>
          <a:prstGeom prst="line">
            <a:avLst/>
          </a:prstGeom>
          <a:noFill/>
          <a:ln w="127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3956" name="Line 20"/>
          <p:cNvSpPr>
            <a:spLocks noChangeShapeType="1"/>
          </p:cNvSpPr>
          <p:nvPr/>
        </p:nvSpPr>
        <p:spPr bwMode="auto">
          <a:xfrm flipH="1">
            <a:off x="6507163" y="5410200"/>
            <a:ext cx="176212" cy="457200"/>
          </a:xfrm>
          <a:prstGeom prst="line">
            <a:avLst/>
          </a:prstGeom>
          <a:noFill/>
          <a:ln w="127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Tree>
    <p:extLst>
      <p:ext uri="{BB962C8B-B14F-4D97-AF65-F5344CB8AC3E}">
        <p14:creationId xmlns:p14="http://schemas.microsoft.com/office/powerpoint/2010/main" val="1628221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ChangeArrowheads="1"/>
          </p:cNvSpPr>
          <p:nvPr/>
        </p:nvSpPr>
        <p:spPr bwMode="auto">
          <a:xfrm>
            <a:off x="18415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n-US" sz="4400" b="0">
                <a:solidFill>
                  <a:srgbClr val="FFFFCC"/>
                </a:solidFill>
              </a:rPr>
              <a:t>The ROSETTA Method</a:t>
            </a:r>
          </a:p>
        </p:txBody>
      </p:sp>
      <p:sp>
        <p:nvSpPr>
          <p:cNvPr id="1064963" name="Rectangle 3"/>
          <p:cNvSpPr>
            <a:spLocks noChangeArrowheads="1"/>
          </p:cNvSpPr>
          <p:nvPr/>
        </p:nvSpPr>
        <p:spPr bwMode="auto">
          <a:xfrm>
            <a:off x="685800" y="2514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l">
              <a:lnSpc>
                <a:spcPct val="90000"/>
              </a:lnSpc>
              <a:spcBef>
                <a:spcPct val="20000"/>
              </a:spcBef>
            </a:pPr>
            <a:r>
              <a:rPr lang="en-US" sz="3200" b="0">
                <a:solidFill>
                  <a:srgbClr val="FFFF99"/>
                </a:solidFill>
              </a:rPr>
              <a:t>Input: orthologous human &amp; mouse sequence</a:t>
            </a:r>
            <a:endParaRPr lang="en-US" sz="3200" b="0">
              <a:solidFill>
                <a:srgbClr val="FFFF00"/>
              </a:solidFill>
            </a:endParaRPr>
          </a:p>
          <a:p>
            <a:pPr marL="609600" indent="-609600" algn="l">
              <a:lnSpc>
                <a:spcPct val="90000"/>
              </a:lnSpc>
              <a:spcBef>
                <a:spcPct val="20000"/>
              </a:spcBef>
              <a:buFontTx/>
              <a:buChar char="•"/>
            </a:pPr>
            <a:endParaRPr lang="en-US" sz="3200" b="0">
              <a:solidFill>
                <a:schemeClr val="bg1"/>
              </a:solidFill>
            </a:endParaRPr>
          </a:p>
          <a:p>
            <a:pPr marL="609600" indent="-609600" algn="l">
              <a:lnSpc>
                <a:spcPct val="90000"/>
              </a:lnSpc>
              <a:spcBef>
                <a:spcPct val="20000"/>
              </a:spcBef>
              <a:buFontTx/>
              <a:buChar char="•"/>
            </a:pPr>
            <a:r>
              <a:rPr lang="en-US" sz="3200" b="0">
                <a:solidFill>
                  <a:schemeClr val="bg1"/>
                </a:solidFill>
              </a:rPr>
              <a:t>Repeat masking</a:t>
            </a:r>
          </a:p>
          <a:p>
            <a:pPr marL="609600" indent="-609600" algn="l">
              <a:lnSpc>
                <a:spcPct val="90000"/>
              </a:lnSpc>
              <a:spcBef>
                <a:spcPct val="20000"/>
              </a:spcBef>
              <a:buFontTx/>
              <a:buChar char="•"/>
            </a:pPr>
            <a:r>
              <a:rPr lang="en-US" sz="3200" b="0">
                <a:solidFill>
                  <a:schemeClr val="bg1"/>
                </a:solidFill>
              </a:rPr>
              <a:t>GLASS global alignment</a:t>
            </a:r>
          </a:p>
          <a:p>
            <a:pPr marL="609600" indent="-609600" algn="l">
              <a:lnSpc>
                <a:spcPct val="90000"/>
              </a:lnSpc>
              <a:spcBef>
                <a:spcPct val="20000"/>
              </a:spcBef>
              <a:buFontTx/>
              <a:buChar char="•"/>
            </a:pPr>
            <a:r>
              <a:rPr lang="en-US" sz="3200" b="0">
                <a:solidFill>
                  <a:schemeClr val="bg1"/>
                </a:solidFill>
              </a:rPr>
              <a:t>Throw away regions of weak alignment</a:t>
            </a:r>
          </a:p>
          <a:p>
            <a:pPr marL="609600" indent="-609600" algn="l">
              <a:lnSpc>
                <a:spcPct val="90000"/>
              </a:lnSpc>
              <a:spcBef>
                <a:spcPct val="20000"/>
              </a:spcBef>
              <a:buFontTx/>
              <a:buChar char="•"/>
            </a:pPr>
            <a:r>
              <a:rPr lang="en-US" sz="3200" b="0">
                <a:solidFill>
                  <a:schemeClr val="bg1"/>
                </a:solidFill>
              </a:rPr>
              <a:t>Find genes in both sequences using coincidence of exon signals</a:t>
            </a:r>
          </a:p>
        </p:txBody>
      </p:sp>
      <p:pic>
        <p:nvPicPr>
          <p:cNvPr id="1064964" name="Picture 4" descr="roset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325" y="0"/>
            <a:ext cx="18446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21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2"/>
          <p:cNvSpPr>
            <a:spLocks noChangeArrowheads="1"/>
          </p:cNvSpPr>
          <p:nvPr/>
        </p:nvSpPr>
        <p:spPr bwMode="auto">
          <a:xfrm>
            <a:off x="1625600" y="1951038"/>
            <a:ext cx="5981700" cy="198437"/>
          </a:xfrm>
          <a:prstGeom prst="rect">
            <a:avLst/>
          </a:prstGeom>
          <a:solidFill>
            <a:srgbClr val="0033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b="0">
              <a:solidFill>
                <a:srgbClr val="000066"/>
              </a:solidFill>
              <a:effectLst>
                <a:outerShdw blurRad="38100" dist="38100" dir="2700000" algn="tl">
                  <a:srgbClr val="000000"/>
                </a:outerShdw>
              </a:effectLst>
            </a:endParaRPr>
          </a:p>
        </p:txBody>
      </p:sp>
      <p:sp>
        <p:nvSpPr>
          <p:cNvPr id="1065987" name="Rectangle 3"/>
          <p:cNvSpPr>
            <a:spLocks noChangeArrowheads="1"/>
          </p:cNvSpPr>
          <p:nvPr/>
        </p:nvSpPr>
        <p:spPr bwMode="auto">
          <a:xfrm>
            <a:off x="3927475" y="1952625"/>
            <a:ext cx="101600" cy="198438"/>
          </a:xfrm>
          <a:prstGeom prst="rect">
            <a:avLst/>
          </a:prstGeom>
          <a:solidFill>
            <a:srgbClr val="009900"/>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88" name="Rectangle 4"/>
          <p:cNvSpPr>
            <a:spLocks noChangeArrowheads="1"/>
          </p:cNvSpPr>
          <p:nvPr/>
        </p:nvSpPr>
        <p:spPr bwMode="auto">
          <a:xfrm>
            <a:off x="11906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n-US" sz="3600" b="0">
                <a:solidFill>
                  <a:srgbClr val="FFFFCC"/>
                </a:solidFill>
              </a:rPr>
              <a:t>Example: A Human/Mouse Ortholog</a:t>
            </a:r>
          </a:p>
        </p:txBody>
      </p:sp>
      <p:sp>
        <p:nvSpPr>
          <p:cNvPr id="1065989" name="Text Box 5"/>
          <p:cNvSpPr txBox="1">
            <a:spLocks noChangeArrowheads="1"/>
          </p:cNvSpPr>
          <p:nvPr/>
        </p:nvSpPr>
        <p:spPr bwMode="auto">
          <a:xfrm>
            <a:off x="995363" y="5683250"/>
            <a:ext cx="71008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2400" b="0">
                <a:solidFill>
                  <a:schemeClr val="bg1"/>
                </a:solidFill>
              </a:rPr>
              <a:t>Human and mouse PCNA </a:t>
            </a:r>
          </a:p>
          <a:p>
            <a:pPr algn="l" eaLnBrk="0" hangingPunct="0"/>
            <a:r>
              <a:rPr lang="en-US" sz="2400" b="0">
                <a:solidFill>
                  <a:schemeClr val="bg1"/>
                </a:solidFill>
              </a:rPr>
              <a:t>(Proliferating Cell Nuclear Antigene) genes</a:t>
            </a:r>
          </a:p>
        </p:txBody>
      </p:sp>
      <p:grpSp>
        <p:nvGrpSpPr>
          <p:cNvPr id="1065990" name="Group 6"/>
          <p:cNvGrpSpPr>
            <a:grpSpLocks/>
          </p:cNvGrpSpPr>
          <p:nvPr/>
        </p:nvGrpSpPr>
        <p:grpSpPr bwMode="auto">
          <a:xfrm>
            <a:off x="2900363" y="2324100"/>
            <a:ext cx="6064250" cy="2066925"/>
            <a:chOff x="1827" y="1464"/>
            <a:chExt cx="3820" cy="1302"/>
          </a:xfrm>
        </p:grpSpPr>
        <p:sp>
          <p:nvSpPr>
            <p:cNvPr id="1065991" name="Rectangle 7"/>
            <p:cNvSpPr>
              <a:spLocks noChangeArrowheads="1"/>
            </p:cNvSpPr>
            <p:nvPr/>
          </p:nvSpPr>
          <p:spPr bwMode="auto">
            <a:xfrm>
              <a:off x="1827" y="1464"/>
              <a:ext cx="150"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2" name="Rectangle 8"/>
            <p:cNvSpPr>
              <a:spLocks noChangeArrowheads="1"/>
            </p:cNvSpPr>
            <p:nvPr/>
          </p:nvSpPr>
          <p:spPr bwMode="auto">
            <a:xfrm>
              <a:off x="2396" y="1466"/>
              <a:ext cx="77"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3" name="Rectangle 9"/>
            <p:cNvSpPr>
              <a:spLocks noChangeArrowheads="1"/>
            </p:cNvSpPr>
            <p:nvPr/>
          </p:nvSpPr>
          <p:spPr bwMode="auto">
            <a:xfrm>
              <a:off x="2534" y="1466"/>
              <a:ext cx="52"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4" name="Rectangle 10"/>
            <p:cNvSpPr>
              <a:spLocks noChangeArrowheads="1"/>
            </p:cNvSpPr>
            <p:nvPr/>
          </p:nvSpPr>
          <p:spPr bwMode="auto">
            <a:xfrm>
              <a:off x="3087" y="1466"/>
              <a:ext cx="148"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5" name="Rectangle 11"/>
            <p:cNvSpPr>
              <a:spLocks noChangeArrowheads="1"/>
            </p:cNvSpPr>
            <p:nvPr/>
          </p:nvSpPr>
          <p:spPr bwMode="auto">
            <a:xfrm>
              <a:off x="4239" y="1466"/>
              <a:ext cx="92"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6" name="Rectangle 12"/>
            <p:cNvSpPr>
              <a:spLocks noChangeArrowheads="1"/>
            </p:cNvSpPr>
            <p:nvPr/>
          </p:nvSpPr>
          <p:spPr bwMode="auto">
            <a:xfrm>
              <a:off x="4372" y="1466"/>
              <a:ext cx="74"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7" name="Rectangle 13"/>
            <p:cNvSpPr>
              <a:spLocks noChangeArrowheads="1"/>
            </p:cNvSpPr>
            <p:nvPr/>
          </p:nvSpPr>
          <p:spPr bwMode="auto">
            <a:xfrm>
              <a:off x="2044" y="2708"/>
              <a:ext cx="140"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8" name="Rectangle 14"/>
            <p:cNvSpPr>
              <a:spLocks noChangeArrowheads="1"/>
            </p:cNvSpPr>
            <p:nvPr/>
          </p:nvSpPr>
          <p:spPr bwMode="auto">
            <a:xfrm>
              <a:off x="2603" y="2708"/>
              <a:ext cx="72"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5999" name="Rectangle 15"/>
            <p:cNvSpPr>
              <a:spLocks noChangeArrowheads="1"/>
            </p:cNvSpPr>
            <p:nvPr/>
          </p:nvSpPr>
          <p:spPr bwMode="auto">
            <a:xfrm>
              <a:off x="2759" y="2708"/>
              <a:ext cx="52"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0" name="Rectangle 16"/>
            <p:cNvSpPr>
              <a:spLocks noChangeArrowheads="1"/>
            </p:cNvSpPr>
            <p:nvPr/>
          </p:nvSpPr>
          <p:spPr bwMode="auto">
            <a:xfrm>
              <a:off x="2972" y="2708"/>
              <a:ext cx="151" cy="58"/>
            </a:xfrm>
            <a:prstGeom prst="rect">
              <a:avLst/>
            </a:prstGeom>
            <a:solidFill>
              <a:srgbClr val="FFFF99"/>
            </a:solidFill>
            <a:ln w="1270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1" name="Rectangle 17"/>
            <p:cNvSpPr>
              <a:spLocks noChangeArrowheads="1"/>
            </p:cNvSpPr>
            <p:nvPr/>
          </p:nvSpPr>
          <p:spPr bwMode="auto">
            <a:xfrm>
              <a:off x="3858" y="2708"/>
              <a:ext cx="89"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2" name="Rectangle 18"/>
            <p:cNvSpPr>
              <a:spLocks noChangeArrowheads="1"/>
            </p:cNvSpPr>
            <p:nvPr/>
          </p:nvSpPr>
          <p:spPr bwMode="auto">
            <a:xfrm>
              <a:off x="3997" y="2708"/>
              <a:ext cx="74" cy="5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3" name="Line 19"/>
            <p:cNvSpPr>
              <a:spLocks noChangeShapeType="1"/>
            </p:cNvSpPr>
            <p:nvPr/>
          </p:nvSpPr>
          <p:spPr bwMode="auto">
            <a:xfrm>
              <a:off x="4617" y="1491"/>
              <a:ext cx="267"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4" name="Line 20"/>
            <p:cNvSpPr>
              <a:spLocks noChangeShapeType="1"/>
            </p:cNvSpPr>
            <p:nvPr/>
          </p:nvSpPr>
          <p:spPr bwMode="auto">
            <a:xfrm flipH="1">
              <a:off x="4890" y="1492"/>
              <a:ext cx="0" cy="125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5" name="Line 21"/>
            <p:cNvSpPr>
              <a:spLocks noChangeShapeType="1"/>
            </p:cNvSpPr>
            <p:nvPr/>
          </p:nvSpPr>
          <p:spPr bwMode="auto">
            <a:xfrm flipH="1">
              <a:off x="4275" y="2732"/>
              <a:ext cx="615" cy="1"/>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6" name="Line 22"/>
            <p:cNvSpPr>
              <a:spLocks noChangeShapeType="1"/>
            </p:cNvSpPr>
            <p:nvPr/>
          </p:nvSpPr>
          <p:spPr bwMode="auto">
            <a:xfrm>
              <a:off x="4890" y="2144"/>
              <a:ext cx="3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7" name="Text Box 23"/>
            <p:cNvSpPr txBox="1">
              <a:spLocks noChangeArrowheads="1"/>
            </p:cNvSpPr>
            <p:nvPr/>
          </p:nvSpPr>
          <p:spPr bwMode="auto">
            <a:xfrm>
              <a:off x="4910" y="1998"/>
              <a:ext cx="73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sz="2000" b="0">
                  <a:solidFill>
                    <a:schemeClr val="bg1"/>
                  </a:solidFill>
                </a:rPr>
                <a:t>Detection</a:t>
              </a:r>
            </a:p>
          </p:txBody>
        </p:sp>
      </p:grpSp>
      <p:sp>
        <p:nvSpPr>
          <p:cNvPr id="1066008" name="Rectangle 24"/>
          <p:cNvSpPr>
            <a:spLocks noChangeArrowheads="1"/>
          </p:cNvSpPr>
          <p:nvPr/>
        </p:nvSpPr>
        <p:spPr bwMode="auto">
          <a:xfrm>
            <a:off x="2184400" y="4568825"/>
            <a:ext cx="4538663" cy="198438"/>
          </a:xfrm>
          <a:prstGeom prst="rect">
            <a:avLst/>
          </a:prstGeom>
          <a:solidFill>
            <a:srgbClr val="0033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09" name="Rectangle 25"/>
          <p:cNvSpPr>
            <a:spLocks noChangeArrowheads="1"/>
          </p:cNvSpPr>
          <p:nvPr/>
        </p:nvSpPr>
        <p:spPr bwMode="auto">
          <a:xfrm>
            <a:off x="2717800" y="1952625"/>
            <a:ext cx="182563" cy="198438"/>
          </a:xfrm>
          <a:prstGeom prst="rect">
            <a:avLst/>
          </a:prstGeom>
          <a:solidFill>
            <a:srgbClr val="FFCC00"/>
          </a:solid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0" name="Rectangle 26"/>
          <p:cNvSpPr>
            <a:spLocks noChangeArrowheads="1"/>
          </p:cNvSpPr>
          <p:nvPr/>
        </p:nvSpPr>
        <p:spPr bwMode="auto">
          <a:xfrm>
            <a:off x="3135313" y="1952625"/>
            <a:ext cx="677862" cy="198438"/>
          </a:xfrm>
          <a:prstGeom prst="rect">
            <a:avLst/>
          </a:prstGeom>
          <a:solidFill>
            <a:srgbClr val="0099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1" name="Rectangle 27"/>
          <p:cNvSpPr>
            <a:spLocks noChangeArrowheads="1"/>
          </p:cNvSpPr>
          <p:nvPr/>
        </p:nvSpPr>
        <p:spPr bwMode="auto">
          <a:xfrm>
            <a:off x="4098925" y="1952625"/>
            <a:ext cx="808038" cy="198438"/>
          </a:xfrm>
          <a:prstGeom prst="rect">
            <a:avLst/>
          </a:prstGeom>
          <a:solidFill>
            <a:srgbClr val="0099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2" name="Rectangle 28"/>
          <p:cNvSpPr>
            <a:spLocks noChangeArrowheads="1"/>
          </p:cNvSpPr>
          <p:nvPr/>
        </p:nvSpPr>
        <p:spPr bwMode="auto">
          <a:xfrm>
            <a:off x="5140325" y="1952625"/>
            <a:ext cx="1817688" cy="196850"/>
          </a:xfrm>
          <a:prstGeom prst="rect">
            <a:avLst/>
          </a:prstGeom>
          <a:solidFill>
            <a:srgbClr val="0099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3" name="Rectangle 29"/>
          <p:cNvSpPr>
            <a:spLocks noChangeArrowheads="1"/>
          </p:cNvSpPr>
          <p:nvPr/>
        </p:nvSpPr>
        <p:spPr bwMode="auto">
          <a:xfrm>
            <a:off x="6264275" y="4568825"/>
            <a:ext cx="84138" cy="198438"/>
          </a:xfrm>
          <a:prstGeom prst="rect">
            <a:avLst/>
          </a:prstGeom>
          <a:solidFill>
            <a:srgbClr val="009900"/>
          </a:solidFill>
          <a:ln w="2857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4" name="Rectangle 30"/>
          <p:cNvSpPr>
            <a:spLocks noChangeArrowheads="1"/>
          </p:cNvSpPr>
          <p:nvPr/>
        </p:nvSpPr>
        <p:spPr bwMode="auto">
          <a:xfrm>
            <a:off x="4954588" y="4568825"/>
            <a:ext cx="1173162" cy="198438"/>
          </a:xfrm>
          <a:prstGeom prst="rect">
            <a:avLst/>
          </a:prstGeom>
          <a:solidFill>
            <a:srgbClr val="0099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5" name="Rectangle 31"/>
          <p:cNvSpPr>
            <a:spLocks noChangeArrowheads="1"/>
          </p:cNvSpPr>
          <p:nvPr/>
        </p:nvSpPr>
        <p:spPr bwMode="auto">
          <a:xfrm>
            <a:off x="4462463" y="4568825"/>
            <a:ext cx="258762" cy="198438"/>
          </a:xfrm>
          <a:prstGeom prst="rect">
            <a:avLst/>
          </a:prstGeom>
          <a:solidFill>
            <a:srgbClr val="0099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6" name="Rectangle 32"/>
          <p:cNvSpPr>
            <a:spLocks noChangeArrowheads="1"/>
          </p:cNvSpPr>
          <p:nvPr/>
        </p:nvSpPr>
        <p:spPr bwMode="auto">
          <a:xfrm>
            <a:off x="4244975" y="4568825"/>
            <a:ext cx="133350" cy="198438"/>
          </a:xfrm>
          <a:prstGeom prst="rect">
            <a:avLst/>
          </a:prstGeom>
          <a:solidFill>
            <a:srgbClr val="0099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7" name="Rectangle 33"/>
          <p:cNvSpPr>
            <a:spLocks noChangeArrowheads="1"/>
          </p:cNvSpPr>
          <p:nvPr/>
        </p:nvSpPr>
        <p:spPr bwMode="auto">
          <a:xfrm>
            <a:off x="3463925" y="4568825"/>
            <a:ext cx="674688" cy="198438"/>
          </a:xfrm>
          <a:prstGeom prst="rect">
            <a:avLst/>
          </a:prstGeom>
          <a:solidFill>
            <a:srgbClr val="0099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8" name="Rectangle 34"/>
          <p:cNvSpPr>
            <a:spLocks noChangeArrowheads="1"/>
          </p:cNvSpPr>
          <p:nvPr/>
        </p:nvSpPr>
        <p:spPr bwMode="auto">
          <a:xfrm>
            <a:off x="3078163" y="4568825"/>
            <a:ext cx="166687" cy="198438"/>
          </a:xfrm>
          <a:prstGeom prst="rect">
            <a:avLst/>
          </a:prstGeom>
          <a:solidFill>
            <a:srgbClr val="FFCC00"/>
          </a:solid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19" name="Rectangle 35"/>
          <p:cNvSpPr>
            <a:spLocks noChangeArrowheads="1"/>
          </p:cNvSpPr>
          <p:nvPr/>
        </p:nvSpPr>
        <p:spPr bwMode="auto">
          <a:xfrm>
            <a:off x="7051675" y="1952625"/>
            <a:ext cx="315913" cy="204788"/>
          </a:xfrm>
          <a:prstGeom prst="rect">
            <a:avLst/>
          </a:prstGeom>
          <a:solidFill>
            <a:srgbClr val="FFCC00"/>
          </a:solid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20" name="Rectangle 36"/>
          <p:cNvSpPr>
            <a:spLocks noChangeArrowheads="1"/>
          </p:cNvSpPr>
          <p:nvPr/>
        </p:nvSpPr>
        <p:spPr bwMode="auto">
          <a:xfrm>
            <a:off x="6851650" y="4568825"/>
            <a:ext cx="355600" cy="198438"/>
          </a:xfrm>
          <a:prstGeom prst="rect">
            <a:avLst/>
          </a:prstGeom>
          <a:solidFill>
            <a:srgbClr val="003300"/>
          </a:solidFill>
          <a:ln w="127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21" name="Rectangle 37"/>
          <p:cNvSpPr>
            <a:spLocks noChangeArrowheads="1"/>
          </p:cNvSpPr>
          <p:nvPr/>
        </p:nvSpPr>
        <p:spPr bwMode="auto">
          <a:xfrm>
            <a:off x="6729413" y="1952625"/>
            <a:ext cx="122237" cy="196850"/>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22" name="Rectangle 38"/>
          <p:cNvSpPr>
            <a:spLocks noChangeArrowheads="1"/>
          </p:cNvSpPr>
          <p:nvPr/>
        </p:nvSpPr>
        <p:spPr bwMode="auto">
          <a:xfrm>
            <a:off x="6934200" y="1951038"/>
            <a:ext cx="117475" cy="206375"/>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grpSp>
        <p:nvGrpSpPr>
          <p:cNvPr id="1066023" name="Group 39"/>
          <p:cNvGrpSpPr>
            <a:grpSpLocks/>
          </p:cNvGrpSpPr>
          <p:nvPr/>
        </p:nvGrpSpPr>
        <p:grpSpPr bwMode="auto">
          <a:xfrm>
            <a:off x="582613" y="2540000"/>
            <a:ext cx="7024687" cy="1609725"/>
            <a:chOff x="367" y="1600"/>
            <a:chExt cx="4425" cy="1014"/>
          </a:xfrm>
        </p:grpSpPr>
        <p:sp>
          <p:nvSpPr>
            <p:cNvPr id="1066024" name="Line 40"/>
            <p:cNvSpPr>
              <a:spLocks noChangeShapeType="1"/>
            </p:cNvSpPr>
            <p:nvPr/>
          </p:nvSpPr>
          <p:spPr bwMode="auto">
            <a:xfrm>
              <a:off x="1030" y="1636"/>
              <a:ext cx="3762" cy="0"/>
            </a:xfrm>
            <a:prstGeom prst="line">
              <a:avLst/>
            </a:prstGeom>
            <a:noFill/>
            <a:ln w="1174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25" name="Line 41"/>
            <p:cNvSpPr>
              <a:spLocks noChangeShapeType="1"/>
            </p:cNvSpPr>
            <p:nvPr/>
          </p:nvSpPr>
          <p:spPr bwMode="auto">
            <a:xfrm>
              <a:off x="1376" y="2578"/>
              <a:ext cx="3164" cy="0"/>
            </a:xfrm>
            <a:prstGeom prst="line">
              <a:avLst/>
            </a:prstGeom>
            <a:noFill/>
            <a:ln w="1174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26" name="Rectangle 42"/>
            <p:cNvSpPr>
              <a:spLocks noChangeArrowheads="1"/>
            </p:cNvSpPr>
            <p:nvPr/>
          </p:nvSpPr>
          <p:spPr bwMode="auto">
            <a:xfrm>
              <a:off x="1327" y="1600"/>
              <a:ext cx="358"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27" name="Rectangle 43"/>
            <p:cNvSpPr>
              <a:spLocks noChangeArrowheads="1"/>
            </p:cNvSpPr>
            <p:nvPr/>
          </p:nvSpPr>
          <p:spPr bwMode="auto">
            <a:xfrm>
              <a:off x="1703" y="1600"/>
              <a:ext cx="518"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28" name="Rectangle 44"/>
            <p:cNvSpPr>
              <a:spLocks noChangeArrowheads="1"/>
            </p:cNvSpPr>
            <p:nvPr/>
          </p:nvSpPr>
          <p:spPr bwMode="auto">
            <a:xfrm>
              <a:off x="2359" y="1600"/>
              <a:ext cx="272"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29" name="Rectangle 45"/>
            <p:cNvSpPr>
              <a:spLocks noChangeArrowheads="1"/>
            </p:cNvSpPr>
            <p:nvPr/>
          </p:nvSpPr>
          <p:spPr bwMode="auto">
            <a:xfrm>
              <a:off x="3038" y="1600"/>
              <a:ext cx="803"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0" name="Rectangle 46"/>
            <p:cNvSpPr>
              <a:spLocks noChangeArrowheads="1"/>
            </p:cNvSpPr>
            <p:nvPr/>
          </p:nvSpPr>
          <p:spPr bwMode="auto">
            <a:xfrm>
              <a:off x="4178" y="1600"/>
              <a:ext cx="362"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1" name="Rectangle 47"/>
            <p:cNvSpPr>
              <a:spLocks noChangeArrowheads="1"/>
            </p:cNvSpPr>
            <p:nvPr/>
          </p:nvSpPr>
          <p:spPr bwMode="auto">
            <a:xfrm>
              <a:off x="1818" y="1600"/>
              <a:ext cx="179"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2" name="Rectangle 48"/>
            <p:cNvSpPr>
              <a:spLocks noChangeArrowheads="1"/>
            </p:cNvSpPr>
            <p:nvPr/>
          </p:nvSpPr>
          <p:spPr bwMode="auto">
            <a:xfrm>
              <a:off x="2083" y="1600"/>
              <a:ext cx="47"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3" name="Rectangle 49"/>
            <p:cNvSpPr>
              <a:spLocks noChangeArrowheads="1"/>
            </p:cNvSpPr>
            <p:nvPr/>
          </p:nvSpPr>
          <p:spPr bwMode="auto">
            <a:xfrm>
              <a:off x="2402" y="1600"/>
              <a:ext cx="86"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4" name="Rectangle 50"/>
            <p:cNvSpPr>
              <a:spLocks noChangeArrowheads="1"/>
            </p:cNvSpPr>
            <p:nvPr/>
          </p:nvSpPr>
          <p:spPr bwMode="auto">
            <a:xfrm>
              <a:off x="2541" y="1600"/>
              <a:ext cx="47"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5" name="Rectangle 51"/>
            <p:cNvSpPr>
              <a:spLocks noChangeArrowheads="1"/>
            </p:cNvSpPr>
            <p:nvPr/>
          </p:nvSpPr>
          <p:spPr bwMode="auto">
            <a:xfrm>
              <a:off x="3096" y="1600"/>
              <a:ext cx="163"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6" name="Rectangle 52"/>
            <p:cNvSpPr>
              <a:spLocks noChangeArrowheads="1"/>
            </p:cNvSpPr>
            <p:nvPr/>
          </p:nvSpPr>
          <p:spPr bwMode="auto">
            <a:xfrm>
              <a:off x="4377" y="1600"/>
              <a:ext cx="137"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7" name="Rectangle 53"/>
            <p:cNvSpPr>
              <a:spLocks noChangeArrowheads="1"/>
            </p:cNvSpPr>
            <p:nvPr/>
          </p:nvSpPr>
          <p:spPr bwMode="auto">
            <a:xfrm>
              <a:off x="4198" y="1600"/>
              <a:ext cx="137"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8" name="Rectangle 54"/>
            <p:cNvSpPr>
              <a:spLocks noChangeArrowheads="1"/>
            </p:cNvSpPr>
            <p:nvPr/>
          </p:nvSpPr>
          <p:spPr bwMode="auto">
            <a:xfrm>
              <a:off x="1901" y="2539"/>
              <a:ext cx="518"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39" name="Rectangle 55"/>
            <p:cNvSpPr>
              <a:spLocks noChangeArrowheads="1"/>
            </p:cNvSpPr>
            <p:nvPr/>
          </p:nvSpPr>
          <p:spPr bwMode="auto">
            <a:xfrm>
              <a:off x="2016" y="2539"/>
              <a:ext cx="179"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0" name="Rectangle 56"/>
            <p:cNvSpPr>
              <a:spLocks noChangeArrowheads="1"/>
            </p:cNvSpPr>
            <p:nvPr/>
          </p:nvSpPr>
          <p:spPr bwMode="auto">
            <a:xfrm>
              <a:off x="2281" y="2539"/>
              <a:ext cx="47"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1" name="Rectangle 57"/>
            <p:cNvSpPr>
              <a:spLocks noChangeArrowheads="1"/>
            </p:cNvSpPr>
            <p:nvPr/>
          </p:nvSpPr>
          <p:spPr bwMode="auto">
            <a:xfrm>
              <a:off x="2566" y="2539"/>
              <a:ext cx="298"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2" name="Rectangle 58"/>
            <p:cNvSpPr>
              <a:spLocks noChangeArrowheads="1"/>
            </p:cNvSpPr>
            <p:nvPr/>
          </p:nvSpPr>
          <p:spPr bwMode="auto">
            <a:xfrm>
              <a:off x="2607" y="2539"/>
              <a:ext cx="96"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3" name="Rectangle 59"/>
            <p:cNvSpPr>
              <a:spLocks noChangeArrowheads="1"/>
            </p:cNvSpPr>
            <p:nvPr/>
          </p:nvSpPr>
          <p:spPr bwMode="auto">
            <a:xfrm>
              <a:off x="2769" y="2539"/>
              <a:ext cx="47"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4" name="Rectangle 60"/>
            <p:cNvSpPr>
              <a:spLocks noChangeArrowheads="1"/>
            </p:cNvSpPr>
            <p:nvPr/>
          </p:nvSpPr>
          <p:spPr bwMode="auto">
            <a:xfrm>
              <a:off x="2912" y="2539"/>
              <a:ext cx="803"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5" name="Rectangle 61"/>
            <p:cNvSpPr>
              <a:spLocks noChangeArrowheads="1"/>
            </p:cNvSpPr>
            <p:nvPr/>
          </p:nvSpPr>
          <p:spPr bwMode="auto">
            <a:xfrm>
              <a:off x="2970" y="2539"/>
              <a:ext cx="163"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6" name="Rectangle 62"/>
            <p:cNvSpPr>
              <a:spLocks noChangeArrowheads="1"/>
            </p:cNvSpPr>
            <p:nvPr/>
          </p:nvSpPr>
          <p:spPr bwMode="auto">
            <a:xfrm>
              <a:off x="3798" y="2539"/>
              <a:ext cx="362"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7" name="Rectangle 63"/>
            <p:cNvSpPr>
              <a:spLocks noChangeArrowheads="1"/>
            </p:cNvSpPr>
            <p:nvPr/>
          </p:nvSpPr>
          <p:spPr bwMode="auto">
            <a:xfrm>
              <a:off x="3997" y="2539"/>
              <a:ext cx="137"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8" name="Rectangle 64"/>
            <p:cNvSpPr>
              <a:spLocks noChangeArrowheads="1"/>
            </p:cNvSpPr>
            <p:nvPr/>
          </p:nvSpPr>
          <p:spPr bwMode="auto">
            <a:xfrm>
              <a:off x="3818" y="2539"/>
              <a:ext cx="137" cy="75"/>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49" name="Text Box 65"/>
            <p:cNvSpPr txBox="1">
              <a:spLocks noChangeArrowheads="1"/>
            </p:cNvSpPr>
            <p:nvPr/>
          </p:nvSpPr>
          <p:spPr bwMode="auto">
            <a:xfrm>
              <a:off x="367" y="2012"/>
              <a:ext cx="8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sz="2000" b="0">
                  <a:solidFill>
                    <a:schemeClr val="bg1"/>
                  </a:solidFill>
                </a:rPr>
                <a:t>Alignment</a:t>
              </a:r>
              <a:r>
                <a:rPr lang="en-US" sz="1800" b="0">
                  <a:latin typeface="Footlight MT Light" pitchFamily="18" charset="0"/>
                </a:rPr>
                <a:t>:</a:t>
              </a:r>
            </a:p>
          </p:txBody>
        </p:sp>
        <p:sp>
          <p:nvSpPr>
            <p:cNvPr id="1066050" name="Line 66"/>
            <p:cNvSpPr>
              <a:spLocks noChangeShapeType="1"/>
            </p:cNvSpPr>
            <p:nvPr/>
          </p:nvSpPr>
          <p:spPr bwMode="auto">
            <a:xfrm>
              <a:off x="1712" y="1675"/>
              <a:ext cx="189" cy="868"/>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1" name="Line 67"/>
            <p:cNvSpPr>
              <a:spLocks noChangeShapeType="1"/>
            </p:cNvSpPr>
            <p:nvPr/>
          </p:nvSpPr>
          <p:spPr bwMode="auto">
            <a:xfrm>
              <a:off x="2221" y="1675"/>
              <a:ext cx="189" cy="871"/>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2" name="Line 68"/>
            <p:cNvSpPr>
              <a:spLocks noChangeShapeType="1"/>
            </p:cNvSpPr>
            <p:nvPr/>
          </p:nvSpPr>
          <p:spPr bwMode="auto">
            <a:xfrm>
              <a:off x="2359" y="1670"/>
              <a:ext cx="207" cy="876"/>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3" name="Line 69"/>
            <p:cNvSpPr>
              <a:spLocks noChangeShapeType="1"/>
            </p:cNvSpPr>
            <p:nvPr/>
          </p:nvSpPr>
          <p:spPr bwMode="auto">
            <a:xfrm>
              <a:off x="2631" y="1675"/>
              <a:ext cx="228" cy="876"/>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4" name="Line 70"/>
            <p:cNvSpPr>
              <a:spLocks noChangeShapeType="1"/>
            </p:cNvSpPr>
            <p:nvPr/>
          </p:nvSpPr>
          <p:spPr bwMode="auto">
            <a:xfrm flipH="1">
              <a:off x="2912" y="1675"/>
              <a:ext cx="126" cy="876"/>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5" name="Line 71"/>
            <p:cNvSpPr>
              <a:spLocks noChangeShapeType="1"/>
            </p:cNvSpPr>
            <p:nvPr/>
          </p:nvSpPr>
          <p:spPr bwMode="auto">
            <a:xfrm flipH="1">
              <a:off x="3715" y="1675"/>
              <a:ext cx="126" cy="876"/>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6" name="Line 72"/>
            <p:cNvSpPr>
              <a:spLocks noChangeShapeType="1"/>
            </p:cNvSpPr>
            <p:nvPr/>
          </p:nvSpPr>
          <p:spPr bwMode="auto">
            <a:xfrm flipH="1">
              <a:off x="3798" y="1675"/>
              <a:ext cx="380" cy="866"/>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7" name="Line 73"/>
            <p:cNvSpPr>
              <a:spLocks noChangeShapeType="1"/>
            </p:cNvSpPr>
            <p:nvPr/>
          </p:nvSpPr>
          <p:spPr bwMode="auto">
            <a:xfrm flipH="1">
              <a:off x="4160" y="1673"/>
              <a:ext cx="380" cy="866"/>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58" name="Rectangle 74"/>
            <p:cNvSpPr>
              <a:spLocks noChangeArrowheads="1"/>
            </p:cNvSpPr>
            <p:nvPr/>
          </p:nvSpPr>
          <p:spPr bwMode="auto">
            <a:xfrm>
              <a:off x="1469" y="2539"/>
              <a:ext cx="358" cy="75"/>
            </a:xfrm>
            <a:prstGeom prst="rect">
              <a:avLst/>
            </a:prstGeom>
            <a:solidFill>
              <a:srgbClr val="FF9933"/>
            </a:solidFill>
            <a:ln w="952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59" name="Line 75"/>
            <p:cNvSpPr>
              <a:spLocks noChangeShapeType="1"/>
            </p:cNvSpPr>
            <p:nvPr/>
          </p:nvSpPr>
          <p:spPr bwMode="auto">
            <a:xfrm>
              <a:off x="1335" y="1683"/>
              <a:ext cx="134" cy="868"/>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60" name="Line 76"/>
            <p:cNvSpPr>
              <a:spLocks noChangeShapeType="1"/>
            </p:cNvSpPr>
            <p:nvPr/>
          </p:nvSpPr>
          <p:spPr bwMode="auto">
            <a:xfrm>
              <a:off x="1684" y="1671"/>
              <a:ext cx="134" cy="868"/>
            </a:xfrm>
            <a:prstGeom prst="line">
              <a:avLst/>
            </a:prstGeom>
            <a:noFill/>
            <a:ln w="9525">
              <a:solidFill>
                <a:srgbClr val="DDDDD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6061" name="Rectangle 77"/>
            <p:cNvSpPr>
              <a:spLocks noChangeArrowheads="1"/>
            </p:cNvSpPr>
            <p:nvPr/>
          </p:nvSpPr>
          <p:spPr bwMode="auto">
            <a:xfrm>
              <a:off x="1997" y="1600"/>
              <a:ext cx="85" cy="75"/>
            </a:xfrm>
            <a:prstGeom prst="rect">
              <a:avLst/>
            </a:prstGeom>
            <a:solidFill>
              <a:srgbClr val="FFCC66"/>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62" name="Rectangle 78"/>
            <p:cNvSpPr>
              <a:spLocks noChangeArrowheads="1"/>
            </p:cNvSpPr>
            <p:nvPr/>
          </p:nvSpPr>
          <p:spPr bwMode="auto">
            <a:xfrm>
              <a:off x="2197" y="2539"/>
              <a:ext cx="35" cy="75"/>
            </a:xfrm>
            <a:prstGeom prst="rect">
              <a:avLst/>
            </a:prstGeom>
            <a:solidFill>
              <a:srgbClr val="FFCC66"/>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63" name="Rectangle 79"/>
            <p:cNvSpPr>
              <a:spLocks noChangeArrowheads="1"/>
            </p:cNvSpPr>
            <p:nvPr/>
          </p:nvSpPr>
          <p:spPr bwMode="auto">
            <a:xfrm>
              <a:off x="1963" y="2539"/>
              <a:ext cx="47" cy="75"/>
            </a:xfrm>
            <a:prstGeom prst="rect">
              <a:avLst/>
            </a:prstGeom>
            <a:solidFill>
              <a:srgbClr val="FFCC66"/>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64" name="Rectangle 80"/>
            <p:cNvSpPr>
              <a:spLocks noChangeArrowheads="1"/>
            </p:cNvSpPr>
            <p:nvPr/>
          </p:nvSpPr>
          <p:spPr bwMode="auto">
            <a:xfrm>
              <a:off x="1584" y="2539"/>
              <a:ext cx="35" cy="75"/>
            </a:xfrm>
            <a:prstGeom prst="rect">
              <a:avLst/>
            </a:prstGeom>
            <a:solidFill>
              <a:srgbClr val="FFCC66"/>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65" name="Rectangle 81"/>
            <p:cNvSpPr>
              <a:spLocks noChangeArrowheads="1"/>
            </p:cNvSpPr>
            <p:nvPr/>
          </p:nvSpPr>
          <p:spPr bwMode="auto">
            <a:xfrm>
              <a:off x="1434" y="1600"/>
              <a:ext cx="35" cy="75"/>
            </a:xfrm>
            <a:prstGeom prst="rect">
              <a:avLst/>
            </a:prstGeom>
            <a:solidFill>
              <a:srgbClr val="FFCC66"/>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66" name="Rectangle 82"/>
            <p:cNvSpPr>
              <a:spLocks noChangeArrowheads="1"/>
            </p:cNvSpPr>
            <p:nvPr/>
          </p:nvSpPr>
          <p:spPr bwMode="auto">
            <a:xfrm>
              <a:off x="3259" y="1600"/>
              <a:ext cx="35" cy="75"/>
            </a:xfrm>
            <a:prstGeom prst="rect">
              <a:avLst/>
            </a:prstGeom>
            <a:solidFill>
              <a:srgbClr val="FFCC66"/>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effectLst>
                  <a:outerShdw blurRad="38100" dist="38100" dir="2700000" algn="tl">
                    <a:srgbClr val="FFFFFF"/>
                  </a:outerShdw>
                </a:effectLst>
              </a:endParaRPr>
            </a:p>
          </p:txBody>
        </p:sp>
        <p:sp>
          <p:nvSpPr>
            <p:cNvPr id="1066067" name="Rectangle 83"/>
            <p:cNvSpPr>
              <a:spLocks noChangeArrowheads="1"/>
            </p:cNvSpPr>
            <p:nvPr/>
          </p:nvSpPr>
          <p:spPr bwMode="auto">
            <a:xfrm>
              <a:off x="3133" y="2539"/>
              <a:ext cx="35" cy="75"/>
            </a:xfrm>
            <a:prstGeom prst="rect">
              <a:avLst/>
            </a:prstGeom>
            <a:solidFill>
              <a:srgbClr val="FFCC66"/>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grpSp>
      <p:sp>
        <p:nvSpPr>
          <p:cNvPr id="1066068" name="Rectangle 84"/>
          <p:cNvSpPr>
            <a:spLocks noChangeArrowheads="1"/>
          </p:cNvSpPr>
          <p:nvPr/>
        </p:nvSpPr>
        <p:spPr bwMode="auto">
          <a:xfrm>
            <a:off x="3811588" y="1954213"/>
            <a:ext cx="122237" cy="196850"/>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69" name="Rectangle 85"/>
          <p:cNvSpPr>
            <a:spLocks noChangeArrowheads="1"/>
          </p:cNvSpPr>
          <p:nvPr/>
        </p:nvSpPr>
        <p:spPr bwMode="auto">
          <a:xfrm>
            <a:off x="4021138" y="1954213"/>
            <a:ext cx="82550" cy="196850"/>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0" name="Rectangle 86"/>
          <p:cNvSpPr>
            <a:spLocks noChangeArrowheads="1"/>
          </p:cNvSpPr>
          <p:nvPr/>
        </p:nvSpPr>
        <p:spPr bwMode="auto">
          <a:xfrm>
            <a:off x="2900363" y="1952625"/>
            <a:ext cx="238125" cy="19843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1" name="Rectangle 87"/>
          <p:cNvSpPr>
            <a:spLocks noChangeArrowheads="1"/>
          </p:cNvSpPr>
          <p:nvPr/>
        </p:nvSpPr>
        <p:spPr bwMode="auto">
          <a:xfrm>
            <a:off x="4905375" y="1952625"/>
            <a:ext cx="234950" cy="19843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2" name="Rectangle 88"/>
          <p:cNvSpPr>
            <a:spLocks noChangeArrowheads="1"/>
          </p:cNvSpPr>
          <p:nvPr/>
        </p:nvSpPr>
        <p:spPr bwMode="auto">
          <a:xfrm>
            <a:off x="6462713" y="4568825"/>
            <a:ext cx="396875" cy="198438"/>
          </a:xfrm>
          <a:prstGeom prst="rect">
            <a:avLst/>
          </a:prstGeom>
          <a:solidFill>
            <a:srgbClr val="FFCC00"/>
          </a:solid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3" name="Rectangle 89"/>
          <p:cNvSpPr>
            <a:spLocks noChangeArrowheads="1"/>
          </p:cNvSpPr>
          <p:nvPr/>
        </p:nvSpPr>
        <p:spPr bwMode="auto">
          <a:xfrm>
            <a:off x="6348413" y="4568825"/>
            <a:ext cx="117475" cy="19843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4" name="Rectangle 90"/>
          <p:cNvSpPr>
            <a:spLocks noChangeArrowheads="1"/>
          </p:cNvSpPr>
          <p:nvPr/>
        </p:nvSpPr>
        <p:spPr bwMode="auto">
          <a:xfrm>
            <a:off x="3244850" y="4568825"/>
            <a:ext cx="222250" cy="19843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5" name="Rectangle 91"/>
          <p:cNvSpPr>
            <a:spLocks noChangeArrowheads="1"/>
          </p:cNvSpPr>
          <p:nvPr/>
        </p:nvSpPr>
        <p:spPr bwMode="auto">
          <a:xfrm>
            <a:off x="4133850" y="4568825"/>
            <a:ext cx="114300" cy="19843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6" name="Rectangle 92"/>
          <p:cNvSpPr>
            <a:spLocks noChangeArrowheads="1"/>
          </p:cNvSpPr>
          <p:nvPr/>
        </p:nvSpPr>
        <p:spPr bwMode="auto">
          <a:xfrm>
            <a:off x="4379913" y="4568825"/>
            <a:ext cx="82550" cy="19843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7" name="Rectangle 93"/>
          <p:cNvSpPr>
            <a:spLocks noChangeArrowheads="1"/>
          </p:cNvSpPr>
          <p:nvPr/>
        </p:nvSpPr>
        <p:spPr bwMode="auto">
          <a:xfrm>
            <a:off x="4719638" y="4568825"/>
            <a:ext cx="239712" cy="198438"/>
          </a:xfrm>
          <a:prstGeom prst="rect">
            <a:avLst/>
          </a:prstGeom>
          <a:solidFill>
            <a:srgbClr val="FFFF99"/>
          </a:solidFill>
          <a:ln w="3810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6078" name="Rectangle 94"/>
          <p:cNvSpPr>
            <a:spLocks noChangeArrowheads="1"/>
          </p:cNvSpPr>
          <p:nvPr/>
        </p:nvSpPr>
        <p:spPr bwMode="auto">
          <a:xfrm>
            <a:off x="6127750" y="4568825"/>
            <a:ext cx="141288" cy="198438"/>
          </a:xfrm>
          <a:prstGeom prst="rect">
            <a:avLst/>
          </a:prstGeom>
          <a:solidFill>
            <a:srgbClr val="FFFF99"/>
          </a:solidFill>
          <a:ln w="2857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Tree>
    <p:extLst>
      <p:ext uri="{BB962C8B-B14F-4D97-AF65-F5344CB8AC3E}">
        <p14:creationId xmlns:p14="http://schemas.microsoft.com/office/powerpoint/2010/main" val="2624980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660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65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Line 2"/>
          <p:cNvSpPr>
            <a:spLocks noChangeShapeType="1"/>
          </p:cNvSpPr>
          <p:nvPr/>
        </p:nvSpPr>
        <p:spPr bwMode="auto">
          <a:xfrm>
            <a:off x="0" y="2085975"/>
            <a:ext cx="8067675" cy="9525"/>
          </a:xfrm>
          <a:prstGeom prst="line">
            <a:avLst/>
          </a:prstGeom>
          <a:noFill/>
          <a:ln w="76200">
            <a:solidFill>
              <a:srgbClr val="CC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9059" name="Rectangle 3"/>
          <p:cNvSpPr>
            <a:spLocks noChangeArrowheads="1"/>
          </p:cNvSpPr>
          <p:nvPr/>
        </p:nvSpPr>
        <p:spPr bwMode="auto">
          <a:xfrm>
            <a:off x="7858125" y="1847850"/>
            <a:ext cx="1285875" cy="523875"/>
          </a:xfrm>
          <a:prstGeom prst="rect">
            <a:avLst/>
          </a:prstGeom>
          <a:solidFill>
            <a:srgbClr val="CC0000"/>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60" name="Rectangle 4"/>
          <p:cNvSpPr>
            <a:spLocks noGrp="1" noChangeArrowheads="1"/>
          </p:cNvSpPr>
          <p:nvPr>
            <p:ph type="title"/>
          </p:nvPr>
        </p:nvSpPr>
        <p:spPr>
          <a:xfrm>
            <a:off x="155575" y="0"/>
            <a:ext cx="7772400" cy="1143000"/>
          </a:xfrm>
        </p:spPr>
        <p:txBody>
          <a:bodyPr/>
          <a:lstStyle/>
          <a:p>
            <a:r>
              <a:rPr lang="en-US"/>
              <a:t>Gene Transcriptional Regulation</a:t>
            </a:r>
          </a:p>
        </p:txBody>
      </p:sp>
      <p:sp>
        <p:nvSpPr>
          <p:cNvPr id="1069061" name="Rectangle 5"/>
          <p:cNvSpPr>
            <a:spLocks noChangeArrowheads="1"/>
          </p:cNvSpPr>
          <p:nvPr/>
        </p:nvSpPr>
        <p:spPr bwMode="auto">
          <a:xfrm>
            <a:off x="676275" y="5124450"/>
            <a:ext cx="8172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3200" b="0">
                <a:solidFill>
                  <a:schemeClr val="bg1"/>
                </a:solidFill>
              </a:rPr>
              <a:t>Predict location of transcription factor binding sites, and composite regulatory elements</a:t>
            </a:r>
          </a:p>
        </p:txBody>
      </p:sp>
      <p:sp>
        <p:nvSpPr>
          <p:cNvPr id="1069062" name="Line 6"/>
          <p:cNvSpPr>
            <a:spLocks noChangeShapeType="1"/>
          </p:cNvSpPr>
          <p:nvPr/>
        </p:nvSpPr>
        <p:spPr bwMode="auto">
          <a:xfrm flipH="1">
            <a:off x="7848600" y="1838325"/>
            <a:ext cx="0" cy="542925"/>
          </a:xfrm>
          <a:prstGeom prst="line">
            <a:avLst/>
          </a:prstGeom>
          <a:noFill/>
          <a:ln w="12700">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9063" name="Line 7"/>
          <p:cNvSpPr>
            <a:spLocks noChangeShapeType="1"/>
          </p:cNvSpPr>
          <p:nvPr/>
        </p:nvSpPr>
        <p:spPr bwMode="auto">
          <a:xfrm flipH="1">
            <a:off x="485775" y="1838325"/>
            <a:ext cx="0" cy="542925"/>
          </a:xfrm>
          <a:prstGeom prst="line">
            <a:avLst/>
          </a:prstGeom>
          <a:noFill/>
          <a:ln w="12700">
            <a:solidFill>
              <a:srgbClr val="CC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9064" name="Rectangle 8"/>
          <p:cNvSpPr>
            <a:spLocks noChangeArrowheads="1"/>
          </p:cNvSpPr>
          <p:nvPr/>
        </p:nvSpPr>
        <p:spPr bwMode="auto">
          <a:xfrm>
            <a:off x="7337425" y="1943100"/>
            <a:ext cx="40005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65" name="Rectangle 9"/>
          <p:cNvSpPr>
            <a:spLocks noChangeArrowheads="1"/>
          </p:cNvSpPr>
          <p:nvPr/>
        </p:nvSpPr>
        <p:spPr bwMode="auto">
          <a:xfrm>
            <a:off x="6286500" y="1943100"/>
            <a:ext cx="400050" cy="3048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66" name="Rectangle 10"/>
          <p:cNvSpPr>
            <a:spLocks noChangeArrowheads="1"/>
          </p:cNvSpPr>
          <p:nvPr/>
        </p:nvSpPr>
        <p:spPr bwMode="auto">
          <a:xfrm>
            <a:off x="5743575" y="1943100"/>
            <a:ext cx="400050" cy="304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67" name="Rectangle 11"/>
          <p:cNvSpPr>
            <a:spLocks noChangeArrowheads="1"/>
          </p:cNvSpPr>
          <p:nvPr/>
        </p:nvSpPr>
        <p:spPr bwMode="auto">
          <a:xfrm>
            <a:off x="4905375" y="1943100"/>
            <a:ext cx="400050" cy="304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68" name="Rectangle 12"/>
          <p:cNvSpPr>
            <a:spLocks noChangeArrowheads="1"/>
          </p:cNvSpPr>
          <p:nvPr/>
        </p:nvSpPr>
        <p:spPr bwMode="auto">
          <a:xfrm>
            <a:off x="4286250" y="1943100"/>
            <a:ext cx="400050" cy="304800"/>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69" name="Rectangle 13"/>
          <p:cNvSpPr>
            <a:spLocks noChangeArrowheads="1"/>
          </p:cNvSpPr>
          <p:nvPr/>
        </p:nvSpPr>
        <p:spPr bwMode="auto">
          <a:xfrm>
            <a:off x="3543300" y="1943100"/>
            <a:ext cx="400050" cy="304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70" name="Rectangle 14"/>
          <p:cNvSpPr>
            <a:spLocks noChangeArrowheads="1"/>
          </p:cNvSpPr>
          <p:nvPr/>
        </p:nvSpPr>
        <p:spPr bwMode="auto">
          <a:xfrm>
            <a:off x="2905125" y="1943100"/>
            <a:ext cx="400050" cy="304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71" name="Rectangle 15"/>
          <p:cNvSpPr>
            <a:spLocks noChangeArrowheads="1"/>
          </p:cNvSpPr>
          <p:nvPr/>
        </p:nvSpPr>
        <p:spPr bwMode="auto">
          <a:xfrm>
            <a:off x="2409825" y="1943100"/>
            <a:ext cx="400050" cy="304800"/>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72" name="Rectangle 16"/>
          <p:cNvSpPr>
            <a:spLocks noChangeArrowheads="1"/>
          </p:cNvSpPr>
          <p:nvPr/>
        </p:nvSpPr>
        <p:spPr bwMode="auto">
          <a:xfrm>
            <a:off x="1666875" y="1943100"/>
            <a:ext cx="400050" cy="304800"/>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73" name="Rectangle 17"/>
          <p:cNvSpPr>
            <a:spLocks noChangeArrowheads="1"/>
          </p:cNvSpPr>
          <p:nvPr/>
        </p:nvSpPr>
        <p:spPr bwMode="auto">
          <a:xfrm>
            <a:off x="628650" y="1943100"/>
            <a:ext cx="400050" cy="3048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74" name="Text Box 18"/>
          <p:cNvSpPr txBox="1">
            <a:spLocks noChangeArrowheads="1"/>
          </p:cNvSpPr>
          <p:nvPr/>
        </p:nvSpPr>
        <p:spPr bwMode="auto">
          <a:xfrm>
            <a:off x="7169150" y="1638300"/>
            <a:ext cx="679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TATA</a:t>
            </a:r>
          </a:p>
        </p:txBody>
      </p:sp>
      <p:sp>
        <p:nvSpPr>
          <p:cNvPr id="1069075" name="Text Box 19"/>
          <p:cNvSpPr txBox="1">
            <a:spLocks noChangeArrowheads="1"/>
          </p:cNvSpPr>
          <p:nvPr/>
        </p:nvSpPr>
        <p:spPr bwMode="auto">
          <a:xfrm>
            <a:off x="6243638" y="1638300"/>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SP1</a:t>
            </a:r>
          </a:p>
        </p:txBody>
      </p:sp>
      <p:sp>
        <p:nvSpPr>
          <p:cNvPr id="1069076" name="Text Box 20"/>
          <p:cNvSpPr txBox="1">
            <a:spLocks noChangeArrowheads="1"/>
          </p:cNvSpPr>
          <p:nvPr/>
        </p:nvSpPr>
        <p:spPr bwMode="auto">
          <a:xfrm>
            <a:off x="5648325" y="1638300"/>
            <a:ext cx="600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MRE</a:t>
            </a:r>
          </a:p>
        </p:txBody>
      </p:sp>
      <p:sp>
        <p:nvSpPr>
          <p:cNvPr id="1069077" name="Text Box 21"/>
          <p:cNvSpPr txBox="1">
            <a:spLocks noChangeArrowheads="1"/>
          </p:cNvSpPr>
          <p:nvPr/>
        </p:nvSpPr>
        <p:spPr bwMode="auto">
          <a:xfrm>
            <a:off x="4864100" y="1628775"/>
            <a:ext cx="50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AP1</a:t>
            </a:r>
          </a:p>
        </p:txBody>
      </p:sp>
      <p:sp>
        <p:nvSpPr>
          <p:cNvPr id="1069078" name="Text Box 22"/>
          <p:cNvSpPr txBox="1">
            <a:spLocks noChangeArrowheads="1"/>
          </p:cNvSpPr>
          <p:nvPr/>
        </p:nvSpPr>
        <p:spPr bwMode="auto">
          <a:xfrm>
            <a:off x="4225925" y="1619250"/>
            <a:ext cx="50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AP2</a:t>
            </a:r>
          </a:p>
        </p:txBody>
      </p:sp>
      <p:sp>
        <p:nvSpPr>
          <p:cNvPr id="1069079" name="Text Box 23"/>
          <p:cNvSpPr txBox="1">
            <a:spLocks noChangeArrowheads="1"/>
          </p:cNvSpPr>
          <p:nvPr/>
        </p:nvSpPr>
        <p:spPr bwMode="auto">
          <a:xfrm>
            <a:off x="3429000" y="1638300"/>
            <a:ext cx="600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MRE</a:t>
            </a:r>
          </a:p>
        </p:txBody>
      </p:sp>
      <p:sp>
        <p:nvSpPr>
          <p:cNvPr id="1069080" name="Text Box 24"/>
          <p:cNvSpPr txBox="1">
            <a:spLocks noChangeArrowheads="1"/>
          </p:cNvSpPr>
          <p:nvPr/>
        </p:nvSpPr>
        <p:spPr bwMode="auto">
          <a:xfrm>
            <a:off x="2809875" y="1638300"/>
            <a:ext cx="600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MRE</a:t>
            </a:r>
          </a:p>
        </p:txBody>
      </p:sp>
      <p:sp>
        <p:nvSpPr>
          <p:cNvPr id="1069081" name="Text Box 25"/>
          <p:cNvSpPr txBox="1">
            <a:spLocks noChangeArrowheads="1"/>
          </p:cNvSpPr>
          <p:nvPr/>
        </p:nvSpPr>
        <p:spPr bwMode="auto">
          <a:xfrm>
            <a:off x="2330450" y="1647825"/>
            <a:ext cx="50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AP2</a:t>
            </a:r>
          </a:p>
        </p:txBody>
      </p:sp>
      <p:sp>
        <p:nvSpPr>
          <p:cNvPr id="1069082" name="Text Box 26"/>
          <p:cNvSpPr txBox="1">
            <a:spLocks noChangeArrowheads="1"/>
          </p:cNvSpPr>
          <p:nvPr/>
        </p:nvSpPr>
        <p:spPr bwMode="auto">
          <a:xfrm>
            <a:off x="1606550" y="1647825"/>
            <a:ext cx="50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AP2</a:t>
            </a:r>
          </a:p>
        </p:txBody>
      </p:sp>
      <p:sp>
        <p:nvSpPr>
          <p:cNvPr id="1069083" name="Text Box 27"/>
          <p:cNvSpPr txBox="1">
            <a:spLocks noChangeArrowheads="1"/>
          </p:cNvSpPr>
          <p:nvPr/>
        </p:nvSpPr>
        <p:spPr bwMode="auto">
          <a:xfrm>
            <a:off x="558800" y="1638300"/>
            <a:ext cx="569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GRE</a:t>
            </a:r>
          </a:p>
        </p:txBody>
      </p:sp>
      <p:sp>
        <p:nvSpPr>
          <p:cNvPr id="1069084" name="Text Box 28"/>
          <p:cNvSpPr txBox="1">
            <a:spLocks noChangeArrowheads="1"/>
          </p:cNvSpPr>
          <p:nvPr/>
        </p:nvSpPr>
        <p:spPr bwMode="auto">
          <a:xfrm>
            <a:off x="4953000" y="2395538"/>
            <a:ext cx="3167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0">
                <a:solidFill>
                  <a:schemeClr val="bg1"/>
                </a:solidFill>
              </a:rPr>
              <a:t>promoter of methallothionein</a:t>
            </a:r>
          </a:p>
        </p:txBody>
      </p:sp>
      <p:sp>
        <p:nvSpPr>
          <p:cNvPr id="1069085" name="Text Box 29"/>
          <p:cNvSpPr txBox="1">
            <a:spLocks noChangeArrowheads="1"/>
          </p:cNvSpPr>
          <p:nvPr/>
        </p:nvSpPr>
        <p:spPr bwMode="auto">
          <a:xfrm>
            <a:off x="7727950" y="14382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0</a:t>
            </a:r>
          </a:p>
        </p:txBody>
      </p:sp>
      <p:sp>
        <p:nvSpPr>
          <p:cNvPr id="1069086" name="Text Box 30"/>
          <p:cNvSpPr txBox="1">
            <a:spLocks noChangeArrowheads="1"/>
          </p:cNvSpPr>
          <p:nvPr/>
        </p:nvSpPr>
        <p:spPr bwMode="auto">
          <a:xfrm>
            <a:off x="146050" y="1447800"/>
            <a:ext cx="60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-300</a:t>
            </a:r>
          </a:p>
        </p:txBody>
      </p:sp>
      <p:sp>
        <p:nvSpPr>
          <p:cNvPr id="1069087" name="Text Box 31"/>
          <p:cNvSpPr txBox="1">
            <a:spLocks noChangeArrowheads="1"/>
          </p:cNvSpPr>
          <p:nvPr/>
        </p:nvSpPr>
        <p:spPr bwMode="auto">
          <a:xfrm>
            <a:off x="8088313" y="1909763"/>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0">
                <a:solidFill>
                  <a:schemeClr val="bg1"/>
                </a:solidFill>
              </a:rPr>
              <a:t>GENE</a:t>
            </a:r>
          </a:p>
        </p:txBody>
      </p:sp>
      <p:sp>
        <p:nvSpPr>
          <p:cNvPr id="1069088" name="Line 32"/>
          <p:cNvSpPr>
            <a:spLocks noChangeShapeType="1"/>
          </p:cNvSpPr>
          <p:nvPr/>
        </p:nvSpPr>
        <p:spPr bwMode="auto">
          <a:xfrm>
            <a:off x="495300" y="4019550"/>
            <a:ext cx="8067675" cy="9525"/>
          </a:xfrm>
          <a:prstGeom prst="line">
            <a:avLst/>
          </a:prstGeom>
          <a:noFill/>
          <a:ln w="76200">
            <a:solidFill>
              <a:srgbClr val="CC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9089" name="Rectangle 33"/>
          <p:cNvSpPr>
            <a:spLocks noChangeArrowheads="1"/>
          </p:cNvSpPr>
          <p:nvPr/>
        </p:nvSpPr>
        <p:spPr bwMode="auto">
          <a:xfrm>
            <a:off x="6534150" y="3876675"/>
            <a:ext cx="923925" cy="323850"/>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90" name="Rectangle 34"/>
          <p:cNvSpPr>
            <a:spLocks noChangeArrowheads="1"/>
          </p:cNvSpPr>
          <p:nvPr/>
        </p:nvSpPr>
        <p:spPr bwMode="auto">
          <a:xfrm>
            <a:off x="962025" y="3867150"/>
            <a:ext cx="904875" cy="323850"/>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PT"/>
          </a:p>
        </p:txBody>
      </p:sp>
      <p:sp>
        <p:nvSpPr>
          <p:cNvPr id="1069091" name="Text Box 35"/>
          <p:cNvSpPr txBox="1">
            <a:spLocks noChangeArrowheads="1"/>
          </p:cNvSpPr>
          <p:nvPr/>
        </p:nvSpPr>
        <p:spPr bwMode="auto">
          <a:xfrm>
            <a:off x="6319838" y="4214813"/>
            <a:ext cx="1423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0">
                <a:solidFill>
                  <a:schemeClr val="bg1"/>
                </a:solidFill>
              </a:rPr>
              <a:t>promoter</a:t>
            </a:r>
          </a:p>
        </p:txBody>
      </p:sp>
      <p:sp>
        <p:nvSpPr>
          <p:cNvPr id="1069092" name="Text Box 36"/>
          <p:cNvSpPr txBox="1">
            <a:spLocks noChangeArrowheads="1"/>
          </p:cNvSpPr>
          <p:nvPr/>
        </p:nvSpPr>
        <p:spPr bwMode="auto">
          <a:xfrm>
            <a:off x="709613" y="4243388"/>
            <a:ext cx="1423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0">
                <a:solidFill>
                  <a:schemeClr val="bg1"/>
                </a:solidFill>
              </a:rPr>
              <a:t>enhancer</a:t>
            </a:r>
          </a:p>
        </p:txBody>
      </p:sp>
      <p:sp>
        <p:nvSpPr>
          <p:cNvPr id="1069093" name="Freeform 37"/>
          <p:cNvSpPr>
            <a:spLocks/>
          </p:cNvSpPr>
          <p:nvPr/>
        </p:nvSpPr>
        <p:spPr bwMode="auto">
          <a:xfrm>
            <a:off x="1657350" y="3398838"/>
            <a:ext cx="5210175" cy="382587"/>
          </a:xfrm>
          <a:custGeom>
            <a:avLst/>
            <a:gdLst>
              <a:gd name="T0" fmla="*/ 0 w 3282"/>
              <a:gd name="T1" fmla="*/ 235 h 241"/>
              <a:gd name="T2" fmla="*/ 1620 w 3282"/>
              <a:gd name="T3" fmla="*/ 1 h 241"/>
              <a:gd name="T4" fmla="*/ 3282 w 3282"/>
              <a:gd name="T5" fmla="*/ 241 h 241"/>
            </a:gdLst>
            <a:ahLst/>
            <a:cxnLst>
              <a:cxn ang="0">
                <a:pos x="T0" y="T1"/>
              </a:cxn>
              <a:cxn ang="0">
                <a:pos x="T2" y="T3"/>
              </a:cxn>
              <a:cxn ang="0">
                <a:pos x="T4" y="T5"/>
              </a:cxn>
            </a:cxnLst>
            <a:rect l="0" t="0" r="r" b="b"/>
            <a:pathLst>
              <a:path w="3282" h="241">
                <a:moveTo>
                  <a:pt x="0" y="235"/>
                </a:moveTo>
                <a:cubicBezTo>
                  <a:pt x="536" y="117"/>
                  <a:pt x="1073" y="0"/>
                  <a:pt x="1620" y="1"/>
                </a:cubicBezTo>
                <a:cubicBezTo>
                  <a:pt x="2167" y="2"/>
                  <a:pt x="2724" y="121"/>
                  <a:pt x="3282" y="241"/>
                </a:cubicBezTo>
              </a:path>
            </a:pathLst>
          </a:custGeom>
          <a:noFill/>
          <a:ln w="38100" cmpd="sng">
            <a:solidFill>
              <a:srgbClr val="66FF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PT"/>
          </a:p>
        </p:txBody>
      </p:sp>
      <p:sp>
        <p:nvSpPr>
          <p:cNvPr id="1069094" name="Text Box 38"/>
          <p:cNvSpPr txBox="1">
            <a:spLocks noChangeArrowheads="1"/>
          </p:cNvSpPr>
          <p:nvPr/>
        </p:nvSpPr>
        <p:spPr bwMode="auto">
          <a:xfrm>
            <a:off x="6530975" y="3190875"/>
            <a:ext cx="387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66FFCC"/>
                </a:solidFill>
              </a:rPr>
              <a:t>+</a:t>
            </a:r>
          </a:p>
        </p:txBody>
      </p:sp>
    </p:spTree>
    <p:extLst>
      <p:ext uri="{BB962C8B-B14F-4D97-AF65-F5344CB8AC3E}">
        <p14:creationId xmlns:p14="http://schemas.microsoft.com/office/powerpoint/2010/main" val="3579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ChangeArrowheads="1"/>
          </p:cNvSpPr>
          <p:nvPr>
            <p:ph type="title"/>
          </p:nvPr>
        </p:nvSpPr>
        <p:spPr>
          <a:xfrm>
            <a:off x="1157288" y="381000"/>
            <a:ext cx="7837487" cy="1143000"/>
          </a:xfrm>
        </p:spPr>
        <p:txBody>
          <a:bodyPr/>
          <a:lstStyle/>
          <a:p>
            <a:r>
              <a:rPr lang="pt-PT"/>
              <a:t>Separação de ácidos nucleicos por cromatografia de troca iónica</a:t>
            </a:r>
            <a:endParaRPr lang="en-GB"/>
          </a:p>
        </p:txBody>
      </p:sp>
      <p:graphicFrame>
        <p:nvGraphicFramePr>
          <p:cNvPr id="836608" name="Object 1024"/>
          <p:cNvGraphicFramePr>
            <a:graphicFrameLocks noChangeAspect="1"/>
          </p:cNvGraphicFramePr>
          <p:nvPr/>
        </p:nvGraphicFramePr>
        <p:xfrm>
          <a:off x="2428860" y="1643051"/>
          <a:ext cx="6192834" cy="4549066"/>
        </p:xfrm>
        <a:graphic>
          <a:graphicData uri="http://schemas.openxmlformats.org/presentationml/2006/ole">
            <mc:AlternateContent xmlns:mc="http://schemas.openxmlformats.org/markup-compatibility/2006">
              <mc:Choice xmlns:v="urn:schemas-microsoft-com:vml" Requires="v">
                <p:oleObj spid="_x0000_s5124" name="Fotografia do Photo Editor" r:id="rId3" imgW="16000000" imgH="11755491" progId="">
                  <p:embed/>
                </p:oleObj>
              </mc:Choice>
              <mc:Fallback>
                <p:oleObj name="Fotografia do Photo Editor" r:id="rId3" imgW="16000000" imgH="11755491" progId="">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60" y="1643051"/>
                        <a:ext cx="6192834" cy="454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4" name="Picture 2" descr="C:\My Documents\CABEDA\Escritos\Sebentas\HGSA\imagens\Utilizados\purificação de DNA2.tif"/>
          <p:cNvPicPr>
            <a:picLocks noChangeAspect="1" noChangeArrowheads="1"/>
          </p:cNvPicPr>
          <p:nvPr/>
        </p:nvPicPr>
        <p:blipFill>
          <a:blip r:embed="rId3" cstate="print"/>
          <a:srcRect/>
          <a:stretch>
            <a:fillRect/>
          </a:stretch>
        </p:blipFill>
        <p:spPr bwMode="auto">
          <a:xfrm>
            <a:off x="409575" y="1984375"/>
            <a:ext cx="8485188" cy="1973263"/>
          </a:xfrm>
          <a:prstGeom prst="rect">
            <a:avLst/>
          </a:prstGeom>
          <a:noFill/>
        </p:spPr>
      </p:pic>
      <p:sp>
        <p:nvSpPr>
          <p:cNvPr id="709635" name="Rectangle 3"/>
          <p:cNvSpPr>
            <a:spLocks noGrp="1" noChangeArrowheads="1"/>
          </p:cNvSpPr>
          <p:nvPr>
            <p:ph type="title"/>
          </p:nvPr>
        </p:nvSpPr>
        <p:spPr>
          <a:xfrm>
            <a:off x="539750" y="274638"/>
            <a:ext cx="7532712" cy="1368412"/>
          </a:xfrm>
        </p:spPr>
        <p:txBody>
          <a:bodyPr/>
          <a:lstStyle/>
          <a:p>
            <a:r>
              <a:rPr lang="pt-PT" dirty="0"/>
              <a:t>Colunas de sílica (ex. </a:t>
            </a:r>
            <a:r>
              <a:rPr lang="pt-PT" dirty="0" err="1"/>
              <a:t>Qiagen</a:t>
            </a:r>
            <a:r>
              <a:rPr lang="pt-PT" dirty="0"/>
              <a:t>)</a:t>
            </a:r>
            <a:endParaRPr lang="en-GB" dirty="0"/>
          </a:p>
        </p:txBody>
      </p:sp>
      <p:graphicFrame>
        <p:nvGraphicFramePr>
          <p:cNvPr id="838656" name="Object 1024"/>
          <p:cNvGraphicFramePr>
            <a:graphicFrameLocks noChangeAspect="1"/>
          </p:cNvGraphicFramePr>
          <p:nvPr/>
        </p:nvGraphicFramePr>
        <p:xfrm>
          <a:off x="2928938" y="4022725"/>
          <a:ext cx="2971800" cy="2638425"/>
        </p:xfrm>
        <a:graphic>
          <a:graphicData uri="http://schemas.openxmlformats.org/presentationml/2006/ole">
            <mc:AlternateContent xmlns:mc="http://schemas.openxmlformats.org/markup-compatibility/2006">
              <mc:Choice xmlns:v="urn:schemas-microsoft-com:vml" Requires="v">
                <p:oleObj spid="_x0000_s6148" name="Fotografia do Photo Editor" r:id="rId4" imgW="4505954" imgH="4001058" progId="">
                  <p:embed/>
                </p:oleObj>
              </mc:Choice>
              <mc:Fallback>
                <p:oleObj name="Fotografia do Photo Editor" r:id="rId4" imgW="4505954" imgH="4001058" progId="">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38" y="4022725"/>
                        <a:ext cx="29718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1026"/>
          <p:cNvSpPr>
            <a:spLocks noGrp="1" noChangeArrowheads="1"/>
          </p:cNvSpPr>
          <p:nvPr>
            <p:ph type="title"/>
          </p:nvPr>
        </p:nvSpPr>
        <p:spPr>
          <a:xfrm>
            <a:off x="539750" y="274638"/>
            <a:ext cx="5246696" cy="1439850"/>
          </a:xfrm>
        </p:spPr>
        <p:txBody>
          <a:bodyPr/>
          <a:lstStyle/>
          <a:p>
            <a:pPr algn="ctr"/>
            <a:r>
              <a:rPr lang="pt-PT" dirty="0" smtClean="0"/>
              <a:t>Sílica Magnética e automatização</a:t>
            </a:r>
            <a:endParaRPr lang="pt-PT" dirty="0"/>
          </a:p>
        </p:txBody>
      </p:sp>
      <p:pic>
        <p:nvPicPr>
          <p:cNvPr id="831492" name="Picture 1028" descr="http://www.roche-applied-science.com/sis/magnapure/images/slide01kla.jpg"/>
          <p:cNvPicPr>
            <a:picLocks noChangeAspect="1" noChangeArrowheads="1"/>
          </p:cNvPicPr>
          <p:nvPr/>
        </p:nvPicPr>
        <p:blipFill>
          <a:blip r:embed="rId2" cstate="print"/>
          <a:srcRect/>
          <a:stretch>
            <a:fillRect/>
          </a:stretch>
        </p:blipFill>
        <p:spPr bwMode="auto">
          <a:xfrm>
            <a:off x="171450" y="2835275"/>
            <a:ext cx="2787650" cy="1978025"/>
          </a:xfrm>
          <a:prstGeom prst="rect">
            <a:avLst/>
          </a:prstGeom>
          <a:noFill/>
        </p:spPr>
      </p:pic>
      <p:pic>
        <p:nvPicPr>
          <p:cNvPr id="831494" name="Picture 1030" descr="http://www.roche-applied-science.com/sis/magnapure/images/slide02kla.jpg"/>
          <p:cNvPicPr>
            <a:picLocks noChangeAspect="1" noChangeArrowheads="1"/>
          </p:cNvPicPr>
          <p:nvPr/>
        </p:nvPicPr>
        <p:blipFill>
          <a:blip r:embed="rId3" cstate="print"/>
          <a:srcRect/>
          <a:stretch>
            <a:fillRect/>
          </a:stretch>
        </p:blipFill>
        <p:spPr bwMode="auto">
          <a:xfrm>
            <a:off x="3014663" y="2833688"/>
            <a:ext cx="2854325" cy="2011362"/>
          </a:xfrm>
          <a:prstGeom prst="rect">
            <a:avLst/>
          </a:prstGeom>
          <a:noFill/>
        </p:spPr>
      </p:pic>
      <p:pic>
        <p:nvPicPr>
          <p:cNvPr id="831496" name="Picture 1032" descr="http://www.roche-applied-science.com/sis/magnapure/images/slide03kla.jpg"/>
          <p:cNvPicPr>
            <a:picLocks noChangeAspect="1" noChangeArrowheads="1"/>
          </p:cNvPicPr>
          <p:nvPr/>
        </p:nvPicPr>
        <p:blipFill>
          <a:blip r:embed="rId4" cstate="print"/>
          <a:srcRect/>
          <a:stretch>
            <a:fillRect/>
          </a:stretch>
        </p:blipFill>
        <p:spPr bwMode="auto">
          <a:xfrm>
            <a:off x="6015038" y="2841625"/>
            <a:ext cx="2719387" cy="1922463"/>
          </a:xfrm>
          <a:prstGeom prst="rect">
            <a:avLst/>
          </a:prstGeom>
          <a:noFill/>
        </p:spPr>
      </p:pic>
      <p:pic>
        <p:nvPicPr>
          <p:cNvPr id="831498" name="Picture 1034" descr="http://www.roche-applied-science.com/sis/magnapure/images/slide04kla.jpg"/>
          <p:cNvPicPr>
            <a:picLocks noChangeAspect="1" noChangeArrowheads="1"/>
          </p:cNvPicPr>
          <p:nvPr/>
        </p:nvPicPr>
        <p:blipFill>
          <a:blip r:embed="rId5" cstate="print"/>
          <a:srcRect/>
          <a:stretch>
            <a:fillRect/>
          </a:stretch>
        </p:blipFill>
        <p:spPr bwMode="auto">
          <a:xfrm>
            <a:off x="171450" y="4905375"/>
            <a:ext cx="2771775" cy="1952625"/>
          </a:xfrm>
          <a:prstGeom prst="rect">
            <a:avLst/>
          </a:prstGeom>
          <a:noFill/>
        </p:spPr>
      </p:pic>
      <p:pic>
        <p:nvPicPr>
          <p:cNvPr id="831500" name="Picture 1036" descr="http://www.roche-applied-science.com/sis/magnapure/images/slide05kla.jpg"/>
          <p:cNvPicPr>
            <a:picLocks noChangeAspect="1" noChangeArrowheads="1"/>
          </p:cNvPicPr>
          <p:nvPr/>
        </p:nvPicPr>
        <p:blipFill>
          <a:blip r:embed="rId6" cstate="print"/>
          <a:srcRect/>
          <a:stretch>
            <a:fillRect/>
          </a:stretch>
        </p:blipFill>
        <p:spPr bwMode="auto">
          <a:xfrm>
            <a:off x="3000375" y="4902200"/>
            <a:ext cx="2757488" cy="1943100"/>
          </a:xfrm>
          <a:prstGeom prst="rect">
            <a:avLst/>
          </a:prstGeom>
          <a:noFill/>
        </p:spPr>
      </p:pic>
      <p:pic>
        <p:nvPicPr>
          <p:cNvPr id="831502" name="Picture 1038" descr="http://www.roche-applied-science.com/sis/magnapure/images/slide06kla.jpg"/>
          <p:cNvPicPr>
            <a:picLocks noChangeAspect="1" noChangeArrowheads="1"/>
          </p:cNvPicPr>
          <p:nvPr/>
        </p:nvPicPr>
        <p:blipFill>
          <a:blip r:embed="rId7" cstate="print"/>
          <a:srcRect/>
          <a:stretch>
            <a:fillRect/>
          </a:stretch>
        </p:blipFill>
        <p:spPr bwMode="auto">
          <a:xfrm>
            <a:off x="5969000" y="4919663"/>
            <a:ext cx="2732088" cy="1925637"/>
          </a:xfrm>
          <a:prstGeom prst="rect">
            <a:avLst/>
          </a:prstGeom>
          <a:noFill/>
        </p:spPr>
      </p:pic>
      <p:pic>
        <p:nvPicPr>
          <p:cNvPr id="831504" name="Picture 1040" descr="http://www.roche-applied-science.com/sis/magnapure/images/wa_illu3.jpg"/>
          <p:cNvPicPr>
            <a:picLocks noChangeAspect="1" noChangeArrowheads="1"/>
          </p:cNvPicPr>
          <p:nvPr/>
        </p:nvPicPr>
        <p:blipFill>
          <a:blip r:embed="rId8" cstate="print"/>
          <a:srcRect/>
          <a:stretch>
            <a:fillRect/>
          </a:stretch>
        </p:blipFill>
        <p:spPr bwMode="auto">
          <a:xfrm>
            <a:off x="5703888" y="0"/>
            <a:ext cx="3440112" cy="26289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a:xfrm>
            <a:off x="928662" y="214290"/>
            <a:ext cx="8032778" cy="1439850"/>
          </a:xfrm>
        </p:spPr>
        <p:txBody>
          <a:bodyPr/>
          <a:lstStyle/>
          <a:p>
            <a:pPr algn="ctr"/>
            <a:r>
              <a:rPr lang="pt-PT" dirty="0"/>
              <a:t>Quantificação e caracterização de ácidos </a:t>
            </a:r>
            <a:r>
              <a:rPr lang="pt-PT" dirty="0" err="1"/>
              <a:t>nucleicos</a:t>
            </a:r>
            <a:endParaRPr lang="pt-PT" dirty="0"/>
          </a:p>
        </p:txBody>
      </p:sp>
      <p:sp>
        <p:nvSpPr>
          <p:cNvPr id="829443" name="Rectangle 3"/>
          <p:cNvSpPr>
            <a:spLocks noGrp="1" noChangeArrowheads="1"/>
          </p:cNvSpPr>
          <p:nvPr>
            <p:ph idx="1"/>
          </p:nvPr>
        </p:nvSpPr>
        <p:spPr>
          <a:xfrm>
            <a:off x="2071670" y="2000240"/>
            <a:ext cx="7072330" cy="2643206"/>
          </a:xfrm>
        </p:spPr>
        <p:txBody>
          <a:bodyPr/>
          <a:lstStyle/>
          <a:p>
            <a:pPr lvl="1">
              <a:lnSpc>
                <a:spcPct val="90000"/>
              </a:lnSpc>
            </a:pPr>
            <a:r>
              <a:rPr lang="pt-PT" sz="2800" dirty="0" err="1"/>
              <a:t>Espectrofotometria</a:t>
            </a:r>
            <a:endParaRPr lang="pt-PT" sz="2800" dirty="0"/>
          </a:p>
          <a:p>
            <a:pPr lvl="1">
              <a:lnSpc>
                <a:spcPct val="90000"/>
              </a:lnSpc>
            </a:pPr>
            <a:r>
              <a:rPr lang="pt-PT" sz="2800" dirty="0" err="1"/>
              <a:t>Electroforese</a:t>
            </a:r>
            <a:endParaRPr lang="pt-PT" sz="2800" dirty="0"/>
          </a:p>
          <a:p>
            <a:pPr lvl="1">
              <a:lnSpc>
                <a:spcPct val="90000"/>
              </a:lnSpc>
            </a:pPr>
            <a:r>
              <a:rPr lang="pt-PT" sz="2800" dirty="0" smtClean="0"/>
              <a:t>Reacções </a:t>
            </a:r>
            <a:r>
              <a:rPr lang="pt-PT" sz="2800" dirty="0"/>
              <a:t>de restrição</a:t>
            </a:r>
          </a:p>
          <a:p>
            <a:pPr lvl="2">
              <a:lnSpc>
                <a:spcPct val="90000"/>
              </a:lnSpc>
            </a:pPr>
            <a:r>
              <a:rPr lang="pt-PT" sz="2800" dirty="0"/>
              <a:t>Sistemas R/M</a:t>
            </a:r>
          </a:p>
          <a:p>
            <a:pPr lvl="2">
              <a:lnSpc>
                <a:spcPct val="90000"/>
              </a:lnSpc>
            </a:pPr>
            <a:r>
              <a:rPr lang="pt-PT" sz="2800" dirty="0"/>
              <a:t>Montar uma reacção de restrição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1000100" y="274638"/>
            <a:ext cx="5857916" cy="1296974"/>
          </a:xfrm>
        </p:spPr>
        <p:txBody>
          <a:bodyPr/>
          <a:lstStyle/>
          <a:p>
            <a:r>
              <a:rPr lang="pt-PT" b="1" dirty="0" err="1"/>
              <a:t>Espectrofotometria</a:t>
            </a:r>
            <a:endParaRPr lang="en-GB" b="1" dirty="0"/>
          </a:p>
        </p:txBody>
      </p:sp>
      <p:sp>
        <p:nvSpPr>
          <p:cNvPr id="830467" name="Rectangle 3"/>
          <p:cNvSpPr>
            <a:spLocks noGrp="1" noChangeArrowheads="1"/>
          </p:cNvSpPr>
          <p:nvPr>
            <p:ph sz="half" idx="1"/>
          </p:nvPr>
        </p:nvSpPr>
        <p:spPr>
          <a:xfrm>
            <a:off x="571472" y="1285860"/>
            <a:ext cx="5067300" cy="1971675"/>
          </a:xfrm>
        </p:spPr>
        <p:txBody>
          <a:bodyPr/>
          <a:lstStyle/>
          <a:p>
            <a:r>
              <a:rPr lang="pt-PT" sz="3600" dirty="0"/>
              <a:t>Lei de </a:t>
            </a:r>
            <a:r>
              <a:rPr lang="pt-PT" sz="3600" dirty="0" err="1"/>
              <a:t>Bert-Lambert</a:t>
            </a:r>
            <a:endParaRPr lang="pt-PT" sz="3600" dirty="0"/>
          </a:p>
          <a:p>
            <a:pPr lvl="1"/>
            <a:r>
              <a:rPr lang="pt-PT" sz="3600" dirty="0" err="1"/>
              <a:t>C=</a:t>
            </a:r>
            <a:r>
              <a:rPr lang="pt-PT" sz="4400" dirty="0" err="1">
                <a:latin typeface="Symbol" pitchFamily="18" charset="2"/>
              </a:rPr>
              <a:t>e</a:t>
            </a:r>
            <a:r>
              <a:rPr lang="pt-PT" sz="3600" dirty="0" err="1"/>
              <a:t>A</a:t>
            </a:r>
            <a:endParaRPr lang="en-GB" sz="3600" dirty="0"/>
          </a:p>
        </p:txBody>
      </p:sp>
      <p:sp>
        <p:nvSpPr>
          <p:cNvPr id="830468" name="Rectangle 4"/>
          <p:cNvSpPr>
            <a:spLocks noGrp="1" noChangeArrowheads="1"/>
          </p:cNvSpPr>
          <p:nvPr>
            <p:ph sz="half" idx="2"/>
          </p:nvPr>
        </p:nvSpPr>
        <p:spPr>
          <a:xfrm>
            <a:off x="5676900" y="2443163"/>
            <a:ext cx="3095625" cy="4114800"/>
          </a:xfrm>
        </p:spPr>
        <p:txBody>
          <a:bodyPr/>
          <a:lstStyle/>
          <a:p>
            <a:r>
              <a:rPr lang="pt-PT" sz="4000" dirty="0" err="1">
                <a:sym typeface="Symbol" pitchFamily="18" charset="2"/>
              </a:rPr>
              <a:t></a:t>
            </a:r>
            <a:r>
              <a:rPr lang="pt-PT" sz="2000" dirty="0" err="1"/>
              <a:t>max</a:t>
            </a:r>
            <a:endParaRPr lang="pt-PT" sz="2000" dirty="0"/>
          </a:p>
          <a:p>
            <a:r>
              <a:rPr lang="pt-PT" sz="3600" dirty="0"/>
              <a:t>L=1 cm</a:t>
            </a:r>
          </a:p>
          <a:p>
            <a:r>
              <a:rPr lang="pt-PT" sz="3600" dirty="0"/>
              <a:t>A</a:t>
            </a:r>
            <a:r>
              <a:rPr lang="pt-PT" sz="2400" dirty="0"/>
              <a:t>(suporte)</a:t>
            </a:r>
          </a:p>
          <a:p>
            <a:r>
              <a:rPr lang="pt-PT" sz="3600" dirty="0"/>
              <a:t>A(solvente)</a:t>
            </a:r>
          </a:p>
          <a:p>
            <a:endParaRPr lang="en-GB" sz="3600" dirty="0"/>
          </a:p>
        </p:txBody>
      </p:sp>
      <p:graphicFrame>
        <p:nvGraphicFramePr>
          <p:cNvPr id="22529" name="Object 3"/>
          <p:cNvGraphicFramePr>
            <a:graphicFrameLocks noChangeAspect="1"/>
          </p:cNvGraphicFramePr>
          <p:nvPr/>
        </p:nvGraphicFramePr>
        <p:xfrm>
          <a:off x="1714480" y="2714620"/>
          <a:ext cx="3819532" cy="2973244"/>
        </p:xfrm>
        <a:graphic>
          <a:graphicData uri="http://schemas.openxmlformats.org/presentationml/2006/ole">
            <mc:AlternateContent xmlns:mc="http://schemas.openxmlformats.org/markup-compatibility/2006">
              <mc:Choice xmlns:v="urn:schemas-microsoft-com:vml" Requires="v">
                <p:oleObj spid="_x0000_s22531" name="Fotografia do Photo Editor" r:id="rId3" imgW="3095238" imgH="2409524" progId="">
                  <p:embed/>
                </p:oleObj>
              </mc:Choice>
              <mc:Fallback>
                <p:oleObj name="Fotografia do Photo Editor" r:id="rId3" imgW="3095238" imgH="2409524"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480" y="2714620"/>
                        <a:ext cx="3819532" cy="2973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genética médica">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genética médica</Template>
  <TotalTime>58</TotalTime>
  <Words>1065</Words>
  <Application>Microsoft Office PowerPoint</Application>
  <PresentationFormat>Apresentação no Ecrã (4:3)</PresentationFormat>
  <Paragraphs>190</Paragraphs>
  <Slides>46</Slides>
  <Notes>1</Notes>
  <HiddenSlides>0</HiddenSlides>
  <MMClips>0</MMClips>
  <ScaleCrop>false</ScaleCrop>
  <HeadingPairs>
    <vt:vector size="6" baseType="variant">
      <vt:variant>
        <vt:lpstr>Tema</vt:lpstr>
      </vt:variant>
      <vt:variant>
        <vt:i4>1</vt:i4>
      </vt:variant>
      <vt:variant>
        <vt:lpstr>Servidores OLE incorporados</vt:lpstr>
      </vt:variant>
      <vt:variant>
        <vt:i4>3</vt:i4>
      </vt:variant>
      <vt:variant>
        <vt:lpstr>Títulos dos diapositivos</vt:lpstr>
      </vt:variant>
      <vt:variant>
        <vt:i4>46</vt:i4>
      </vt:variant>
    </vt:vector>
  </HeadingPairs>
  <TitlesOfParts>
    <vt:vector size="50" baseType="lpstr">
      <vt:lpstr>genética médica</vt:lpstr>
      <vt:lpstr>Fotografia do Photo Editor</vt:lpstr>
      <vt:lpstr>Equação</vt:lpstr>
      <vt:lpstr>Corel PHOTO-PAINT 10.0-Bild</vt:lpstr>
      <vt:lpstr>Técnicas de Estudo em Genética</vt:lpstr>
      <vt:lpstr>Preparação das células: </vt:lpstr>
      <vt:lpstr>PREPARAÇÃO DE DNA E RNA</vt:lpstr>
      <vt:lpstr>Método do fenol/CHCl3</vt:lpstr>
      <vt:lpstr>Separação de ácidos nucleicos por cromatografia de troca iónica</vt:lpstr>
      <vt:lpstr>Colunas de sílica (ex. Qiagen)</vt:lpstr>
      <vt:lpstr>Sílica Magnética e automatização</vt:lpstr>
      <vt:lpstr>Quantificação e caracterização de ácidos nucleicos</vt:lpstr>
      <vt:lpstr>Espectrofotometria</vt:lpstr>
      <vt:lpstr>Espectofotometria</vt:lpstr>
      <vt:lpstr>Fazer um gel de agarose</vt:lpstr>
      <vt:lpstr>Electroforese</vt:lpstr>
      <vt:lpstr>Electroforese em Campo Pulsado (PFGE)</vt:lpstr>
      <vt:lpstr>Reacção de restrição</vt:lpstr>
      <vt:lpstr>MONTAR UMA  REACÇÃO DE RESTRIÇÃO</vt:lpstr>
      <vt:lpstr>Apresentação do PowerPoint</vt:lpstr>
      <vt:lpstr>Apresentação do PowerPoint</vt:lpstr>
      <vt:lpstr>Dot-Blot</vt:lpstr>
      <vt:lpstr>Apresentação do PowerPoint</vt:lpstr>
      <vt:lpstr>Apresentação do PowerPoint</vt:lpstr>
      <vt:lpstr>A Sequenciação em Análises Clínicas</vt:lpstr>
      <vt:lpstr>Polymerase Chain Reaction</vt:lpstr>
      <vt:lpstr>DNA Sequencing Reactions</vt:lpstr>
      <vt:lpstr>Dideoxynucleotides</vt:lpstr>
      <vt:lpstr>DNA Replication in the Presence of ddNTPs</vt:lpstr>
      <vt:lpstr>Gel Electrophoresis DNA Fragment Size Determination</vt:lpstr>
      <vt:lpstr>Putting It All Together</vt:lpstr>
      <vt:lpstr>Raw Automated Sequencing Data</vt:lpstr>
      <vt:lpstr>Analyzed Raw Data</vt:lpstr>
      <vt:lpstr>Equipamentos para sanger sequencing</vt:lpstr>
      <vt:lpstr>Pirosequenciação</vt:lpstr>
      <vt:lpstr>Equipamentos para pirosequenciação</vt:lpstr>
      <vt:lpstr>SOLID sequencing</vt:lpstr>
      <vt:lpstr>Sequencing Strategies</vt:lpstr>
      <vt:lpstr>Map-Based Assembly</vt:lpstr>
      <vt:lpstr>Shotgun Sequencing: Assembly of Random Sequence Fragments</vt:lpstr>
      <vt:lpstr>Whole Genome Shotgun Sequencing</vt:lpstr>
      <vt:lpstr>Apresentação do PowerPoint</vt:lpstr>
      <vt:lpstr>ARACHNE:   Whole Genome Shotgun Assembly</vt:lpstr>
      <vt:lpstr>Gene Recognition</vt:lpstr>
      <vt:lpstr>Cross-species Comparative Annotation</vt:lpstr>
      <vt:lpstr>Comparing Human and Mouse DNA</vt:lpstr>
      <vt:lpstr>Apresentação do PowerPoint</vt:lpstr>
      <vt:lpstr>Apresentação do PowerPoint</vt:lpstr>
      <vt:lpstr>Apresentação do PowerPoint</vt:lpstr>
      <vt:lpstr>Gene Transcriptional Regulation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01 Universidade Fernando Pessoa</dc:title>
  <dc:creator>Valued Acer Customer</dc:creator>
  <cp:lastModifiedBy>jcabeda</cp:lastModifiedBy>
  <cp:revision>12</cp:revision>
  <dcterms:created xsi:type="dcterms:W3CDTF">2010-01-27T12:37:36Z</dcterms:created>
  <dcterms:modified xsi:type="dcterms:W3CDTF">2011-11-15T14:26:54Z</dcterms:modified>
</cp:coreProperties>
</file>